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5"/>
  </p:notesMasterIdLst>
  <p:sldIdLst>
    <p:sldId id="256" r:id="rId2"/>
    <p:sldId id="294" r:id="rId3"/>
    <p:sldId id="287" r:id="rId4"/>
    <p:sldId id="302" r:id="rId5"/>
    <p:sldId id="303" r:id="rId6"/>
    <p:sldId id="288" r:id="rId7"/>
    <p:sldId id="289" r:id="rId8"/>
    <p:sldId id="291" r:id="rId9"/>
    <p:sldId id="290" r:id="rId10"/>
    <p:sldId id="292" r:id="rId11"/>
    <p:sldId id="293" r:id="rId12"/>
    <p:sldId id="322" r:id="rId13"/>
    <p:sldId id="323" r:id="rId14"/>
    <p:sldId id="324" r:id="rId15"/>
    <p:sldId id="325" r:id="rId16"/>
    <p:sldId id="326" r:id="rId17"/>
    <p:sldId id="327" r:id="rId18"/>
    <p:sldId id="328" r:id="rId19"/>
    <p:sldId id="329" r:id="rId20"/>
    <p:sldId id="330" r:id="rId21"/>
    <p:sldId id="331" r:id="rId22"/>
    <p:sldId id="332" r:id="rId23"/>
    <p:sldId id="344" r:id="rId24"/>
    <p:sldId id="333" r:id="rId25"/>
    <p:sldId id="295" r:id="rId26"/>
    <p:sldId id="334" r:id="rId27"/>
    <p:sldId id="335" r:id="rId28"/>
    <p:sldId id="336" r:id="rId29"/>
    <p:sldId id="337" r:id="rId30"/>
    <p:sldId id="338" r:id="rId31"/>
    <p:sldId id="339" r:id="rId32"/>
    <p:sldId id="340" r:id="rId33"/>
    <p:sldId id="341" r:id="rId34"/>
    <p:sldId id="342" r:id="rId35"/>
    <p:sldId id="305" r:id="rId36"/>
    <p:sldId id="306" r:id="rId37"/>
    <p:sldId id="307" r:id="rId38"/>
    <p:sldId id="308" r:id="rId39"/>
    <p:sldId id="309" r:id="rId40"/>
    <p:sldId id="310" r:id="rId41"/>
    <p:sldId id="343" r:id="rId42"/>
    <p:sldId id="311" r:id="rId43"/>
    <p:sldId id="312" r:id="rId44"/>
    <p:sldId id="313" r:id="rId45"/>
    <p:sldId id="314" r:id="rId46"/>
    <p:sldId id="315" r:id="rId47"/>
    <p:sldId id="316" r:id="rId48"/>
    <p:sldId id="317" r:id="rId49"/>
    <p:sldId id="318" r:id="rId50"/>
    <p:sldId id="319" r:id="rId51"/>
    <p:sldId id="320" r:id="rId52"/>
    <p:sldId id="345" r:id="rId53"/>
    <p:sldId id="346" r:id="rId54"/>
    <p:sldId id="347" r:id="rId55"/>
    <p:sldId id="348" r:id="rId56"/>
    <p:sldId id="349" r:id="rId57"/>
    <p:sldId id="350" r:id="rId58"/>
    <p:sldId id="351" r:id="rId59"/>
    <p:sldId id="352" r:id="rId60"/>
    <p:sldId id="353" r:id="rId61"/>
    <p:sldId id="354" r:id="rId62"/>
    <p:sldId id="355" r:id="rId63"/>
    <p:sldId id="356"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256" y="-76"/>
      </p:cViewPr>
      <p:guideLst>
        <p:guide orient="horz" pos="2160"/>
        <p:guide pos="2880"/>
      </p:guideLst>
    </p:cSldViewPr>
  </p:slideViewPr>
  <p:notesTextViewPr>
    <p:cViewPr>
      <p:scale>
        <a:sx n="1" d="1"/>
        <a:sy n="1" d="1"/>
      </p:scale>
      <p:origin x="0" y="0"/>
    </p:cViewPr>
  </p:notesTextViewPr>
  <p:sorterViewPr>
    <p:cViewPr>
      <p:scale>
        <a:sx n="100" d="100"/>
        <a:sy n="100" d="100"/>
      </p:scale>
      <p:origin x="0" y="1288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Lena\Desktop\financiar.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Lena\Desktop\financiar.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Lena\Desktop\financia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75"/>
      <c:rotY val="0"/>
      <c:rAngAx val="0"/>
      <c:perspective val="30"/>
    </c:view3D>
    <c:floor>
      <c:thickness val="0"/>
    </c:floor>
    <c:sideWall>
      <c:thickness val="0"/>
    </c:sideWall>
    <c:backWall>
      <c:thickness val="0"/>
    </c:backWall>
    <c:plotArea>
      <c:layout>
        <c:manualLayout>
          <c:layoutTarget val="inner"/>
          <c:xMode val="edge"/>
          <c:yMode val="edge"/>
          <c:x val="4.0487297578368747E-2"/>
          <c:y val="0"/>
          <c:w val="0.92217005893131299"/>
          <c:h val="0.93112095702063846"/>
        </c:manualLayout>
      </c:layout>
      <c:pie3DChart>
        <c:varyColors val="1"/>
        <c:ser>
          <c:idx val="0"/>
          <c:order val="0"/>
          <c:dLbls>
            <c:dLbl>
              <c:idx val="0"/>
              <c:layout>
                <c:manualLayout>
                  <c:x val="-0.19872023805404021"/>
                  <c:y val="2.1424165686061744E-2"/>
                </c:manualLayout>
              </c:layout>
              <c:showLegendKey val="0"/>
              <c:showVal val="1"/>
              <c:showCatName val="1"/>
              <c:showSerName val="0"/>
              <c:showPercent val="1"/>
              <c:showBubbleSize val="0"/>
              <c:separator>
</c:separator>
              <c:extLst>
                <c:ext xmlns:c15="http://schemas.microsoft.com/office/drawing/2012/chart" uri="{CE6537A1-D6FC-4f65-9D91-7224C49458BB}"/>
              </c:extLst>
            </c:dLbl>
            <c:dLbl>
              <c:idx val="1"/>
              <c:layout>
                <c:manualLayout>
                  <c:x val="0.2179550801734374"/>
                  <c:y val="-9.3249571716885429E-2"/>
                </c:manualLayout>
              </c:layout>
              <c:showLegendKey val="0"/>
              <c:showVal val="1"/>
              <c:showCatName val="1"/>
              <c:showSerName val="0"/>
              <c:showPercent val="1"/>
              <c:showBubbleSize val="0"/>
              <c:separator>
</c:separator>
              <c:extLst>
                <c:ext xmlns:c15="http://schemas.microsoft.com/office/drawing/2012/chart" uri="{CE6537A1-D6FC-4f65-9D91-7224C49458BB}"/>
              </c:extLst>
            </c:dLbl>
            <c:spPr>
              <a:noFill/>
              <a:ln>
                <a:noFill/>
              </a:ln>
              <a:effectLst/>
            </c:spPr>
            <c:txPr>
              <a:bodyPr/>
              <a:lstStyle/>
              <a:p>
                <a:pPr>
                  <a:defRPr sz="1800" b="1"/>
                </a:pPr>
                <a:endParaRPr lang="en-US"/>
              </a:p>
            </c:txPr>
            <c:showLegendKey val="0"/>
            <c:showVal val="1"/>
            <c:showCatName val="1"/>
            <c:showSerName val="0"/>
            <c:showPercent val="1"/>
            <c:showBubbleSize val="0"/>
            <c:showLeaderLines val="0"/>
            <c:extLst>
              <c:ext xmlns:c15="http://schemas.microsoft.com/office/drawing/2012/chart" uri="{CE6537A1-D6FC-4f65-9D91-7224C49458BB}"/>
            </c:extLst>
          </c:dLbls>
          <c:cat>
            <c:strRef>
              <c:f>'slide 1'!$A$15:$A$16</c:f>
              <c:strCache>
                <c:ptCount val="2"/>
                <c:pt idx="0">
                  <c:v>Cheltuieli efectuate</c:v>
                </c:pt>
                <c:pt idx="1">
                  <c:v>Cheltuieli amanate</c:v>
                </c:pt>
              </c:strCache>
            </c:strRef>
          </c:cat>
          <c:val>
            <c:numRef>
              <c:f>'slide 1'!$B$15:$B$16</c:f>
              <c:numCache>
                <c:formatCode>#,##0</c:formatCode>
                <c:ptCount val="2"/>
                <c:pt idx="0">
                  <c:v>2250998.08</c:v>
                </c:pt>
                <c:pt idx="1">
                  <c:v>2448837.8600000003</c:v>
                </c:pt>
              </c:numCache>
            </c:numRef>
          </c:val>
        </c:ser>
        <c:dLbls>
          <c:showLegendKey val="0"/>
          <c:showVal val="0"/>
          <c:showCatName val="1"/>
          <c:showSerName val="0"/>
          <c:showPercent val="1"/>
          <c:showBubbleSize val="0"/>
          <c:showLeaderLines val="0"/>
        </c:dLbls>
      </c:pie3D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dLbls>
            <c:dLbl>
              <c:idx val="2"/>
              <c:layout>
                <c:manualLayout>
                  <c:x val="0"/>
                  <c:y val="-0.14053018372703413"/>
                </c:manualLayout>
              </c:layout>
              <c:showLegendKey val="0"/>
              <c:showVal val="0"/>
              <c:showCatName val="1"/>
              <c:showSerName val="0"/>
              <c:showPercent val="1"/>
              <c:showBubbleSize val="0"/>
              <c:extLst>
                <c:ext xmlns:c15="http://schemas.microsoft.com/office/drawing/2012/chart" uri="{CE6537A1-D6FC-4f65-9D91-7224C49458BB}">
                  <c15:layout/>
                </c:ext>
              </c:extLst>
            </c:dLbl>
            <c:spPr>
              <a:noFill/>
              <a:ln>
                <a:noFill/>
              </a:ln>
              <a:effectLst/>
            </c:spPr>
            <c:txPr>
              <a:bodyPr/>
              <a:lstStyle/>
              <a:p>
                <a:pPr>
                  <a:defRPr sz="1600" b="1"/>
                </a:pPr>
                <a:endParaRPr lang="en-US"/>
              </a:p>
            </c:txPr>
            <c:showLegendKey val="0"/>
            <c:showVal val="0"/>
            <c:showCatName val="1"/>
            <c:showSerName val="0"/>
            <c:showPercent val="1"/>
            <c:showBubbleSize val="0"/>
            <c:showLeaderLines val="1"/>
            <c:extLst>
              <c:ext xmlns:c15="http://schemas.microsoft.com/office/drawing/2012/chart" uri="{CE6537A1-D6FC-4f65-9D91-7224C49458BB}">
                <c15:layout/>
              </c:ext>
            </c:extLst>
          </c:dLbls>
          <c:cat>
            <c:strRef>
              <c:f>'slide 1'!$A$4:$A$11</c:f>
              <c:strCache>
                <c:ptCount val="8"/>
                <c:pt idx="0">
                  <c:v>S1 = Nasta</c:v>
                </c:pt>
                <c:pt idx="1">
                  <c:v>S2 = CPSS</c:v>
                </c:pt>
                <c:pt idx="2">
                  <c:v>S3 = UNOPA</c:v>
                </c:pt>
                <c:pt idx="3">
                  <c:v>S4 = ARAS</c:v>
                </c:pt>
                <c:pt idx="4">
                  <c:v>S5 = Salvati Copiii</c:v>
                </c:pt>
                <c:pt idx="5">
                  <c:v>S6 = UNOPA</c:v>
                </c:pt>
                <c:pt idx="6">
                  <c:v>S7 = Nasta</c:v>
                </c:pt>
                <c:pt idx="7">
                  <c:v>S8 = RAA</c:v>
                </c:pt>
              </c:strCache>
            </c:strRef>
          </c:cat>
          <c:val>
            <c:numRef>
              <c:f>'slide 1'!$B$4:$B$11</c:f>
              <c:numCache>
                <c:formatCode>#,##0</c:formatCode>
                <c:ptCount val="8"/>
                <c:pt idx="0">
                  <c:v>504818.99</c:v>
                </c:pt>
                <c:pt idx="1">
                  <c:v>115617.03</c:v>
                </c:pt>
                <c:pt idx="2">
                  <c:v>117762.80000000002</c:v>
                </c:pt>
                <c:pt idx="3">
                  <c:v>231138.82</c:v>
                </c:pt>
                <c:pt idx="4">
                  <c:v>104114.4</c:v>
                </c:pt>
                <c:pt idx="5">
                  <c:v>217970.36000000002</c:v>
                </c:pt>
                <c:pt idx="6">
                  <c:v>562799.18999999994</c:v>
                </c:pt>
                <c:pt idx="7">
                  <c:v>396776.49</c:v>
                </c:pt>
              </c:numCache>
            </c:numRef>
          </c:val>
        </c:ser>
        <c:ser>
          <c:idx val="1"/>
          <c:order val="1"/>
          <c:dLbls>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'slide 1'!$A$4:$A$11</c:f>
              <c:strCache>
                <c:ptCount val="8"/>
                <c:pt idx="0">
                  <c:v>S1 = Nasta</c:v>
                </c:pt>
                <c:pt idx="1">
                  <c:v>S2 = CPSS</c:v>
                </c:pt>
                <c:pt idx="2">
                  <c:v>S3 = UNOPA</c:v>
                </c:pt>
                <c:pt idx="3">
                  <c:v>S4 = ARAS</c:v>
                </c:pt>
                <c:pt idx="4">
                  <c:v>S5 = Salvati Copiii</c:v>
                </c:pt>
                <c:pt idx="5">
                  <c:v>S6 = UNOPA</c:v>
                </c:pt>
                <c:pt idx="6">
                  <c:v>S7 = Nasta</c:v>
                </c:pt>
                <c:pt idx="7">
                  <c:v>S8 = RAA</c:v>
                </c:pt>
              </c:strCache>
            </c:strRef>
          </c:cat>
          <c:val>
            <c:numRef>
              <c:f>'slide 1'!$C$4:$C$11</c:f>
              <c:numCache>
                <c:formatCode>#,##0</c:formatCode>
                <c:ptCount val="8"/>
                <c:pt idx="0">
                  <c:v>163751.01</c:v>
                </c:pt>
                <c:pt idx="1">
                  <c:v>315036.96999999997</c:v>
                </c:pt>
                <c:pt idx="2">
                  <c:v>83791.199999999983</c:v>
                </c:pt>
                <c:pt idx="3">
                  <c:v>202171.18</c:v>
                </c:pt>
                <c:pt idx="4">
                  <c:v>28270.600000000006</c:v>
                </c:pt>
                <c:pt idx="5">
                  <c:v>75481.639999999985</c:v>
                </c:pt>
                <c:pt idx="6">
                  <c:v>1507126.81</c:v>
                </c:pt>
                <c:pt idx="7">
                  <c:v>73208.45000000007</c:v>
                </c:pt>
              </c:numCache>
            </c:numRef>
          </c:val>
        </c:ser>
        <c:dLbls>
          <c:showLegendKey val="0"/>
          <c:showVal val="0"/>
          <c:showCatName val="1"/>
          <c:showSerName val="0"/>
          <c:showPercent val="1"/>
          <c:showBubbleSize val="0"/>
          <c:showLeaderLines val="1"/>
        </c:dLbls>
      </c:pie3DChart>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clustered"/>
        <c:varyColors val="0"/>
        <c:ser>
          <c:idx val="0"/>
          <c:order val="0"/>
          <c:tx>
            <c:strRef>
              <c:f>'slide 2'!$B$1</c:f>
              <c:strCache>
                <c:ptCount val="1"/>
                <c:pt idx="0">
                  <c:v>Buget contractat cu FG</c:v>
                </c:pt>
              </c:strCache>
            </c:strRef>
          </c:tx>
          <c:invertIfNegative val="0"/>
          <c:dLbls>
            <c:spPr>
              <a:noFill/>
              <a:ln>
                <a:noFill/>
              </a:ln>
              <a:effectLst/>
            </c:spPr>
            <c:txPr>
              <a:bodyPr/>
              <a:lstStyle/>
              <a:p>
                <a:pPr>
                  <a:defRPr sz="14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'slide 2'!$A$2:$A$9</c:f>
              <c:strCache>
                <c:ptCount val="8"/>
                <c:pt idx="0">
                  <c:v>S1 = Nasta</c:v>
                </c:pt>
                <c:pt idx="1">
                  <c:v>S2 = CPSS</c:v>
                </c:pt>
                <c:pt idx="2">
                  <c:v>S3 = UNOPA</c:v>
                </c:pt>
                <c:pt idx="3">
                  <c:v>S4 = ARAS</c:v>
                </c:pt>
                <c:pt idx="4">
                  <c:v>S5 = Salvati Copiii</c:v>
                </c:pt>
                <c:pt idx="5">
                  <c:v>S6 = UNOPA</c:v>
                </c:pt>
                <c:pt idx="6">
                  <c:v>S7 = Nasta</c:v>
                </c:pt>
                <c:pt idx="7">
                  <c:v>S8 = RAA</c:v>
                </c:pt>
              </c:strCache>
            </c:strRef>
          </c:cat>
          <c:val>
            <c:numRef>
              <c:f>'slide 2'!$B$2:$B$9</c:f>
              <c:numCache>
                <c:formatCode>#,##0</c:formatCode>
                <c:ptCount val="8"/>
                <c:pt idx="0">
                  <c:v>668570</c:v>
                </c:pt>
                <c:pt idx="1">
                  <c:v>430654</c:v>
                </c:pt>
                <c:pt idx="2">
                  <c:v>201554</c:v>
                </c:pt>
                <c:pt idx="3">
                  <c:v>433310</c:v>
                </c:pt>
                <c:pt idx="4">
                  <c:v>132385</c:v>
                </c:pt>
                <c:pt idx="5">
                  <c:v>293452</c:v>
                </c:pt>
                <c:pt idx="6">
                  <c:v>2069926</c:v>
                </c:pt>
                <c:pt idx="7">
                  <c:v>469984.94000000006</c:v>
                </c:pt>
              </c:numCache>
            </c:numRef>
          </c:val>
        </c:ser>
        <c:ser>
          <c:idx val="1"/>
          <c:order val="1"/>
          <c:tx>
            <c:strRef>
              <c:f>'slide 2'!$C$1</c:f>
              <c:strCache>
                <c:ptCount val="1"/>
                <c:pt idx="0">
                  <c:v>Cheltuieli efectuate</c:v>
                </c:pt>
              </c:strCache>
            </c:strRef>
          </c:tx>
          <c:invertIfNegative val="0"/>
          <c:dLbls>
            <c:spPr>
              <a:noFill/>
              <a:ln>
                <a:noFill/>
              </a:ln>
              <a:effectLst/>
            </c:spPr>
            <c:txPr>
              <a:bodyPr/>
              <a:lstStyle/>
              <a:p>
                <a:pPr>
                  <a:defRPr sz="14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'slide 2'!$A$2:$A$9</c:f>
              <c:strCache>
                <c:ptCount val="8"/>
                <c:pt idx="0">
                  <c:v>S1 = Nasta</c:v>
                </c:pt>
                <c:pt idx="1">
                  <c:v>S2 = CPSS</c:v>
                </c:pt>
                <c:pt idx="2">
                  <c:v>S3 = UNOPA</c:v>
                </c:pt>
                <c:pt idx="3">
                  <c:v>S4 = ARAS</c:v>
                </c:pt>
                <c:pt idx="4">
                  <c:v>S5 = Salvati Copiii</c:v>
                </c:pt>
                <c:pt idx="5">
                  <c:v>S6 = UNOPA</c:v>
                </c:pt>
                <c:pt idx="6">
                  <c:v>S7 = Nasta</c:v>
                </c:pt>
                <c:pt idx="7">
                  <c:v>S8 = RAA</c:v>
                </c:pt>
              </c:strCache>
            </c:strRef>
          </c:cat>
          <c:val>
            <c:numRef>
              <c:f>'slide 2'!$C$2:$C$9</c:f>
              <c:numCache>
                <c:formatCode>#,##0</c:formatCode>
                <c:ptCount val="8"/>
                <c:pt idx="0">
                  <c:v>504818.99</c:v>
                </c:pt>
                <c:pt idx="1">
                  <c:v>115617.03</c:v>
                </c:pt>
                <c:pt idx="2">
                  <c:v>117762.80000000002</c:v>
                </c:pt>
                <c:pt idx="3">
                  <c:v>231138.82</c:v>
                </c:pt>
                <c:pt idx="4">
                  <c:v>104114.4</c:v>
                </c:pt>
                <c:pt idx="5">
                  <c:v>217970.36000000002</c:v>
                </c:pt>
                <c:pt idx="6">
                  <c:v>562799.18999999994</c:v>
                </c:pt>
                <c:pt idx="7">
                  <c:v>396776.49</c:v>
                </c:pt>
              </c:numCache>
            </c:numRef>
          </c:val>
        </c:ser>
        <c:dLbls>
          <c:showLegendKey val="0"/>
          <c:showVal val="1"/>
          <c:showCatName val="0"/>
          <c:showSerName val="0"/>
          <c:showPercent val="0"/>
          <c:showBubbleSize val="0"/>
        </c:dLbls>
        <c:gapWidth val="150"/>
        <c:shape val="cylinder"/>
        <c:axId val="46198784"/>
        <c:axId val="46200320"/>
        <c:axId val="0"/>
      </c:bar3DChart>
      <c:catAx>
        <c:axId val="46198784"/>
        <c:scaling>
          <c:orientation val="minMax"/>
        </c:scaling>
        <c:delete val="0"/>
        <c:axPos val="l"/>
        <c:numFmt formatCode="General" sourceLinked="0"/>
        <c:majorTickMark val="none"/>
        <c:minorTickMark val="none"/>
        <c:tickLblPos val="nextTo"/>
        <c:txPr>
          <a:bodyPr/>
          <a:lstStyle/>
          <a:p>
            <a:pPr>
              <a:defRPr sz="1100" b="1"/>
            </a:pPr>
            <a:endParaRPr lang="en-US"/>
          </a:p>
        </c:txPr>
        <c:crossAx val="46200320"/>
        <c:crosses val="autoZero"/>
        <c:auto val="1"/>
        <c:lblAlgn val="ctr"/>
        <c:lblOffset val="100"/>
        <c:noMultiLvlLbl val="0"/>
      </c:catAx>
      <c:valAx>
        <c:axId val="46200320"/>
        <c:scaling>
          <c:orientation val="minMax"/>
        </c:scaling>
        <c:delete val="1"/>
        <c:axPos val="b"/>
        <c:numFmt formatCode="#,##0" sourceLinked="1"/>
        <c:majorTickMark val="out"/>
        <c:minorTickMark val="none"/>
        <c:tickLblPos val="none"/>
        <c:crossAx val="46198784"/>
        <c:crosses val="autoZero"/>
        <c:crossBetween val="between"/>
      </c:valAx>
    </c:plotArea>
    <c:legend>
      <c:legendPos val="b"/>
      <c:layout/>
      <c:overlay val="0"/>
      <c:txPr>
        <a:bodyPr/>
        <a:lstStyle/>
        <a:p>
          <a:pPr>
            <a:defRPr sz="1400" b="1"/>
          </a:pPr>
          <a:endParaRPr lang="en-US"/>
        </a:p>
      </c:txPr>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5EAADE-8E5E-4809-A892-515820E85A22}" type="datetimeFigureOut">
              <a:rPr lang="en-US" smtClean="0"/>
              <a:t>8/4/2016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3290D2-8F3C-4004-B196-F3D90EC0DD39}" type="slidenum">
              <a:rPr lang="en-US" smtClean="0"/>
              <a:t>‹#›</a:t>
            </a:fld>
            <a:endParaRPr lang="en-US"/>
          </a:p>
        </p:txBody>
      </p:sp>
    </p:spTree>
    <p:extLst>
      <p:ext uri="{BB962C8B-B14F-4D97-AF65-F5344CB8AC3E}">
        <p14:creationId xmlns:p14="http://schemas.microsoft.com/office/powerpoint/2010/main" val="1528488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ED49478-CF85-4519-8FC5-8F33EEE21779}" type="datetime1">
              <a:rPr lang="en-US" smtClean="0"/>
              <a:t>8/4/2016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020E1A-0A15-48F9-BB28-B84C8820AE9F}" type="slidenum">
              <a:rPr lang="en-US" smtClean="0"/>
              <a:t>‹#›</a:t>
            </a:fld>
            <a:endParaRPr lang="en-US"/>
          </a:p>
        </p:txBody>
      </p:sp>
    </p:spTree>
    <p:extLst>
      <p:ext uri="{BB962C8B-B14F-4D97-AF65-F5344CB8AC3E}">
        <p14:creationId xmlns:p14="http://schemas.microsoft.com/office/powerpoint/2010/main" val="2736567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6C3806-91EC-424C-A8C3-1700E15454C4}" type="datetime1">
              <a:rPr lang="en-US" smtClean="0"/>
              <a:t>8/4/2016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020E1A-0A15-48F9-BB28-B84C8820AE9F}" type="slidenum">
              <a:rPr lang="en-US" smtClean="0"/>
              <a:t>‹#›</a:t>
            </a:fld>
            <a:endParaRPr lang="en-US"/>
          </a:p>
        </p:txBody>
      </p:sp>
    </p:spTree>
    <p:extLst>
      <p:ext uri="{BB962C8B-B14F-4D97-AF65-F5344CB8AC3E}">
        <p14:creationId xmlns:p14="http://schemas.microsoft.com/office/powerpoint/2010/main" val="3715701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1121AC-4CAF-4E09-8711-5BE89FF40B40}" type="datetime1">
              <a:rPr lang="en-US" smtClean="0"/>
              <a:t>8/4/2016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020E1A-0A15-48F9-BB28-B84C8820AE9F}" type="slidenum">
              <a:rPr lang="en-US" smtClean="0"/>
              <a:t>‹#›</a:t>
            </a:fld>
            <a:endParaRPr lang="en-US"/>
          </a:p>
        </p:txBody>
      </p:sp>
    </p:spTree>
    <p:extLst>
      <p:ext uri="{BB962C8B-B14F-4D97-AF65-F5344CB8AC3E}">
        <p14:creationId xmlns:p14="http://schemas.microsoft.com/office/powerpoint/2010/main" val="1651477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B5A6ED-1CD6-4EE5-9C2A-DF9CDD88CC24}" type="datetime1">
              <a:rPr lang="en-US" smtClean="0"/>
              <a:t>8/4/2016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020E1A-0A15-48F9-BB28-B84C8820AE9F}" type="slidenum">
              <a:rPr lang="en-US" smtClean="0"/>
              <a:t>‹#›</a:t>
            </a:fld>
            <a:endParaRPr lang="en-US"/>
          </a:p>
        </p:txBody>
      </p:sp>
    </p:spTree>
    <p:extLst>
      <p:ext uri="{BB962C8B-B14F-4D97-AF65-F5344CB8AC3E}">
        <p14:creationId xmlns:p14="http://schemas.microsoft.com/office/powerpoint/2010/main" val="2068388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80583A-6279-469E-8545-58A13E6B9C6C}" type="datetime1">
              <a:rPr lang="en-US" smtClean="0"/>
              <a:t>8/4/2016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020E1A-0A15-48F9-BB28-B84C8820AE9F}" type="slidenum">
              <a:rPr lang="en-US" smtClean="0"/>
              <a:t>‹#›</a:t>
            </a:fld>
            <a:endParaRPr lang="en-US"/>
          </a:p>
        </p:txBody>
      </p:sp>
    </p:spTree>
    <p:extLst>
      <p:ext uri="{BB962C8B-B14F-4D97-AF65-F5344CB8AC3E}">
        <p14:creationId xmlns:p14="http://schemas.microsoft.com/office/powerpoint/2010/main" val="1431848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A160DE7-E83C-4AB4-BDB4-FB62EE320E8A}" type="datetime1">
              <a:rPr lang="en-US" smtClean="0"/>
              <a:t>8/4/2016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020E1A-0A15-48F9-BB28-B84C8820AE9F}" type="slidenum">
              <a:rPr lang="en-US" smtClean="0"/>
              <a:t>‹#›</a:t>
            </a:fld>
            <a:endParaRPr lang="en-US"/>
          </a:p>
        </p:txBody>
      </p:sp>
    </p:spTree>
    <p:extLst>
      <p:ext uri="{BB962C8B-B14F-4D97-AF65-F5344CB8AC3E}">
        <p14:creationId xmlns:p14="http://schemas.microsoft.com/office/powerpoint/2010/main" val="3394993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12B786-A46C-4980-9DE6-6216AF3A43F8}" type="datetime1">
              <a:rPr lang="en-US" smtClean="0"/>
              <a:t>8/4/2016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020E1A-0A15-48F9-BB28-B84C8820AE9F}" type="slidenum">
              <a:rPr lang="en-US" smtClean="0"/>
              <a:t>‹#›</a:t>
            </a:fld>
            <a:endParaRPr lang="en-US"/>
          </a:p>
        </p:txBody>
      </p:sp>
    </p:spTree>
    <p:extLst>
      <p:ext uri="{BB962C8B-B14F-4D97-AF65-F5344CB8AC3E}">
        <p14:creationId xmlns:p14="http://schemas.microsoft.com/office/powerpoint/2010/main" val="134623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F3FCB5-1EEF-4F62-B27B-11692873F499}" type="datetime1">
              <a:rPr lang="en-US" smtClean="0"/>
              <a:t>8/4/2016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a:t>
            </a:fld>
            <a:endParaRPr lang="en-US"/>
          </a:p>
        </p:txBody>
      </p:sp>
    </p:spTree>
    <p:extLst>
      <p:ext uri="{BB962C8B-B14F-4D97-AF65-F5344CB8AC3E}">
        <p14:creationId xmlns:p14="http://schemas.microsoft.com/office/powerpoint/2010/main" val="3660809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A69C09-A277-4BD7-A9D7-B62C4543BFEA}" type="datetime1">
              <a:rPr lang="en-US" smtClean="0"/>
              <a:t>8/4/2016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020E1A-0A15-48F9-BB28-B84C8820AE9F}" type="slidenum">
              <a:rPr lang="en-US" smtClean="0"/>
              <a:t>‹#›</a:t>
            </a:fld>
            <a:endParaRPr lang="en-US"/>
          </a:p>
        </p:txBody>
      </p:sp>
    </p:spTree>
    <p:extLst>
      <p:ext uri="{BB962C8B-B14F-4D97-AF65-F5344CB8AC3E}">
        <p14:creationId xmlns:p14="http://schemas.microsoft.com/office/powerpoint/2010/main" val="854439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772EF7-1958-44F0-BC94-0CC50A36C2E1}" type="datetime1">
              <a:rPr lang="en-US" smtClean="0"/>
              <a:t>8/4/2016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020E1A-0A15-48F9-BB28-B84C8820AE9F}" type="slidenum">
              <a:rPr lang="en-US" smtClean="0"/>
              <a:t>‹#›</a:t>
            </a:fld>
            <a:endParaRPr lang="en-US"/>
          </a:p>
        </p:txBody>
      </p:sp>
    </p:spTree>
    <p:extLst>
      <p:ext uri="{BB962C8B-B14F-4D97-AF65-F5344CB8AC3E}">
        <p14:creationId xmlns:p14="http://schemas.microsoft.com/office/powerpoint/2010/main" val="1188158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76E569-41D6-48B5-A919-9FCCAB9DA583}" type="datetime1">
              <a:rPr lang="en-US" smtClean="0"/>
              <a:t>8/4/2016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020E1A-0A15-48F9-BB28-B84C8820AE9F}" type="slidenum">
              <a:rPr lang="en-US" smtClean="0"/>
              <a:t>‹#›</a:t>
            </a:fld>
            <a:endParaRPr lang="en-US"/>
          </a:p>
        </p:txBody>
      </p:sp>
    </p:spTree>
    <p:extLst>
      <p:ext uri="{BB962C8B-B14F-4D97-AF65-F5344CB8AC3E}">
        <p14:creationId xmlns:p14="http://schemas.microsoft.com/office/powerpoint/2010/main" val="2895892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E24D5C-3D6C-4B7E-9CB2-2C8E0405A7C2}" type="datetime1">
              <a:rPr lang="en-US" smtClean="0"/>
              <a:t>8/4/2016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020E1A-0A15-48F9-BB28-B84C8820AE9F}" type="slidenum">
              <a:rPr lang="en-US" smtClean="0"/>
              <a:t>‹#›</a:t>
            </a:fld>
            <a:endParaRPr lang="en-US"/>
          </a:p>
        </p:txBody>
      </p:sp>
    </p:spTree>
    <p:extLst>
      <p:ext uri="{BB962C8B-B14F-4D97-AF65-F5344CB8AC3E}">
        <p14:creationId xmlns:p14="http://schemas.microsoft.com/office/powerpoint/2010/main" val="19211453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848600" cy="2670175"/>
          </a:xfrm>
        </p:spPr>
        <p:txBody>
          <a:bodyPr>
            <a:normAutofit/>
          </a:bodyPr>
          <a:lstStyle/>
          <a:p>
            <a:r>
              <a:rPr lang="en-US" dirty="0" err="1" smtClean="0"/>
              <a:t>Grantul</a:t>
            </a:r>
            <a:r>
              <a:rPr lang="en-US" dirty="0" smtClean="0"/>
              <a:t> ROU-T-RAA</a:t>
            </a:r>
            <a:br>
              <a:rPr lang="en-US" dirty="0" smtClean="0"/>
            </a:br>
            <a:r>
              <a:rPr lang="en-US" dirty="0" smtClean="0"/>
              <a:t/>
            </a:r>
            <a:br>
              <a:rPr lang="en-US" dirty="0" smtClean="0"/>
            </a:br>
            <a:r>
              <a:rPr lang="en-US" dirty="0" err="1" smtClean="0"/>
              <a:t>Raport</a:t>
            </a:r>
            <a:r>
              <a:rPr lang="en-US" dirty="0" smtClean="0"/>
              <a:t> al </a:t>
            </a:r>
            <a:r>
              <a:rPr lang="en-US" dirty="0" err="1" smtClean="0"/>
              <a:t>Primitorului</a:t>
            </a:r>
            <a:r>
              <a:rPr lang="en-US" dirty="0" smtClean="0"/>
              <a:t> Principal</a:t>
            </a:r>
            <a:endParaRPr lang="en-US" dirty="0"/>
          </a:p>
        </p:txBody>
      </p:sp>
      <p:sp>
        <p:nvSpPr>
          <p:cNvPr id="3" name="Subtitle 2"/>
          <p:cNvSpPr>
            <a:spLocks noGrp="1"/>
          </p:cNvSpPr>
          <p:nvPr>
            <p:ph type="subTitle" idx="1"/>
          </p:nvPr>
        </p:nvSpPr>
        <p:spPr/>
        <p:txBody>
          <a:bodyPr/>
          <a:lstStyle/>
          <a:p>
            <a:endParaRPr lang="en-US" dirty="0" smtClean="0"/>
          </a:p>
          <a:p>
            <a:endParaRPr lang="en-US" dirty="0"/>
          </a:p>
        </p:txBody>
      </p:sp>
      <p:sp>
        <p:nvSpPr>
          <p:cNvPr id="4" name="Title 1"/>
          <p:cNvSpPr txBox="1">
            <a:spLocks/>
          </p:cNvSpPr>
          <p:nvPr/>
        </p:nvSpPr>
        <p:spPr>
          <a:xfrm>
            <a:off x="838200" y="228600"/>
            <a:ext cx="7772400" cy="14700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300" dirty="0" err="1" smtClean="0"/>
              <a:t>Intrunirea</a:t>
            </a:r>
            <a:r>
              <a:rPr lang="en-US" sz="3300" dirty="0" smtClean="0"/>
              <a:t> CCM</a:t>
            </a:r>
          </a:p>
          <a:p>
            <a:r>
              <a:rPr lang="en-US" sz="3300" dirty="0" smtClean="0"/>
              <a:t>26 </a:t>
            </a:r>
            <a:r>
              <a:rPr lang="en-US" sz="3300" dirty="0" err="1"/>
              <a:t>I</a:t>
            </a:r>
            <a:r>
              <a:rPr lang="en-US" sz="3300" dirty="0" err="1" smtClean="0"/>
              <a:t>ulie</a:t>
            </a:r>
            <a:r>
              <a:rPr lang="en-US" sz="3300" dirty="0" smtClean="0"/>
              <a:t> 2016</a:t>
            </a:r>
          </a:p>
          <a:p>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2400" y="5558824"/>
            <a:ext cx="1608578" cy="918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46028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Interven</a:t>
            </a:r>
            <a:r>
              <a:rPr lang="ro-RO" b="1" dirty="0" smtClean="0"/>
              <a:t>ț</a:t>
            </a:r>
            <a:r>
              <a:rPr lang="en-US" b="1" dirty="0" smtClean="0"/>
              <a:t>ii </a:t>
            </a:r>
            <a:r>
              <a:rPr lang="en-US" b="1" dirty="0"/>
              <a:t>pilot – </a:t>
            </a:r>
            <a:r>
              <a:rPr lang="ro-RO" b="1" dirty="0" err="1"/>
              <a:t>î</a:t>
            </a:r>
            <a:r>
              <a:rPr lang="en-US" b="1" dirty="0" err="1" smtClean="0"/>
              <a:t>ngrijire</a:t>
            </a:r>
            <a:r>
              <a:rPr lang="en-US" b="1" dirty="0" smtClean="0"/>
              <a:t> </a:t>
            </a:r>
            <a:r>
              <a:rPr lang="en-US" b="1" dirty="0" err="1"/>
              <a:t>ambulatorie</a:t>
            </a:r>
            <a:endParaRPr lang="en-US" b="1" dirty="0"/>
          </a:p>
        </p:txBody>
      </p:sp>
      <p:sp>
        <p:nvSpPr>
          <p:cNvPr id="3" name="Content Placeholder 2"/>
          <p:cNvSpPr>
            <a:spLocks noGrp="1"/>
          </p:cNvSpPr>
          <p:nvPr>
            <p:ph idx="1"/>
          </p:nvPr>
        </p:nvSpPr>
        <p:spPr>
          <a:xfrm>
            <a:off x="337930" y="1600200"/>
            <a:ext cx="8177420" cy="5032375"/>
          </a:xfrm>
        </p:spPr>
        <p:txBody>
          <a:bodyPr>
            <a:noAutofit/>
          </a:bodyPr>
          <a:lstStyle/>
          <a:p>
            <a:pPr marL="0" indent="0">
              <a:buNone/>
            </a:pPr>
            <a:r>
              <a:rPr lang="en-US" sz="1900" b="1" dirty="0" err="1" smtClean="0"/>
              <a:t>Subrecipient</a:t>
            </a:r>
            <a:r>
              <a:rPr lang="en-US" sz="1900" dirty="0" smtClean="0"/>
              <a:t>: CPSS</a:t>
            </a:r>
          </a:p>
          <a:p>
            <a:pPr marL="0" indent="0">
              <a:buNone/>
            </a:pPr>
            <a:r>
              <a:rPr lang="en-US" sz="1900" b="1" dirty="0" err="1" smtClean="0"/>
              <a:t>Titlul</a:t>
            </a:r>
            <a:r>
              <a:rPr lang="en-US" sz="1900" b="1" dirty="0" smtClean="0"/>
              <a:t> </a:t>
            </a:r>
            <a:r>
              <a:rPr lang="en-US" sz="1900" b="1" dirty="0" err="1" smtClean="0"/>
              <a:t>proiectului</a:t>
            </a:r>
            <a:r>
              <a:rPr lang="en-US" sz="1900" dirty="0" smtClean="0"/>
              <a:t>: “</a:t>
            </a:r>
            <a:r>
              <a:rPr lang="ro-RO" sz="1900" dirty="0" smtClean="0"/>
              <a:t>Furnizarea de intervenții integrate de suport comunitar în vederea depistării active și îmbunătățirii aderenței la tratament a cazurilor de tuberculoză</a:t>
            </a:r>
            <a:r>
              <a:rPr lang="en-US" sz="1900" dirty="0" smtClean="0"/>
              <a:t>” </a:t>
            </a:r>
          </a:p>
          <a:p>
            <a:pPr marL="0" indent="0">
              <a:buNone/>
            </a:pPr>
            <a:r>
              <a:rPr lang="en-US" sz="1900" b="1" dirty="0" err="1" smtClean="0"/>
              <a:t>Localizare</a:t>
            </a:r>
            <a:r>
              <a:rPr lang="en-US" sz="1900" dirty="0" smtClean="0"/>
              <a:t>: </a:t>
            </a:r>
            <a:r>
              <a:rPr lang="ro-RO" sz="1900" dirty="0" smtClean="0"/>
              <a:t>j</a:t>
            </a:r>
            <a:r>
              <a:rPr lang="en-US" sz="1900" dirty="0" err="1" smtClean="0"/>
              <a:t>ude</a:t>
            </a:r>
            <a:r>
              <a:rPr lang="ro-RO" sz="1900" dirty="0"/>
              <a:t>ț</a:t>
            </a:r>
            <a:r>
              <a:rPr lang="en-US" sz="1900" dirty="0" err="1"/>
              <a:t>ele</a:t>
            </a:r>
            <a:r>
              <a:rPr lang="en-US" sz="1900" dirty="0"/>
              <a:t> </a:t>
            </a:r>
            <a:r>
              <a:rPr lang="ro-RO" sz="1900" dirty="0"/>
              <a:t>Neamț, Argeș, Maramureș, Constanța, Dolj</a:t>
            </a:r>
            <a:r>
              <a:rPr lang="en-US" sz="1900" dirty="0"/>
              <a:t> </a:t>
            </a:r>
            <a:r>
              <a:rPr lang="ro-RO" sz="1900" dirty="0"/>
              <a:t>ș</a:t>
            </a:r>
            <a:r>
              <a:rPr lang="en-US" sz="1900" dirty="0" err="1"/>
              <a:t>i</a:t>
            </a:r>
            <a:r>
              <a:rPr lang="en-US" sz="1900" dirty="0"/>
              <a:t> </a:t>
            </a:r>
            <a:r>
              <a:rPr lang="en-US" sz="1900" dirty="0" err="1"/>
              <a:t>Mun</a:t>
            </a:r>
            <a:r>
              <a:rPr lang="en-US" sz="1900" dirty="0"/>
              <a:t>. </a:t>
            </a:r>
            <a:r>
              <a:rPr lang="ro-RO" sz="1900" dirty="0"/>
              <a:t>București</a:t>
            </a:r>
            <a:endParaRPr lang="en-US" sz="1900" dirty="0" smtClean="0"/>
          </a:p>
          <a:p>
            <a:pPr marL="0" indent="0">
              <a:buNone/>
            </a:pPr>
            <a:endParaRPr lang="ro-RO" sz="1900" b="1" dirty="0" smtClean="0"/>
          </a:p>
          <a:p>
            <a:pPr marL="0" indent="0">
              <a:buNone/>
            </a:pPr>
            <a:r>
              <a:rPr lang="en-US" sz="1900" b="1" dirty="0" err="1" smtClean="0"/>
              <a:t>Rezultate</a:t>
            </a:r>
            <a:r>
              <a:rPr lang="ro-RO" sz="1900" b="1" dirty="0" smtClean="0"/>
              <a:t> cumulative la</a:t>
            </a:r>
            <a:r>
              <a:rPr lang="en-US" sz="1900" b="1" dirty="0" smtClean="0"/>
              <a:t> Q</a:t>
            </a:r>
            <a:r>
              <a:rPr lang="ro-RO" sz="1900" b="1" dirty="0" smtClean="0"/>
              <a:t>4:</a:t>
            </a:r>
          </a:p>
          <a:p>
            <a:pPr lvl="0"/>
            <a:r>
              <a:rPr lang="ro-RO" sz="2000" dirty="0" smtClean="0"/>
              <a:t>166 </a:t>
            </a:r>
            <a:r>
              <a:rPr lang="ro-RO" sz="2000" dirty="0"/>
              <a:t>de lucrători </a:t>
            </a:r>
            <a:r>
              <a:rPr lang="ro-RO" sz="2000" dirty="0" smtClean="0"/>
              <a:t>comunitari instruiți în identificarea suspecților cu TB activă și furnizare DOT în comunitate (ținta: 149)</a:t>
            </a:r>
          </a:p>
          <a:p>
            <a:pPr lvl="0"/>
            <a:r>
              <a:rPr lang="ro-RO" sz="2000" dirty="0" smtClean="0"/>
              <a:t>Lucrători comunitari (suporteri DOT comunitari) = asistenți medicali comunitari, mediatori sanitari roma, medici de familie</a:t>
            </a:r>
          </a:p>
          <a:p>
            <a:pPr lvl="0"/>
            <a:r>
              <a:rPr lang="ro-RO" sz="2000" dirty="0" smtClean="0"/>
              <a:t>192 suspecți TB identificați (ținta: </a:t>
            </a:r>
            <a:r>
              <a:rPr lang="ro-RO" sz="2000" b="1" dirty="0" smtClean="0">
                <a:solidFill>
                  <a:srgbClr val="C00000"/>
                </a:solidFill>
              </a:rPr>
              <a:t>500</a:t>
            </a:r>
            <a:r>
              <a:rPr lang="ro-RO" sz="2000" dirty="0" smtClean="0"/>
              <a:t>)</a:t>
            </a:r>
          </a:p>
          <a:p>
            <a:pPr lvl="0"/>
            <a:r>
              <a:rPr lang="ro-RO" sz="2000" dirty="0" smtClean="0"/>
              <a:t>7 pacienți TB identificați dintre suspecți (ținta: </a:t>
            </a:r>
            <a:r>
              <a:rPr lang="ro-RO" sz="2000" b="1" dirty="0" smtClean="0">
                <a:solidFill>
                  <a:srgbClr val="C00000"/>
                </a:solidFill>
              </a:rPr>
              <a:t>50</a:t>
            </a:r>
            <a:r>
              <a:rPr lang="ro-RO" sz="2000" dirty="0" smtClean="0"/>
              <a:t>)</a:t>
            </a:r>
            <a:endParaRPr lang="en-US" sz="2000" dirty="0"/>
          </a:p>
          <a:p>
            <a:pPr lvl="0"/>
            <a:r>
              <a:rPr lang="ro-RO" sz="2000" dirty="0" smtClean="0"/>
              <a:t>429 </a:t>
            </a:r>
            <a:r>
              <a:rPr lang="ro-RO" sz="2000" dirty="0"/>
              <a:t>de </a:t>
            </a:r>
            <a:r>
              <a:rPr lang="ro-RO" sz="2000" dirty="0" smtClean="0"/>
              <a:t>pacienţi TB au beneficiat de DOT furnizat de lucrătorii comunitari (ținta: 326) </a:t>
            </a:r>
            <a:endParaRPr lang="en-US" sz="2000" dirty="0"/>
          </a:p>
          <a:p>
            <a:pPr marL="0" indent="0">
              <a:buNone/>
            </a:pPr>
            <a:endParaRPr lang="ro-RO" sz="1900" b="1" dirty="0" smtClean="0"/>
          </a:p>
        </p:txBody>
      </p:sp>
      <p:sp>
        <p:nvSpPr>
          <p:cNvPr id="4" name="Date Placeholder 3"/>
          <p:cNvSpPr>
            <a:spLocks noGrp="1"/>
          </p:cNvSpPr>
          <p:nvPr>
            <p:ph type="dt" sz="half" idx="10"/>
          </p:nvPr>
        </p:nvSpPr>
        <p:spPr/>
        <p:txBody>
          <a:bodyPr/>
          <a:lstStyle/>
          <a:p>
            <a:fld id="{A7ACB0E2-FD6D-4887-B311-C6FEDF12CEA4}"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10</a:t>
            </a:fld>
            <a:endParaRPr lang="en-US"/>
          </a:p>
        </p:txBody>
      </p:sp>
    </p:spTree>
    <p:extLst>
      <p:ext uri="{BB962C8B-B14F-4D97-AF65-F5344CB8AC3E}">
        <p14:creationId xmlns:p14="http://schemas.microsoft.com/office/powerpoint/2010/main" val="3566171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b="1" dirty="0" smtClean="0"/>
              <a:t>Activități M&amp;E ale PR</a:t>
            </a:r>
            <a:endParaRPr lang="en-US" b="1" dirty="0"/>
          </a:p>
        </p:txBody>
      </p:sp>
      <p:sp>
        <p:nvSpPr>
          <p:cNvPr id="3" name="Content Placeholder 2"/>
          <p:cNvSpPr>
            <a:spLocks noGrp="1"/>
          </p:cNvSpPr>
          <p:nvPr>
            <p:ph idx="1"/>
          </p:nvPr>
        </p:nvSpPr>
        <p:spPr>
          <a:xfrm>
            <a:off x="381000" y="1447800"/>
            <a:ext cx="8305800" cy="5105400"/>
          </a:xfrm>
        </p:spPr>
        <p:txBody>
          <a:bodyPr>
            <a:normAutofit/>
          </a:bodyPr>
          <a:lstStyle/>
          <a:p>
            <a:pPr marL="0" indent="0">
              <a:buNone/>
            </a:pPr>
            <a:r>
              <a:rPr lang="en-US" dirty="0" err="1" smtClean="0"/>
              <a:t>Situa</a:t>
            </a:r>
            <a:r>
              <a:rPr lang="ro-RO" dirty="0" smtClean="0"/>
              <a:t>ție la final Q5 (30.06.2016):</a:t>
            </a:r>
          </a:p>
          <a:p>
            <a:r>
              <a:rPr lang="en-US" dirty="0" err="1" smtClean="0"/>
              <a:t>Vizite</a:t>
            </a:r>
            <a:r>
              <a:rPr lang="en-US" dirty="0" smtClean="0"/>
              <a:t> </a:t>
            </a:r>
            <a:r>
              <a:rPr lang="en-US" dirty="0" err="1" smtClean="0"/>
              <a:t>monitorizare</a:t>
            </a:r>
            <a:r>
              <a:rPr lang="en-US" dirty="0" smtClean="0"/>
              <a:t> </a:t>
            </a:r>
            <a:r>
              <a:rPr lang="en-US" dirty="0" err="1" smtClean="0"/>
              <a:t>pe</a:t>
            </a:r>
            <a:r>
              <a:rPr lang="en-US" dirty="0" smtClean="0"/>
              <a:t> </a:t>
            </a:r>
            <a:r>
              <a:rPr lang="en-US" dirty="0" err="1" smtClean="0"/>
              <a:t>teren</a:t>
            </a:r>
            <a:r>
              <a:rPr lang="ro-RO" dirty="0" smtClean="0"/>
              <a:t> în cele 6 județe</a:t>
            </a:r>
            <a:r>
              <a:rPr lang="en-US" dirty="0" smtClean="0"/>
              <a:t>: 2</a:t>
            </a:r>
            <a:r>
              <a:rPr lang="ro-RO" dirty="0" smtClean="0"/>
              <a:t>6</a:t>
            </a:r>
            <a:endParaRPr lang="en-US" dirty="0" smtClean="0"/>
          </a:p>
          <a:p>
            <a:r>
              <a:rPr lang="ro-RO" dirty="0" smtClean="0"/>
              <a:t>Î</a:t>
            </a:r>
            <a:r>
              <a:rPr lang="en-US" dirty="0" err="1" smtClean="0"/>
              <a:t>nt</a:t>
            </a:r>
            <a:r>
              <a:rPr lang="ro-RO" dirty="0" smtClean="0"/>
              <a:t>â</a:t>
            </a:r>
            <a:r>
              <a:rPr lang="en-US" dirty="0" err="1" smtClean="0"/>
              <a:t>lniri</a:t>
            </a:r>
            <a:r>
              <a:rPr lang="en-US" dirty="0" smtClean="0"/>
              <a:t> de </a:t>
            </a:r>
            <a:r>
              <a:rPr lang="en-US" dirty="0" err="1" smtClean="0"/>
              <a:t>lucru</a:t>
            </a:r>
            <a:r>
              <a:rPr lang="en-US" dirty="0" smtClean="0"/>
              <a:t> (</a:t>
            </a:r>
            <a:r>
              <a:rPr lang="en-US" dirty="0" err="1" smtClean="0"/>
              <a:t>directe</a:t>
            </a:r>
            <a:r>
              <a:rPr lang="en-US" dirty="0" smtClean="0"/>
              <a:t>, Skype) cu SR </a:t>
            </a:r>
            <a:r>
              <a:rPr lang="ro-RO" dirty="0" err="1"/>
              <a:t>ș</a:t>
            </a:r>
            <a:r>
              <a:rPr lang="en-US" dirty="0" err="1" smtClean="0"/>
              <a:t>i</a:t>
            </a:r>
            <a:r>
              <a:rPr lang="en-US" dirty="0" smtClean="0"/>
              <a:t> </a:t>
            </a:r>
            <a:r>
              <a:rPr lang="en-US" dirty="0" err="1" smtClean="0"/>
              <a:t>SsR</a:t>
            </a:r>
            <a:r>
              <a:rPr lang="en-US" dirty="0" smtClean="0"/>
              <a:t>: </a:t>
            </a:r>
            <a:r>
              <a:rPr lang="ro-RO" dirty="0" smtClean="0"/>
              <a:t>33</a:t>
            </a:r>
          </a:p>
          <a:p>
            <a:r>
              <a:rPr lang="ro-RO" dirty="0" smtClean="0"/>
              <a:t>Verificarea rapoartelor trimestriale ale SRs</a:t>
            </a:r>
            <a:endParaRPr lang="en-US" dirty="0"/>
          </a:p>
          <a:p>
            <a:r>
              <a:rPr lang="ro-RO" dirty="0" smtClean="0"/>
              <a:t>Organizare vizită LFA (aprilie 2016)</a:t>
            </a:r>
          </a:p>
          <a:p>
            <a:r>
              <a:rPr lang="ro-RO" b="1" dirty="0" smtClean="0"/>
              <a:t>Raport de Progres no. 2 programatic și financiar </a:t>
            </a:r>
            <a:r>
              <a:rPr lang="ro-RO" dirty="0" smtClean="0"/>
              <a:t>către Fondul Global (aprilie 2016)</a:t>
            </a:r>
          </a:p>
        </p:txBody>
      </p:sp>
      <p:sp>
        <p:nvSpPr>
          <p:cNvPr id="4" name="Date Placeholder 3"/>
          <p:cNvSpPr>
            <a:spLocks noGrp="1"/>
          </p:cNvSpPr>
          <p:nvPr>
            <p:ph type="dt" sz="half" idx="10"/>
          </p:nvPr>
        </p:nvSpPr>
        <p:spPr/>
        <p:txBody>
          <a:bodyPr/>
          <a:lstStyle/>
          <a:p>
            <a:fld id="{4D7B5DAC-1ABC-472A-AB2A-AB7512D31D82}"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11</a:t>
            </a:fld>
            <a:endParaRPr lang="en-US"/>
          </a:p>
        </p:txBody>
      </p:sp>
    </p:spTree>
    <p:extLst>
      <p:ext uri="{BB962C8B-B14F-4D97-AF65-F5344CB8AC3E}">
        <p14:creationId xmlns:p14="http://schemas.microsoft.com/office/powerpoint/2010/main" val="21110575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Componenta de </a:t>
            </a:r>
            <a:r>
              <a:rPr lang="en-US" dirty="0" err="1" smtClean="0"/>
              <a:t>asisten</a:t>
            </a:r>
            <a:r>
              <a:rPr lang="ro-RO" dirty="0" smtClean="0"/>
              <a:t>ță</a:t>
            </a:r>
            <a:r>
              <a:rPr lang="en-US" dirty="0" smtClean="0"/>
              <a:t> </a:t>
            </a:r>
            <a:r>
              <a:rPr lang="en-US" dirty="0" err="1" smtClean="0"/>
              <a:t>tehnic</a:t>
            </a:r>
            <a:r>
              <a:rPr lang="ro-RO" dirty="0" smtClean="0"/>
              <a:t>ă</a:t>
            </a:r>
            <a:r>
              <a:rPr lang="en-US" dirty="0" smtClean="0"/>
              <a:t> la final Q5 (30.06.2016)</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23892536"/>
              </p:ext>
            </p:extLst>
          </p:nvPr>
        </p:nvGraphicFramePr>
        <p:xfrm>
          <a:off x="457200" y="1600200"/>
          <a:ext cx="8229600" cy="4419790"/>
        </p:xfrm>
        <a:graphic>
          <a:graphicData uri="http://schemas.openxmlformats.org/drawingml/2006/table">
            <a:tbl>
              <a:tblPr firstRow="1" bandRow="1">
                <a:tableStyleId>{5C22544A-7EE6-4342-B048-85BDC9FD1C3A}</a:tableStyleId>
              </a:tblPr>
              <a:tblGrid>
                <a:gridCol w="1447800"/>
                <a:gridCol w="4038600"/>
                <a:gridCol w="2743200"/>
              </a:tblGrid>
              <a:tr h="479745">
                <a:tc>
                  <a:txBody>
                    <a:bodyPr/>
                    <a:lstStyle/>
                    <a:p>
                      <a:r>
                        <a:rPr lang="ro-RO" dirty="0" smtClean="0"/>
                        <a:t>Domeniu</a:t>
                      </a:r>
                      <a:endParaRPr lang="en-US" dirty="0"/>
                    </a:p>
                  </a:txBody>
                  <a:tcPr/>
                </a:tc>
                <a:tc>
                  <a:txBody>
                    <a:bodyPr/>
                    <a:lstStyle/>
                    <a:p>
                      <a:r>
                        <a:rPr lang="ro-RO" dirty="0" smtClean="0"/>
                        <a:t>Misiunea de asistență</a:t>
                      </a:r>
                      <a:r>
                        <a:rPr lang="ro-RO" baseline="0" dirty="0" smtClean="0"/>
                        <a:t> tehnică</a:t>
                      </a:r>
                      <a:endParaRPr lang="en-US" dirty="0"/>
                    </a:p>
                  </a:txBody>
                  <a:tcPr/>
                </a:tc>
                <a:tc>
                  <a:txBody>
                    <a:bodyPr/>
                    <a:lstStyle/>
                    <a:p>
                      <a:r>
                        <a:rPr lang="ro-RO" dirty="0" smtClean="0"/>
                        <a:t>Stadiu implementare</a:t>
                      </a:r>
                      <a:endParaRPr lang="en-US" dirty="0"/>
                    </a:p>
                  </a:txBody>
                  <a:tcPr/>
                </a:tc>
              </a:tr>
              <a:tr h="485495">
                <a:tc>
                  <a:txBody>
                    <a:bodyPr/>
                    <a:lstStyle/>
                    <a:p>
                      <a:pPr algn="l" fontAlgn="t"/>
                      <a:r>
                        <a:rPr lang="en-US" sz="1400" b="0" i="0" u="none" strike="noStrike" dirty="0">
                          <a:solidFill>
                            <a:srgbClr val="000000"/>
                          </a:solidFill>
                          <a:effectLst/>
                          <a:latin typeface="Calibri" panose="020F0502020204030204" pitchFamily="34" charset="0"/>
                        </a:rPr>
                        <a:t>CI TB</a:t>
                      </a:r>
                    </a:p>
                  </a:txBody>
                  <a:tcPr marL="9525" marR="9525" marT="9525" marB="0"/>
                </a:tc>
                <a:tc>
                  <a:txBody>
                    <a:bodyPr/>
                    <a:lstStyle/>
                    <a:p>
                      <a:pPr algn="l" fontAlgn="t"/>
                      <a:r>
                        <a:rPr lang="en-US" sz="1400" b="0" i="0" u="none" strike="noStrike">
                          <a:solidFill>
                            <a:srgbClr val="000000"/>
                          </a:solidFill>
                          <a:effectLst/>
                          <a:latin typeface="Calibri" panose="020F0502020204030204" pitchFamily="34" charset="0"/>
                        </a:rPr>
                        <a:t>Revizuirea cadrului legal cu privire la controlul infecției TB în România</a:t>
                      </a:r>
                    </a:p>
                  </a:txBody>
                  <a:tcPr marL="9525" marR="9525" marT="9525" marB="0"/>
                </a:tc>
                <a:tc>
                  <a:txBody>
                    <a:bodyPr/>
                    <a:lstStyle/>
                    <a:p>
                      <a:pPr algn="l" fontAlgn="t"/>
                      <a:r>
                        <a:rPr lang="en-US" sz="1400" b="1" i="0" u="none" strike="noStrike" dirty="0" err="1" smtClean="0">
                          <a:solidFill>
                            <a:schemeClr val="accent6">
                              <a:lumMod val="75000"/>
                            </a:schemeClr>
                          </a:solidFill>
                          <a:effectLst/>
                          <a:latin typeface="Calibri" panose="020F0502020204030204" pitchFamily="34" charset="0"/>
                        </a:rPr>
                        <a:t>În</a:t>
                      </a:r>
                      <a:r>
                        <a:rPr lang="en-US" sz="1400" b="1" i="0" u="none" strike="noStrike" dirty="0" smtClean="0">
                          <a:solidFill>
                            <a:schemeClr val="accent6">
                              <a:lumMod val="75000"/>
                            </a:schemeClr>
                          </a:solidFill>
                          <a:effectLst/>
                          <a:latin typeface="Calibri" panose="020F0502020204030204" pitchFamily="34" charset="0"/>
                        </a:rPr>
                        <a:t> </a:t>
                      </a:r>
                      <a:r>
                        <a:rPr lang="en-US" sz="1400" b="1" i="0" u="none" strike="noStrike" dirty="0" err="1" smtClean="0">
                          <a:solidFill>
                            <a:schemeClr val="accent6">
                              <a:lumMod val="75000"/>
                            </a:schemeClr>
                          </a:solidFill>
                          <a:effectLst/>
                          <a:latin typeface="Calibri" panose="020F0502020204030204" pitchFamily="34" charset="0"/>
                        </a:rPr>
                        <a:t>derulare</a:t>
                      </a:r>
                      <a:endParaRPr lang="en-US" sz="1400" b="1" i="0" u="none" strike="noStrike" dirty="0">
                        <a:solidFill>
                          <a:schemeClr val="accent6">
                            <a:lumMod val="75000"/>
                          </a:schemeClr>
                        </a:solidFill>
                        <a:effectLst/>
                        <a:latin typeface="Calibri" panose="020F0502020204030204" pitchFamily="34" charset="0"/>
                      </a:endParaRPr>
                    </a:p>
                  </a:txBody>
                  <a:tcPr marL="9525" marR="9525" marT="9525" marB="0"/>
                </a:tc>
              </a:tr>
              <a:tr h="485495">
                <a:tc>
                  <a:txBody>
                    <a:bodyPr/>
                    <a:lstStyle/>
                    <a:p>
                      <a:pPr algn="l" fontAlgn="t"/>
                      <a:r>
                        <a:rPr lang="en-US" sz="1400" b="0" i="0" u="none" strike="noStrike">
                          <a:solidFill>
                            <a:srgbClr val="000000"/>
                          </a:solidFill>
                          <a:effectLst/>
                          <a:latin typeface="Calibri" panose="020F0502020204030204" pitchFamily="34" charset="0"/>
                        </a:rPr>
                        <a:t>Ghiduri si training</a:t>
                      </a:r>
                    </a:p>
                  </a:txBody>
                  <a:tcPr marL="9525" marR="9525" marT="9525" marB="0"/>
                </a:tc>
                <a:tc>
                  <a:txBody>
                    <a:bodyPr/>
                    <a:lstStyle/>
                    <a:p>
                      <a:pPr algn="l" fontAlgn="t"/>
                      <a:r>
                        <a:rPr lang="en-US" sz="1400" b="0" i="0" u="none" strike="noStrike">
                          <a:solidFill>
                            <a:srgbClr val="000000"/>
                          </a:solidFill>
                          <a:effectLst/>
                          <a:latin typeface="Calibri" panose="020F0502020204030204" pitchFamily="34" charset="0"/>
                        </a:rPr>
                        <a:t>Dezvoltarea ghidului naţional pentru managementul cazurilor de TB la copii </a:t>
                      </a:r>
                    </a:p>
                  </a:txBody>
                  <a:tcPr marL="9525" marR="9525" marT="9525" marB="0"/>
                </a:tc>
                <a:tc>
                  <a:txBody>
                    <a:bodyPr/>
                    <a:lstStyle/>
                    <a:p>
                      <a:pPr algn="l" fontAlgn="t"/>
                      <a:r>
                        <a:rPr lang="it-IT" sz="1400" b="1" i="0" u="none" strike="noStrike" dirty="0">
                          <a:solidFill>
                            <a:srgbClr val="00B050"/>
                          </a:solidFill>
                          <a:effectLst/>
                          <a:latin typeface="Calibri" panose="020F0502020204030204" pitchFamily="34" charset="0"/>
                        </a:rPr>
                        <a:t>Finalizat şi trimis spre avizare la PNPSCT şi MS</a:t>
                      </a:r>
                    </a:p>
                  </a:txBody>
                  <a:tcPr marL="9525" marR="9525" marT="9525" marB="0"/>
                </a:tc>
              </a:tr>
              <a:tr h="485495">
                <a:tc>
                  <a:txBody>
                    <a:bodyPr/>
                    <a:lstStyle/>
                    <a:p>
                      <a:pPr algn="l" fontAlgn="t"/>
                      <a:r>
                        <a:rPr lang="en-US" sz="1400" b="0" i="0" u="none" strike="noStrike">
                          <a:solidFill>
                            <a:srgbClr val="000000"/>
                          </a:solidFill>
                          <a:effectLst/>
                          <a:latin typeface="Calibri" panose="020F0502020204030204" pitchFamily="34" charset="0"/>
                        </a:rPr>
                        <a:t>Ghiduri si training</a:t>
                      </a:r>
                    </a:p>
                  </a:txBody>
                  <a:tcPr marL="9525" marR="9525" marT="9525" marB="0"/>
                </a:tc>
                <a:tc>
                  <a:txBody>
                    <a:bodyPr/>
                    <a:lstStyle/>
                    <a:p>
                      <a:pPr algn="l" fontAlgn="t"/>
                      <a:r>
                        <a:rPr lang="en-US" sz="1400" b="0" i="0" u="none" strike="noStrike">
                          <a:solidFill>
                            <a:srgbClr val="000000"/>
                          </a:solidFill>
                          <a:effectLst/>
                          <a:latin typeface="Calibri" panose="020F0502020204030204" pitchFamily="34" charset="0"/>
                        </a:rPr>
                        <a:t>Dezvoltarea ghidului naţional privind managementul cazurilor TB-HIV</a:t>
                      </a:r>
                    </a:p>
                  </a:txBody>
                  <a:tcPr marL="9525" marR="9525" marT="9525" marB="0"/>
                </a:tc>
                <a:tc>
                  <a:txBody>
                    <a:bodyPr/>
                    <a:lstStyle/>
                    <a:p>
                      <a:pPr algn="l" fontAlgn="t"/>
                      <a:r>
                        <a:rPr lang="en-US" sz="1400" b="1" i="0" u="none" strike="noStrike" dirty="0" err="1" smtClean="0">
                          <a:solidFill>
                            <a:schemeClr val="accent6">
                              <a:lumMod val="75000"/>
                            </a:schemeClr>
                          </a:solidFill>
                          <a:effectLst/>
                          <a:latin typeface="Calibri" panose="020F0502020204030204" pitchFamily="34" charset="0"/>
                        </a:rPr>
                        <a:t>În</a:t>
                      </a:r>
                      <a:r>
                        <a:rPr lang="en-US" sz="1400" b="1" i="0" u="none" strike="noStrike" dirty="0" smtClean="0">
                          <a:solidFill>
                            <a:schemeClr val="accent6">
                              <a:lumMod val="75000"/>
                            </a:schemeClr>
                          </a:solidFill>
                          <a:effectLst/>
                          <a:latin typeface="Calibri" panose="020F0502020204030204" pitchFamily="34" charset="0"/>
                        </a:rPr>
                        <a:t> </a:t>
                      </a:r>
                      <a:r>
                        <a:rPr lang="en-US" sz="1400" b="1" i="0" u="none" strike="noStrike" dirty="0" err="1" smtClean="0">
                          <a:solidFill>
                            <a:schemeClr val="accent6">
                              <a:lumMod val="75000"/>
                            </a:schemeClr>
                          </a:solidFill>
                          <a:effectLst/>
                          <a:latin typeface="Calibri" panose="020F0502020204030204" pitchFamily="34" charset="0"/>
                        </a:rPr>
                        <a:t>derulare</a:t>
                      </a:r>
                      <a:endParaRPr lang="en-US" sz="1400" b="1" i="0" u="none" strike="noStrike" dirty="0">
                        <a:solidFill>
                          <a:schemeClr val="accent6">
                            <a:lumMod val="75000"/>
                          </a:schemeClr>
                        </a:solidFill>
                        <a:effectLst/>
                        <a:latin typeface="Calibri" panose="020F0502020204030204" pitchFamily="34" charset="0"/>
                      </a:endParaRPr>
                    </a:p>
                  </a:txBody>
                  <a:tcPr marL="9525" marR="9525" marT="9525" marB="0"/>
                </a:tc>
              </a:tr>
              <a:tr h="722082">
                <a:tc>
                  <a:txBody>
                    <a:bodyPr/>
                    <a:lstStyle/>
                    <a:p>
                      <a:pPr algn="l" fontAlgn="t"/>
                      <a:r>
                        <a:rPr lang="en-US" sz="1400" b="0" i="0" u="none" strike="noStrike">
                          <a:solidFill>
                            <a:srgbClr val="000000"/>
                          </a:solidFill>
                          <a:effectLst/>
                          <a:latin typeface="Calibri" panose="020F0502020204030204" pitchFamily="34" charset="0"/>
                        </a:rPr>
                        <a:t>Ghiduri si training</a:t>
                      </a:r>
                    </a:p>
                  </a:txBody>
                  <a:tcPr marL="9525" marR="9525" marT="9525" marB="0"/>
                </a:tc>
                <a:tc>
                  <a:txBody>
                    <a:bodyPr/>
                    <a:lstStyle/>
                    <a:p>
                      <a:pPr algn="l" fontAlgn="t"/>
                      <a:r>
                        <a:rPr lang="en-US" sz="1400" b="0" i="0" u="none" strike="noStrike" dirty="0" err="1">
                          <a:solidFill>
                            <a:srgbClr val="000000"/>
                          </a:solidFill>
                          <a:effectLst/>
                          <a:latin typeface="Calibri" panose="020F0502020204030204" pitchFamily="34" charset="0"/>
                        </a:rPr>
                        <a:t>Dezvoltarea</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normelor</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privind</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identificarea</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cazurilor</a:t>
                      </a:r>
                      <a:r>
                        <a:rPr lang="en-US" sz="1400" b="0" i="0" u="none" strike="noStrike" dirty="0">
                          <a:solidFill>
                            <a:srgbClr val="000000"/>
                          </a:solidFill>
                          <a:effectLst/>
                          <a:latin typeface="Calibri" panose="020F0502020204030204" pitchFamily="34" charset="0"/>
                        </a:rPr>
                        <a:t> de TB </a:t>
                      </a:r>
                      <a:r>
                        <a:rPr lang="en-US" sz="1400" b="0" i="0" u="none" strike="noStrike" dirty="0" err="1">
                          <a:solidFill>
                            <a:srgbClr val="000000"/>
                          </a:solidFill>
                          <a:effectLst/>
                          <a:latin typeface="Calibri" panose="020F0502020204030204" pitchFamily="34" charset="0"/>
                        </a:rPr>
                        <a:t>şi</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referirea</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pacienţilor</a:t>
                      </a:r>
                      <a:r>
                        <a:rPr lang="en-US" sz="1400" b="0" i="0" u="none" strike="noStrike" dirty="0">
                          <a:solidFill>
                            <a:srgbClr val="000000"/>
                          </a:solidFill>
                          <a:effectLst/>
                          <a:latin typeface="Calibri" panose="020F0502020204030204" pitchFamily="34" charset="0"/>
                        </a:rPr>
                        <a:t> cu TB </a:t>
                      </a:r>
                      <a:r>
                        <a:rPr lang="en-US" sz="1400" b="0" i="0" u="none" strike="noStrike" dirty="0" err="1">
                          <a:solidFill>
                            <a:srgbClr val="000000"/>
                          </a:solidFill>
                          <a:effectLst/>
                          <a:latin typeface="Calibri" panose="020F0502020204030204" pitchFamily="34" charset="0"/>
                        </a:rPr>
                        <a:t>între</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toţi</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furnizorii</a:t>
                      </a:r>
                      <a:r>
                        <a:rPr lang="en-US" sz="1400" b="0" i="0" u="none" strike="noStrike" dirty="0">
                          <a:solidFill>
                            <a:srgbClr val="000000"/>
                          </a:solidFill>
                          <a:effectLst/>
                          <a:latin typeface="Calibri" panose="020F0502020204030204" pitchFamily="34" charset="0"/>
                        </a:rPr>
                        <a:t> de </a:t>
                      </a:r>
                      <a:r>
                        <a:rPr lang="en-US" sz="1400" b="0" i="0" u="none" strike="noStrike" dirty="0" err="1">
                          <a:solidFill>
                            <a:srgbClr val="000000"/>
                          </a:solidFill>
                          <a:effectLst/>
                          <a:latin typeface="Calibri" panose="020F0502020204030204" pitchFamily="34" charset="0"/>
                        </a:rPr>
                        <a:t>servicii</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inclusiv</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detectarea</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activă</a:t>
                      </a:r>
                      <a:r>
                        <a:rPr lang="en-US" sz="1400" b="0" i="0" u="none" strike="noStrike" dirty="0">
                          <a:solidFill>
                            <a:srgbClr val="000000"/>
                          </a:solidFill>
                          <a:effectLst/>
                          <a:latin typeface="Calibri" panose="020F0502020204030204" pitchFamily="34" charset="0"/>
                        </a:rPr>
                        <a:t> a </a:t>
                      </a:r>
                      <a:r>
                        <a:rPr lang="en-US" sz="1400" b="0" i="0" u="none" strike="noStrike" dirty="0" err="1">
                          <a:solidFill>
                            <a:srgbClr val="000000"/>
                          </a:solidFill>
                          <a:effectLst/>
                          <a:latin typeface="Calibri" panose="020F0502020204030204" pitchFamily="34" charset="0"/>
                        </a:rPr>
                        <a:t>cazurilor</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în</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rândul</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populaţiilor</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vulnerabile</a:t>
                      </a:r>
                      <a:r>
                        <a:rPr lang="en-US" sz="1400" b="0" i="0" u="none" strike="noStrike" dirty="0">
                          <a:solidFill>
                            <a:srgbClr val="000000"/>
                          </a:solidFill>
                          <a:effectLst/>
                          <a:latin typeface="Calibri" panose="020F0502020204030204" pitchFamily="34" charset="0"/>
                        </a:rPr>
                        <a:t>)</a:t>
                      </a:r>
                    </a:p>
                  </a:txBody>
                  <a:tcPr marL="9525" marR="9525" marT="9525" marB="0"/>
                </a:tc>
                <a:tc>
                  <a:txBody>
                    <a:bodyPr/>
                    <a:lstStyle/>
                    <a:p>
                      <a:pPr algn="l" fontAlgn="t"/>
                      <a:r>
                        <a:rPr lang="en-US" sz="1400" b="0" i="0" u="none" strike="noStrike" dirty="0" err="1">
                          <a:solidFill>
                            <a:srgbClr val="000000"/>
                          </a:solidFill>
                          <a:effectLst/>
                          <a:latin typeface="Calibri" panose="020F0502020204030204" pitchFamily="34" charset="0"/>
                        </a:rPr>
                        <a:t>Neînceput</a:t>
                      </a:r>
                      <a:r>
                        <a:rPr lang="en-US" sz="1400" b="0" i="0" u="none" strike="noStrike" dirty="0">
                          <a:solidFill>
                            <a:srgbClr val="000000"/>
                          </a:solidFill>
                          <a:effectLst/>
                          <a:latin typeface="Calibri" panose="020F0502020204030204" pitchFamily="34" charset="0"/>
                        </a:rPr>
                        <a:t>. Se </a:t>
                      </a:r>
                      <a:r>
                        <a:rPr lang="en-US" sz="1400" b="0" i="0" u="none" strike="noStrike" dirty="0" err="1">
                          <a:solidFill>
                            <a:srgbClr val="000000"/>
                          </a:solidFill>
                          <a:effectLst/>
                          <a:latin typeface="Calibri" panose="020F0502020204030204" pitchFamily="34" charset="0"/>
                        </a:rPr>
                        <a:t>va</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contracta</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în</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perioada</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următoare</a:t>
                      </a:r>
                      <a:r>
                        <a:rPr lang="en-US" sz="1400" b="0" i="0" u="none" strike="noStrike" dirty="0">
                          <a:solidFill>
                            <a:srgbClr val="000000"/>
                          </a:solidFill>
                          <a:effectLst/>
                          <a:latin typeface="Calibri" panose="020F0502020204030204" pitchFamily="34" charset="0"/>
                        </a:rPr>
                        <a:t>.</a:t>
                      </a:r>
                    </a:p>
                  </a:txBody>
                  <a:tcPr marL="9525" marR="9525" marT="9525" marB="0"/>
                </a:tc>
              </a:tr>
              <a:tr h="485495">
                <a:tc>
                  <a:txBody>
                    <a:bodyPr/>
                    <a:lstStyle/>
                    <a:p>
                      <a:pPr algn="l" fontAlgn="t"/>
                      <a:r>
                        <a:rPr lang="en-US" sz="1400" b="0" i="0" u="none" strike="noStrike" dirty="0" err="1">
                          <a:solidFill>
                            <a:srgbClr val="000000"/>
                          </a:solidFill>
                          <a:effectLst/>
                          <a:latin typeface="Calibri" panose="020F0502020204030204" pitchFamily="34" charset="0"/>
                        </a:rPr>
                        <a:t>Ghiduri</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si</a:t>
                      </a:r>
                      <a:r>
                        <a:rPr lang="en-US" sz="1400" b="0" i="0" u="none" strike="noStrike" dirty="0">
                          <a:solidFill>
                            <a:srgbClr val="000000"/>
                          </a:solidFill>
                          <a:effectLst/>
                          <a:latin typeface="Calibri" panose="020F0502020204030204" pitchFamily="34" charset="0"/>
                        </a:rPr>
                        <a:t> training</a:t>
                      </a:r>
                    </a:p>
                  </a:txBody>
                  <a:tcPr marL="9525" marR="9525" marT="9525" marB="0"/>
                </a:tc>
                <a:tc>
                  <a:txBody>
                    <a:bodyPr/>
                    <a:lstStyle/>
                    <a:p>
                      <a:pPr algn="l" fontAlgn="t"/>
                      <a:r>
                        <a:rPr lang="en-US" sz="1400" b="0" i="0" u="none" strike="noStrike">
                          <a:solidFill>
                            <a:srgbClr val="000000"/>
                          </a:solidFill>
                          <a:effectLst/>
                          <a:latin typeface="Calibri" panose="020F0502020204030204" pitchFamily="34" charset="0"/>
                        </a:rPr>
                        <a:t>Elaborarea normelor privind controlul TB şi managementul cazurilor de TB </a:t>
                      </a:r>
                    </a:p>
                  </a:txBody>
                  <a:tcPr marL="9525" marR="9525" marT="9525" marB="0"/>
                </a:tc>
                <a:tc>
                  <a:txBody>
                    <a:bodyPr/>
                    <a:lstStyle/>
                    <a:p>
                      <a:pPr algn="l" fontAlgn="t"/>
                      <a:r>
                        <a:rPr lang="en-US" sz="1400" b="0" i="0" u="none" strike="noStrike" dirty="0" err="1">
                          <a:solidFill>
                            <a:srgbClr val="000000"/>
                          </a:solidFill>
                          <a:effectLst/>
                          <a:latin typeface="Calibri" panose="020F0502020204030204" pitchFamily="34" charset="0"/>
                        </a:rPr>
                        <a:t>Neînceput</a:t>
                      </a:r>
                      <a:r>
                        <a:rPr lang="en-US" sz="1400" b="0" i="0" u="none" strike="noStrike" dirty="0">
                          <a:solidFill>
                            <a:srgbClr val="000000"/>
                          </a:solidFill>
                          <a:effectLst/>
                          <a:latin typeface="Calibri" panose="020F0502020204030204" pitchFamily="34" charset="0"/>
                        </a:rPr>
                        <a:t>. Se </a:t>
                      </a:r>
                      <a:r>
                        <a:rPr lang="en-US" sz="1400" b="0" i="0" u="none" strike="noStrike" dirty="0" err="1">
                          <a:solidFill>
                            <a:srgbClr val="000000"/>
                          </a:solidFill>
                          <a:effectLst/>
                          <a:latin typeface="Calibri" panose="020F0502020204030204" pitchFamily="34" charset="0"/>
                        </a:rPr>
                        <a:t>va</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contracta</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în</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perioada</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următoare</a:t>
                      </a:r>
                      <a:r>
                        <a:rPr lang="en-US" sz="1400" b="0" i="0" u="none" strike="noStrike" dirty="0">
                          <a:solidFill>
                            <a:srgbClr val="000000"/>
                          </a:solidFill>
                          <a:effectLst/>
                          <a:latin typeface="Calibri" panose="020F0502020204030204" pitchFamily="34" charset="0"/>
                        </a:rPr>
                        <a:t>.</a:t>
                      </a:r>
                    </a:p>
                  </a:txBody>
                  <a:tcPr marL="9525" marR="9525" marT="9525" marB="0"/>
                </a:tc>
              </a:tr>
              <a:tr h="485495">
                <a:tc>
                  <a:txBody>
                    <a:bodyPr/>
                    <a:lstStyle/>
                    <a:p>
                      <a:pPr algn="l" fontAlgn="t"/>
                      <a:r>
                        <a:rPr lang="en-US" sz="1400" b="0" i="0" u="none" strike="noStrike">
                          <a:solidFill>
                            <a:srgbClr val="000000"/>
                          </a:solidFill>
                          <a:effectLst/>
                          <a:latin typeface="Calibri" panose="020F0502020204030204" pitchFamily="34" charset="0"/>
                        </a:rPr>
                        <a:t>Ghiduri si training</a:t>
                      </a:r>
                    </a:p>
                  </a:txBody>
                  <a:tcPr marL="9525" marR="9525" marT="9525" marB="0"/>
                </a:tc>
                <a:tc>
                  <a:txBody>
                    <a:bodyPr/>
                    <a:lstStyle/>
                    <a:p>
                      <a:pPr algn="l" fontAlgn="t"/>
                      <a:r>
                        <a:rPr lang="en-US" sz="1400" b="0" i="0" u="none" strike="noStrike">
                          <a:solidFill>
                            <a:srgbClr val="000000"/>
                          </a:solidFill>
                          <a:effectLst/>
                          <a:latin typeface="Calibri" panose="020F0502020204030204" pitchFamily="34" charset="0"/>
                        </a:rPr>
                        <a:t>Elaborarea planului de instruire pentru personalul medical şi al altor furnizori de servicii privind controlul TB </a:t>
                      </a:r>
                    </a:p>
                  </a:txBody>
                  <a:tcPr marL="9525" marR="9525" marT="9525" marB="0"/>
                </a:tc>
                <a:tc>
                  <a:txBody>
                    <a:bodyPr/>
                    <a:lstStyle/>
                    <a:p>
                      <a:pPr algn="l" fontAlgn="t"/>
                      <a:r>
                        <a:rPr lang="en-US" sz="1400" b="1" i="0" u="none" strike="noStrike" smtClean="0">
                          <a:solidFill>
                            <a:schemeClr val="accent6">
                              <a:lumMod val="75000"/>
                            </a:schemeClr>
                          </a:solidFill>
                          <a:effectLst/>
                          <a:latin typeface="Calibri" panose="020F0502020204030204" pitchFamily="34" charset="0"/>
                        </a:rPr>
                        <a:t>În derulare</a:t>
                      </a:r>
                      <a:endParaRPr lang="en-US" sz="1400" b="1" i="0" u="none" strike="noStrike" dirty="0">
                        <a:solidFill>
                          <a:schemeClr val="accent6">
                            <a:lumMod val="75000"/>
                          </a:schemeClr>
                        </a:solidFill>
                        <a:effectLst/>
                        <a:latin typeface="Calibri" panose="020F0502020204030204" pitchFamily="34" charset="0"/>
                      </a:endParaRPr>
                    </a:p>
                  </a:txBody>
                  <a:tcPr marL="9525" marR="9525" marT="9525" marB="0"/>
                </a:tc>
              </a:tr>
              <a:tr h="485495">
                <a:tc>
                  <a:txBody>
                    <a:bodyPr/>
                    <a:lstStyle/>
                    <a:p>
                      <a:pPr algn="l" fontAlgn="t"/>
                      <a:r>
                        <a:rPr lang="en-US" sz="1400" b="0" i="0" u="none" strike="noStrike">
                          <a:solidFill>
                            <a:srgbClr val="000000"/>
                          </a:solidFill>
                          <a:effectLst/>
                          <a:latin typeface="Calibri" panose="020F0502020204030204" pitchFamily="34" charset="0"/>
                        </a:rPr>
                        <a:t>Ghiduri si training</a:t>
                      </a:r>
                    </a:p>
                  </a:txBody>
                  <a:tcPr marL="9525" marR="9525" marT="9525" marB="0"/>
                </a:tc>
                <a:tc>
                  <a:txBody>
                    <a:bodyPr/>
                    <a:lstStyle/>
                    <a:p>
                      <a:pPr algn="l" fontAlgn="t"/>
                      <a:r>
                        <a:rPr lang="en-US" sz="1400" b="0" i="0" u="none" strike="noStrike" dirty="0" err="1">
                          <a:solidFill>
                            <a:srgbClr val="000000"/>
                          </a:solidFill>
                          <a:effectLst/>
                          <a:latin typeface="Calibri" panose="020F0502020204030204" pitchFamily="34" charset="0"/>
                        </a:rPr>
                        <a:t>Elaborarea</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planului</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naţional</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privind</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dezvoltarea</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resurselor</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umane</a:t>
                      </a:r>
                      <a:endParaRPr lang="en-US" sz="14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400" b="1" i="0" u="none" strike="noStrike" dirty="0" err="1" smtClean="0">
                          <a:solidFill>
                            <a:schemeClr val="accent6">
                              <a:lumMod val="75000"/>
                            </a:schemeClr>
                          </a:solidFill>
                          <a:effectLst/>
                          <a:latin typeface="Calibri" panose="020F0502020204030204" pitchFamily="34" charset="0"/>
                        </a:rPr>
                        <a:t>În</a:t>
                      </a:r>
                      <a:r>
                        <a:rPr lang="en-US" sz="1400" b="1" i="0" u="none" strike="noStrike" dirty="0" smtClean="0">
                          <a:solidFill>
                            <a:schemeClr val="accent6">
                              <a:lumMod val="75000"/>
                            </a:schemeClr>
                          </a:solidFill>
                          <a:effectLst/>
                          <a:latin typeface="Calibri" panose="020F0502020204030204" pitchFamily="34" charset="0"/>
                        </a:rPr>
                        <a:t> </a:t>
                      </a:r>
                      <a:r>
                        <a:rPr lang="en-US" sz="1400" b="1" i="0" u="none" strike="noStrike" dirty="0" err="1" smtClean="0">
                          <a:solidFill>
                            <a:schemeClr val="accent6">
                              <a:lumMod val="75000"/>
                            </a:schemeClr>
                          </a:solidFill>
                          <a:effectLst/>
                          <a:latin typeface="Calibri" panose="020F0502020204030204" pitchFamily="34" charset="0"/>
                        </a:rPr>
                        <a:t>derulare</a:t>
                      </a:r>
                      <a:endParaRPr lang="en-US" sz="1400" b="1" i="0" u="none" strike="noStrike" dirty="0">
                        <a:solidFill>
                          <a:schemeClr val="accent6">
                            <a:lumMod val="75000"/>
                          </a:schemeClr>
                        </a:solidFill>
                        <a:effectLst/>
                        <a:latin typeface="Calibri" panose="020F0502020204030204" pitchFamily="34" charset="0"/>
                      </a:endParaRPr>
                    </a:p>
                  </a:txBody>
                  <a:tcPr marL="9525" marR="9525" marT="9525" marB="0"/>
                </a:tc>
              </a:tr>
            </a:tbl>
          </a:graphicData>
        </a:graphic>
      </p:graphicFrame>
      <p:sp>
        <p:nvSpPr>
          <p:cNvPr id="4" name="Date Placeholder 3"/>
          <p:cNvSpPr>
            <a:spLocks noGrp="1"/>
          </p:cNvSpPr>
          <p:nvPr>
            <p:ph type="dt" sz="half" idx="10"/>
          </p:nvPr>
        </p:nvSpPr>
        <p:spPr/>
        <p:txBody>
          <a:bodyPr/>
          <a:lstStyle/>
          <a:p>
            <a:fld id="{75B5A6ED-1CD6-4EE5-9C2A-DF9CDD88CC24}"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12</a:t>
            </a:fld>
            <a:endParaRPr lang="en-US"/>
          </a:p>
        </p:txBody>
      </p:sp>
    </p:spTree>
    <p:extLst>
      <p:ext uri="{BB962C8B-B14F-4D97-AF65-F5344CB8AC3E}">
        <p14:creationId xmlns:p14="http://schemas.microsoft.com/office/powerpoint/2010/main" val="3659543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343411608"/>
              </p:ext>
            </p:extLst>
          </p:nvPr>
        </p:nvGraphicFramePr>
        <p:xfrm>
          <a:off x="440633" y="381000"/>
          <a:ext cx="8398566" cy="6241935"/>
        </p:xfrm>
        <a:graphic>
          <a:graphicData uri="http://schemas.openxmlformats.org/drawingml/2006/table">
            <a:tbl>
              <a:tblPr firstRow="1" bandRow="1">
                <a:tableStyleId>{5C22544A-7EE6-4342-B048-85BDC9FD1C3A}</a:tableStyleId>
              </a:tblPr>
              <a:tblGrid>
                <a:gridCol w="1159567"/>
                <a:gridCol w="4439477"/>
                <a:gridCol w="2799522"/>
              </a:tblGrid>
              <a:tr h="392806">
                <a:tc>
                  <a:txBody>
                    <a:bodyPr/>
                    <a:lstStyle/>
                    <a:p>
                      <a:r>
                        <a:rPr lang="ro-RO" dirty="0" smtClean="0"/>
                        <a:t>Domeniu</a:t>
                      </a:r>
                      <a:endParaRPr lang="en-US" dirty="0"/>
                    </a:p>
                  </a:txBody>
                  <a:tcPr/>
                </a:tc>
                <a:tc>
                  <a:txBody>
                    <a:bodyPr/>
                    <a:lstStyle/>
                    <a:p>
                      <a:r>
                        <a:rPr lang="ro-RO" dirty="0" smtClean="0"/>
                        <a:t>Misiunea de asistență</a:t>
                      </a:r>
                      <a:r>
                        <a:rPr lang="ro-RO" baseline="0" dirty="0" smtClean="0"/>
                        <a:t> tehnică</a:t>
                      </a:r>
                      <a:endParaRPr lang="en-US" dirty="0"/>
                    </a:p>
                  </a:txBody>
                  <a:tcPr/>
                </a:tc>
                <a:tc>
                  <a:txBody>
                    <a:bodyPr/>
                    <a:lstStyle/>
                    <a:p>
                      <a:r>
                        <a:rPr lang="ro-RO" dirty="0" smtClean="0"/>
                        <a:t>Stadiu implementare</a:t>
                      </a:r>
                      <a:endParaRPr lang="en-US" dirty="0"/>
                    </a:p>
                  </a:txBody>
                  <a:tcPr/>
                </a:tc>
              </a:tr>
              <a:tr h="392806">
                <a:tc>
                  <a:txBody>
                    <a:bodyPr/>
                    <a:lstStyle/>
                    <a:p>
                      <a:pPr algn="l" fontAlgn="t"/>
                      <a:r>
                        <a:rPr lang="en-US" sz="1400" b="0" i="0" u="none" strike="noStrike" dirty="0" err="1">
                          <a:solidFill>
                            <a:srgbClr val="000000"/>
                          </a:solidFill>
                          <a:effectLst/>
                          <a:latin typeface="Calibri" panose="020F0502020204030204" pitchFamily="34" charset="0"/>
                        </a:rPr>
                        <a:t>Laboratoare</a:t>
                      </a:r>
                      <a:r>
                        <a:rPr lang="en-US" sz="1400" b="0" i="0" u="none" strike="noStrike" dirty="0">
                          <a:solidFill>
                            <a:srgbClr val="000000"/>
                          </a:solidFill>
                          <a:effectLst/>
                          <a:latin typeface="Calibri" panose="020F0502020204030204" pitchFamily="34" charset="0"/>
                        </a:rPr>
                        <a:t> TB</a:t>
                      </a:r>
                    </a:p>
                  </a:txBody>
                  <a:tcPr marL="9525" marR="9525" marT="9525" marB="0"/>
                </a:tc>
                <a:tc>
                  <a:txBody>
                    <a:bodyPr/>
                    <a:lstStyle/>
                    <a:p>
                      <a:pPr algn="l" fontAlgn="t"/>
                      <a:r>
                        <a:rPr lang="en-US" sz="1400" b="0" i="0" u="none" strike="noStrike">
                          <a:solidFill>
                            <a:srgbClr val="000000"/>
                          </a:solidFill>
                          <a:effectLst/>
                          <a:latin typeface="Calibri" panose="020F0502020204030204" pitchFamily="34" charset="0"/>
                        </a:rPr>
                        <a:t>Dezvoltarea standardelor pentru laboratoare</a:t>
                      </a:r>
                    </a:p>
                  </a:txBody>
                  <a:tcPr marL="9525" marR="9525" marT="9525" marB="0"/>
                </a:tc>
                <a:tc>
                  <a:txBody>
                    <a:bodyPr/>
                    <a:lstStyle/>
                    <a:p>
                      <a:pPr algn="l" fontAlgn="t"/>
                      <a:r>
                        <a:rPr lang="en-US" sz="1400" b="1" i="0" u="none" strike="noStrike" dirty="0" err="1">
                          <a:solidFill>
                            <a:srgbClr val="00B050"/>
                          </a:solidFill>
                          <a:effectLst/>
                          <a:latin typeface="Calibri" panose="020F0502020204030204" pitchFamily="34" charset="0"/>
                        </a:rPr>
                        <a:t>Finalizat</a:t>
                      </a:r>
                      <a:endParaRPr lang="en-US" sz="1400" b="1" i="0" u="none" strike="noStrike" dirty="0">
                        <a:solidFill>
                          <a:srgbClr val="00B050"/>
                        </a:solidFill>
                        <a:effectLst/>
                        <a:latin typeface="Calibri" panose="020F0502020204030204" pitchFamily="34" charset="0"/>
                      </a:endParaRPr>
                    </a:p>
                  </a:txBody>
                  <a:tcPr marL="9525" marR="9525" marT="9525" marB="0"/>
                </a:tc>
              </a:tr>
              <a:tr h="542799">
                <a:tc>
                  <a:txBody>
                    <a:bodyPr/>
                    <a:lstStyle/>
                    <a:p>
                      <a:pPr algn="l" fontAlgn="t"/>
                      <a:r>
                        <a:rPr lang="en-US" sz="1400" b="0" i="0" u="none" strike="noStrike">
                          <a:solidFill>
                            <a:srgbClr val="000000"/>
                          </a:solidFill>
                          <a:effectLst/>
                          <a:latin typeface="Calibri" panose="020F0502020204030204" pitchFamily="34" charset="0"/>
                        </a:rPr>
                        <a:t>Laboratoare TB</a:t>
                      </a:r>
                    </a:p>
                  </a:txBody>
                  <a:tcPr marL="9525" marR="9525" marT="9525" marB="0"/>
                </a:tc>
                <a:tc>
                  <a:txBody>
                    <a:bodyPr/>
                    <a:lstStyle/>
                    <a:p>
                      <a:pPr algn="l" fontAlgn="t"/>
                      <a:r>
                        <a:rPr lang="en-US" sz="1400" b="0" i="0" u="none" strike="noStrike">
                          <a:solidFill>
                            <a:srgbClr val="000000"/>
                          </a:solidFill>
                          <a:effectLst/>
                          <a:latin typeface="Calibri" panose="020F0502020204030204" pitchFamily="34" charset="0"/>
                        </a:rPr>
                        <a:t>Dezvoltarea planului centralizat pentru achiziţia echipamentelor şi consumabilelor necesare în laboratoarele TB</a:t>
                      </a:r>
                    </a:p>
                  </a:txBody>
                  <a:tcPr marL="9525" marR="9525" marT="9525" marB="0"/>
                </a:tc>
                <a:tc>
                  <a:txBody>
                    <a:bodyPr/>
                    <a:lstStyle/>
                    <a:p>
                      <a:pPr algn="l" fontAlgn="t"/>
                      <a:r>
                        <a:rPr lang="en-US" sz="1400" b="1" i="0" u="none" strike="noStrike" dirty="0" err="1">
                          <a:solidFill>
                            <a:srgbClr val="00B050"/>
                          </a:solidFill>
                          <a:effectLst/>
                          <a:latin typeface="Calibri" panose="020F0502020204030204" pitchFamily="34" charset="0"/>
                        </a:rPr>
                        <a:t>Finalizat</a:t>
                      </a:r>
                      <a:endParaRPr lang="en-US" sz="1400" b="1" i="0" u="none" strike="noStrike" dirty="0">
                        <a:solidFill>
                          <a:srgbClr val="00B050"/>
                        </a:solidFill>
                        <a:effectLst/>
                        <a:latin typeface="Calibri" panose="020F0502020204030204" pitchFamily="34" charset="0"/>
                      </a:endParaRPr>
                    </a:p>
                  </a:txBody>
                  <a:tcPr marL="9525" marR="9525" marT="9525" marB="0"/>
                </a:tc>
              </a:tr>
              <a:tr h="542799">
                <a:tc>
                  <a:txBody>
                    <a:bodyPr/>
                    <a:lstStyle/>
                    <a:p>
                      <a:pPr algn="l" fontAlgn="t"/>
                      <a:r>
                        <a:rPr lang="en-US" sz="1400" b="0" i="0" u="none" strike="noStrike">
                          <a:solidFill>
                            <a:srgbClr val="000000"/>
                          </a:solidFill>
                          <a:effectLst/>
                          <a:latin typeface="Calibri" panose="020F0502020204030204" pitchFamily="34" charset="0"/>
                        </a:rPr>
                        <a:t>Laboratoare TB</a:t>
                      </a:r>
                    </a:p>
                  </a:txBody>
                  <a:tcPr marL="9525" marR="9525" marT="9525" marB="0"/>
                </a:tc>
                <a:tc>
                  <a:txBody>
                    <a:bodyPr/>
                    <a:lstStyle/>
                    <a:p>
                      <a:pPr algn="l" fontAlgn="t"/>
                      <a:r>
                        <a:rPr lang="en-US" sz="1400" b="0" i="0" u="none" strike="noStrike" dirty="0" err="1">
                          <a:solidFill>
                            <a:srgbClr val="000000"/>
                          </a:solidFill>
                          <a:effectLst/>
                          <a:latin typeface="Calibri" panose="020F0502020204030204" pitchFamily="34" charset="0"/>
                        </a:rPr>
                        <a:t>Dezvoltarea</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procedurii</a:t>
                      </a:r>
                      <a:r>
                        <a:rPr lang="en-US" sz="1400" b="0" i="0" u="none" strike="noStrike" dirty="0">
                          <a:solidFill>
                            <a:srgbClr val="000000"/>
                          </a:solidFill>
                          <a:effectLst/>
                          <a:latin typeface="Calibri" panose="020F0502020204030204" pitchFamily="34" charset="0"/>
                        </a:rPr>
                        <a:t> de </a:t>
                      </a:r>
                      <a:r>
                        <a:rPr lang="en-US" sz="1400" b="0" i="0" u="none" strike="noStrike" dirty="0" err="1">
                          <a:solidFill>
                            <a:srgbClr val="000000"/>
                          </a:solidFill>
                          <a:effectLst/>
                          <a:latin typeface="Calibri" panose="020F0502020204030204" pitchFamily="34" charset="0"/>
                        </a:rPr>
                        <a:t>evaluare</a:t>
                      </a:r>
                      <a:r>
                        <a:rPr lang="en-US" sz="1400" b="0" i="0" u="none" strike="noStrike" dirty="0">
                          <a:solidFill>
                            <a:srgbClr val="000000"/>
                          </a:solidFill>
                          <a:effectLst/>
                          <a:latin typeface="Calibri" panose="020F0502020204030204" pitchFamily="34" charset="0"/>
                        </a:rPr>
                        <a:t> a </a:t>
                      </a:r>
                      <a:r>
                        <a:rPr lang="en-US" sz="1400" b="0" i="0" u="none" strike="noStrike" dirty="0" err="1">
                          <a:solidFill>
                            <a:srgbClr val="000000"/>
                          </a:solidFill>
                          <a:effectLst/>
                          <a:latin typeface="Calibri" panose="020F0502020204030204" pitchFamily="34" charset="0"/>
                        </a:rPr>
                        <a:t>standardelor</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şi</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criteriilor</a:t>
                      </a:r>
                      <a:r>
                        <a:rPr lang="en-US" sz="1400" b="0" i="0" u="none" strike="noStrike" dirty="0">
                          <a:solidFill>
                            <a:srgbClr val="000000"/>
                          </a:solidFill>
                          <a:effectLst/>
                          <a:latin typeface="Calibri" panose="020F0502020204030204" pitchFamily="34" charset="0"/>
                        </a:rPr>
                        <a:t> de </a:t>
                      </a:r>
                      <a:r>
                        <a:rPr lang="en-US" sz="1400" b="0" i="0" u="none" strike="noStrike" dirty="0" err="1">
                          <a:solidFill>
                            <a:srgbClr val="000000"/>
                          </a:solidFill>
                          <a:effectLst/>
                          <a:latin typeface="Calibri" panose="020F0502020204030204" pitchFamily="34" charset="0"/>
                        </a:rPr>
                        <a:t>performanţă</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îndeplinite</a:t>
                      </a:r>
                      <a:r>
                        <a:rPr lang="en-US" sz="1400" b="0" i="0" u="none" strike="noStrike" dirty="0">
                          <a:solidFill>
                            <a:srgbClr val="000000"/>
                          </a:solidFill>
                          <a:effectLst/>
                          <a:latin typeface="Calibri" panose="020F0502020204030204" pitchFamily="34" charset="0"/>
                        </a:rPr>
                        <a:t> de </a:t>
                      </a:r>
                      <a:r>
                        <a:rPr lang="en-US" sz="1400" b="0" i="0" u="none" strike="noStrike" dirty="0" err="1">
                          <a:solidFill>
                            <a:srgbClr val="000000"/>
                          </a:solidFill>
                          <a:effectLst/>
                          <a:latin typeface="Calibri" panose="020F0502020204030204" pitchFamily="34" charset="0"/>
                        </a:rPr>
                        <a:t>laboratoarele</a:t>
                      </a:r>
                      <a:r>
                        <a:rPr lang="en-US" sz="1400" b="0" i="0" u="none" strike="noStrike" dirty="0">
                          <a:solidFill>
                            <a:srgbClr val="000000"/>
                          </a:solidFill>
                          <a:effectLst/>
                          <a:latin typeface="Calibri" panose="020F0502020204030204" pitchFamily="34" charset="0"/>
                        </a:rPr>
                        <a:t> Bk</a:t>
                      </a:r>
                    </a:p>
                  </a:txBody>
                  <a:tcPr marL="9525" marR="9525" marT="9525" marB="0"/>
                </a:tc>
                <a:tc>
                  <a:txBody>
                    <a:bodyPr/>
                    <a:lstStyle/>
                    <a:p>
                      <a:pPr algn="l" fontAlgn="t"/>
                      <a:r>
                        <a:rPr lang="en-US" sz="1400" b="1" i="0" u="none" strike="noStrike" dirty="0" err="1">
                          <a:solidFill>
                            <a:srgbClr val="00B050"/>
                          </a:solidFill>
                          <a:effectLst/>
                          <a:latin typeface="Calibri" panose="020F0502020204030204" pitchFamily="34" charset="0"/>
                        </a:rPr>
                        <a:t>Finalizat</a:t>
                      </a:r>
                      <a:endParaRPr lang="en-US" sz="1400" b="1" i="0" u="none" strike="noStrike" dirty="0">
                        <a:solidFill>
                          <a:srgbClr val="00B050"/>
                        </a:solidFill>
                        <a:effectLst/>
                        <a:latin typeface="Calibri" panose="020F0502020204030204" pitchFamily="34" charset="0"/>
                      </a:endParaRPr>
                    </a:p>
                  </a:txBody>
                  <a:tcPr marL="9525" marR="9525" marT="9525" marB="0"/>
                </a:tc>
              </a:tr>
              <a:tr h="392806">
                <a:tc>
                  <a:txBody>
                    <a:bodyPr/>
                    <a:lstStyle/>
                    <a:p>
                      <a:pPr algn="l" fontAlgn="t"/>
                      <a:r>
                        <a:rPr lang="en-US" sz="1400" b="0" i="0" u="none" strike="noStrike">
                          <a:solidFill>
                            <a:srgbClr val="000000"/>
                          </a:solidFill>
                          <a:effectLst/>
                          <a:latin typeface="Calibri" panose="020F0502020204030204" pitchFamily="34" charset="0"/>
                        </a:rPr>
                        <a:t>Laboratoare TB</a:t>
                      </a:r>
                    </a:p>
                  </a:txBody>
                  <a:tcPr marL="9525" marR="9525" marT="9525" marB="0"/>
                </a:tc>
                <a:tc>
                  <a:txBody>
                    <a:bodyPr/>
                    <a:lstStyle/>
                    <a:p>
                      <a:pPr algn="l" fontAlgn="t"/>
                      <a:r>
                        <a:rPr lang="pt-BR" sz="1400" b="0" i="0" u="none" strike="noStrike">
                          <a:solidFill>
                            <a:srgbClr val="000000"/>
                          </a:solidFill>
                          <a:effectLst/>
                          <a:latin typeface="Calibri" panose="020F0502020204030204" pitchFamily="34" charset="0"/>
                        </a:rPr>
                        <a:t>Dezvoltarea ghidului naţional pentru laboratoarele TB</a:t>
                      </a:r>
                    </a:p>
                  </a:txBody>
                  <a:tcPr marL="9525" marR="9525" marT="9525" marB="0"/>
                </a:tc>
                <a:tc>
                  <a:txBody>
                    <a:bodyPr/>
                    <a:lstStyle/>
                    <a:p>
                      <a:pPr algn="l" fontAlgn="t"/>
                      <a:r>
                        <a:rPr lang="en-US" sz="1400" b="1" i="0" u="none" strike="noStrike" dirty="0" err="1">
                          <a:solidFill>
                            <a:srgbClr val="00B050"/>
                          </a:solidFill>
                          <a:effectLst/>
                          <a:latin typeface="Calibri" panose="020F0502020204030204" pitchFamily="34" charset="0"/>
                        </a:rPr>
                        <a:t>Finalizat</a:t>
                      </a:r>
                      <a:endParaRPr lang="en-US" sz="1400" b="1" i="0" u="none" strike="noStrike" dirty="0">
                        <a:solidFill>
                          <a:srgbClr val="00B050"/>
                        </a:solidFill>
                        <a:effectLst/>
                        <a:latin typeface="Calibri" panose="020F0502020204030204" pitchFamily="34" charset="0"/>
                      </a:endParaRPr>
                    </a:p>
                  </a:txBody>
                  <a:tcPr marL="9525" marR="9525" marT="9525" marB="0"/>
                </a:tc>
              </a:tr>
              <a:tr h="392806">
                <a:tc>
                  <a:txBody>
                    <a:bodyPr/>
                    <a:lstStyle/>
                    <a:p>
                      <a:pPr algn="l" fontAlgn="t"/>
                      <a:r>
                        <a:rPr lang="en-US" sz="1400" b="0" i="0" u="none" strike="noStrike">
                          <a:solidFill>
                            <a:srgbClr val="000000"/>
                          </a:solidFill>
                          <a:effectLst/>
                          <a:latin typeface="Calibri" panose="020F0502020204030204" pitchFamily="34" charset="0"/>
                        </a:rPr>
                        <a:t>Reforma</a:t>
                      </a:r>
                    </a:p>
                  </a:txBody>
                  <a:tcPr marL="9525" marR="9525" marT="9525" marB="0"/>
                </a:tc>
                <a:tc>
                  <a:txBody>
                    <a:bodyPr/>
                    <a:lstStyle/>
                    <a:p>
                      <a:pPr algn="l" fontAlgn="t"/>
                      <a:r>
                        <a:rPr lang="en-US" sz="1400" b="0" i="0" u="none" strike="noStrike">
                          <a:solidFill>
                            <a:srgbClr val="000000"/>
                          </a:solidFill>
                          <a:effectLst/>
                          <a:latin typeface="Calibri" panose="020F0502020204030204" pitchFamily="34" charset="0"/>
                        </a:rPr>
                        <a:t>Dezvoltarea unui sistem de îngrijire a pacientului cu TB în regim ambulatoriu</a:t>
                      </a:r>
                    </a:p>
                  </a:txBody>
                  <a:tcPr marL="9525" marR="9525" marT="9525" marB="0"/>
                </a:tc>
                <a:tc>
                  <a:txBody>
                    <a:bodyPr/>
                    <a:lstStyle/>
                    <a:p>
                      <a:pPr algn="l" fontAlgn="t"/>
                      <a:r>
                        <a:rPr lang="en-US" sz="1400" b="1" i="0" u="none" strike="noStrike" dirty="0" err="1">
                          <a:solidFill>
                            <a:schemeClr val="accent6">
                              <a:lumMod val="75000"/>
                            </a:schemeClr>
                          </a:solidFill>
                          <a:effectLst/>
                          <a:latin typeface="Calibri" panose="020F0502020204030204" pitchFamily="34" charset="0"/>
                        </a:rPr>
                        <a:t>În</a:t>
                      </a:r>
                      <a:r>
                        <a:rPr lang="en-US" sz="1400" b="1" i="0" u="none" strike="noStrike" dirty="0">
                          <a:solidFill>
                            <a:schemeClr val="accent6">
                              <a:lumMod val="75000"/>
                            </a:schemeClr>
                          </a:solidFill>
                          <a:effectLst/>
                          <a:latin typeface="Calibri" panose="020F0502020204030204" pitchFamily="34" charset="0"/>
                        </a:rPr>
                        <a:t> </a:t>
                      </a:r>
                      <a:r>
                        <a:rPr lang="en-US" sz="1400" b="1" i="0" u="none" strike="noStrike" dirty="0" err="1">
                          <a:solidFill>
                            <a:schemeClr val="accent6">
                              <a:lumMod val="75000"/>
                            </a:schemeClr>
                          </a:solidFill>
                          <a:effectLst/>
                          <a:latin typeface="Calibri" panose="020F0502020204030204" pitchFamily="34" charset="0"/>
                        </a:rPr>
                        <a:t>derulare</a:t>
                      </a:r>
                      <a:endParaRPr lang="en-US" sz="1400" b="1" i="0" u="none" strike="noStrike" dirty="0">
                        <a:solidFill>
                          <a:schemeClr val="accent6">
                            <a:lumMod val="75000"/>
                          </a:schemeClr>
                        </a:solidFill>
                        <a:effectLst/>
                        <a:latin typeface="Calibri" panose="020F0502020204030204" pitchFamily="34" charset="0"/>
                      </a:endParaRPr>
                    </a:p>
                  </a:txBody>
                  <a:tcPr marL="9525" marR="9525" marT="9525" marB="0"/>
                </a:tc>
              </a:tr>
              <a:tr h="542799">
                <a:tc>
                  <a:txBody>
                    <a:bodyPr/>
                    <a:lstStyle/>
                    <a:p>
                      <a:pPr algn="l" fontAlgn="t"/>
                      <a:r>
                        <a:rPr lang="en-US" sz="1400" b="0" i="0" u="none" strike="noStrike">
                          <a:solidFill>
                            <a:srgbClr val="000000"/>
                          </a:solidFill>
                          <a:effectLst/>
                          <a:latin typeface="Calibri" panose="020F0502020204030204" pitchFamily="34" charset="0"/>
                        </a:rPr>
                        <a:t>Reforma</a:t>
                      </a:r>
                    </a:p>
                  </a:txBody>
                  <a:tcPr marL="9525" marR="9525" marT="9525" marB="0"/>
                </a:tc>
                <a:tc>
                  <a:txBody>
                    <a:bodyPr/>
                    <a:lstStyle/>
                    <a:p>
                      <a:pPr algn="l" fontAlgn="t"/>
                      <a:r>
                        <a:rPr lang="en-US" sz="1400" b="0" i="0" u="none" strike="noStrike">
                          <a:solidFill>
                            <a:srgbClr val="000000"/>
                          </a:solidFill>
                          <a:effectLst/>
                          <a:latin typeface="Calibri" panose="020F0502020204030204" pitchFamily="34" charset="0"/>
                        </a:rPr>
                        <a:t>Îngrijire ambulatorie: Evaluarea situaţiei curente a implicării furnizorilor de servicii TB în România</a:t>
                      </a:r>
                    </a:p>
                  </a:txBody>
                  <a:tcPr marL="9525" marR="9525" marT="9525" marB="0"/>
                </a:tc>
                <a:tc>
                  <a:txBody>
                    <a:bodyPr/>
                    <a:lstStyle/>
                    <a:p>
                      <a:pPr algn="l" fontAlgn="t"/>
                      <a:r>
                        <a:rPr lang="en-US" sz="1400" b="1" i="0" u="none" strike="noStrike" dirty="0" err="1">
                          <a:solidFill>
                            <a:schemeClr val="accent6">
                              <a:lumMod val="75000"/>
                            </a:schemeClr>
                          </a:solidFill>
                          <a:effectLst/>
                          <a:latin typeface="Calibri" panose="020F0502020204030204" pitchFamily="34" charset="0"/>
                        </a:rPr>
                        <a:t>În</a:t>
                      </a:r>
                      <a:r>
                        <a:rPr lang="en-US" sz="1400" b="1" i="0" u="none" strike="noStrike" dirty="0">
                          <a:solidFill>
                            <a:schemeClr val="accent6">
                              <a:lumMod val="75000"/>
                            </a:schemeClr>
                          </a:solidFill>
                          <a:effectLst/>
                          <a:latin typeface="Calibri" panose="020F0502020204030204" pitchFamily="34" charset="0"/>
                        </a:rPr>
                        <a:t> </a:t>
                      </a:r>
                      <a:r>
                        <a:rPr lang="en-US" sz="1400" b="1" i="0" u="none" strike="noStrike" dirty="0" err="1">
                          <a:solidFill>
                            <a:schemeClr val="accent6">
                              <a:lumMod val="75000"/>
                            </a:schemeClr>
                          </a:solidFill>
                          <a:effectLst/>
                          <a:latin typeface="Calibri" panose="020F0502020204030204" pitchFamily="34" charset="0"/>
                        </a:rPr>
                        <a:t>derulare</a:t>
                      </a:r>
                      <a:endParaRPr lang="en-US" sz="1400" b="1" i="0" u="none" strike="noStrike" dirty="0">
                        <a:solidFill>
                          <a:schemeClr val="accent6">
                            <a:lumMod val="75000"/>
                          </a:schemeClr>
                        </a:solidFill>
                        <a:effectLst/>
                        <a:latin typeface="Calibri" panose="020F0502020204030204" pitchFamily="34" charset="0"/>
                      </a:endParaRPr>
                    </a:p>
                  </a:txBody>
                  <a:tcPr marL="9525" marR="9525" marT="9525" marB="0"/>
                </a:tc>
              </a:tr>
              <a:tr h="392806">
                <a:tc>
                  <a:txBody>
                    <a:bodyPr/>
                    <a:lstStyle/>
                    <a:p>
                      <a:pPr algn="l" fontAlgn="t"/>
                      <a:r>
                        <a:rPr lang="en-US" sz="1400" b="0" i="0" u="none" strike="noStrike">
                          <a:solidFill>
                            <a:srgbClr val="000000"/>
                          </a:solidFill>
                          <a:effectLst/>
                          <a:latin typeface="Calibri" panose="020F0502020204030204" pitchFamily="34" charset="0"/>
                        </a:rPr>
                        <a:t>Reforma</a:t>
                      </a:r>
                    </a:p>
                  </a:txBody>
                  <a:tcPr marL="9525" marR="9525" marT="9525" marB="0"/>
                </a:tc>
                <a:tc>
                  <a:txBody>
                    <a:bodyPr/>
                    <a:lstStyle/>
                    <a:p>
                      <a:pPr algn="l" fontAlgn="t"/>
                      <a:r>
                        <a:rPr lang="en-US" sz="1400" b="0" i="0" u="none" strike="noStrike">
                          <a:solidFill>
                            <a:srgbClr val="000000"/>
                          </a:solidFill>
                          <a:effectLst/>
                          <a:latin typeface="Calibri" panose="020F0502020204030204" pitchFamily="34" charset="0"/>
                        </a:rPr>
                        <a:t>Evaluarea nevoilor grupurilor vulnerabile</a:t>
                      </a:r>
                    </a:p>
                  </a:txBody>
                  <a:tcPr marL="9525" marR="9525" marT="9525" marB="0"/>
                </a:tc>
                <a:tc>
                  <a:txBody>
                    <a:bodyPr/>
                    <a:lstStyle/>
                    <a:p>
                      <a:pPr algn="l" fontAlgn="t"/>
                      <a:r>
                        <a:rPr lang="en-US" sz="1400" b="0" i="0" u="none" strike="noStrike" dirty="0" err="1">
                          <a:solidFill>
                            <a:srgbClr val="000000"/>
                          </a:solidFill>
                          <a:effectLst/>
                          <a:latin typeface="Calibri" panose="020F0502020204030204" pitchFamily="34" charset="0"/>
                        </a:rPr>
                        <a:t>Neînceput</a:t>
                      </a:r>
                      <a:r>
                        <a:rPr lang="en-US" sz="1400" b="0" i="0" u="none" strike="noStrike" dirty="0">
                          <a:solidFill>
                            <a:srgbClr val="000000"/>
                          </a:solidFill>
                          <a:effectLst/>
                          <a:latin typeface="Calibri" panose="020F0502020204030204" pitchFamily="34" charset="0"/>
                        </a:rPr>
                        <a:t>. Se </a:t>
                      </a:r>
                      <a:r>
                        <a:rPr lang="en-US" sz="1400" b="0" i="0" u="none" strike="noStrike" dirty="0" err="1">
                          <a:solidFill>
                            <a:srgbClr val="000000"/>
                          </a:solidFill>
                          <a:effectLst/>
                          <a:latin typeface="Calibri" panose="020F0502020204030204" pitchFamily="34" charset="0"/>
                        </a:rPr>
                        <a:t>va</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contracta</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în</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perioada</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următoare</a:t>
                      </a:r>
                      <a:r>
                        <a:rPr lang="en-US" sz="1400" b="0" i="0" u="none" strike="noStrike" dirty="0">
                          <a:solidFill>
                            <a:srgbClr val="000000"/>
                          </a:solidFill>
                          <a:effectLst/>
                          <a:latin typeface="Calibri" panose="020F0502020204030204" pitchFamily="34" charset="0"/>
                        </a:rPr>
                        <a:t>.</a:t>
                      </a:r>
                    </a:p>
                  </a:txBody>
                  <a:tcPr marL="9525" marR="9525" marT="9525" marB="0"/>
                </a:tc>
              </a:tr>
              <a:tr h="392806">
                <a:tc>
                  <a:txBody>
                    <a:bodyPr/>
                    <a:lstStyle/>
                    <a:p>
                      <a:pPr algn="l" fontAlgn="t"/>
                      <a:r>
                        <a:rPr lang="en-US" sz="1400" b="0" i="0" u="none" strike="noStrike">
                          <a:solidFill>
                            <a:srgbClr val="000000"/>
                          </a:solidFill>
                          <a:effectLst/>
                          <a:latin typeface="Calibri" panose="020F0502020204030204" pitchFamily="34" charset="0"/>
                        </a:rPr>
                        <a:t>Reforma</a:t>
                      </a:r>
                    </a:p>
                  </a:txBody>
                  <a:tcPr marL="9525" marR="9525" marT="9525" marB="0"/>
                </a:tc>
                <a:tc>
                  <a:txBody>
                    <a:bodyPr/>
                    <a:lstStyle/>
                    <a:p>
                      <a:pPr algn="l" fontAlgn="t"/>
                      <a:r>
                        <a:rPr lang="en-US" sz="1400" b="0" i="0" u="none" strike="noStrike">
                          <a:solidFill>
                            <a:srgbClr val="000000"/>
                          </a:solidFill>
                          <a:effectLst/>
                          <a:latin typeface="Calibri" panose="020F0502020204030204" pitchFamily="34" charset="0"/>
                        </a:rPr>
                        <a:t>Analiza sistemului de finanţare şi decontare pentru furnizorii de servicii de sănătate </a:t>
                      </a:r>
                    </a:p>
                  </a:txBody>
                  <a:tcPr marL="9525" marR="9525" marT="9525" marB="0"/>
                </a:tc>
                <a:tc>
                  <a:txBody>
                    <a:bodyPr/>
                    <a:lstStyle/>
                    <a:p>
                      <a:pPr algn="l" fontAlgn="t"/>
                      <a:r>
                        <a:rPr lang="en-US" sz="1400" b="1" i="0" u="none" strike="noStrike" dirty="0" err="1" smtClean="0">
                          <a:solidFill>
                            <a:schemeClr val="accent6">
                              <a:lumMod val="75000"/>
                            </a:schemeClr>
                          </a:solidFill>
                          <a:effectLst/>
                          <a:latin typeface="Calibri" panose="020F0502020204030204" pitchFamily="34" charset="0"/>
                        </a:rPr>
                        <a:t>În</a:t>
                      </a:r>
                      <a:r>
                        <a:rPr lang="en-US" sz="1400" b="1" i="0" u="none" strike="noStrike" dirty="0" smtClean="0">
                          <a:solidFill>
                            <a:schemeClr val="accent6">
                              <a:lumMod val="75000"/>
                            </a:schemeClr>
                          </a:solidFill>
                          <a:effectLst/>
                          <a:latin typeface="Calibri" panose="020F0502020204030204" pitchFamily="34" charset="0"/>
                        </a:rPr>
                        <a:t> </a:t>
                      </a:r>
                      <a:r>
                        <a:rPr lang="en-US" sz="1400" b="1" i="0" u="none" strike="noStrike" dirty="0" err="1" smtClean="0">
                          <a:solidFill>
                            <a:schemeClr val="accent6">
                              <a:lumMod val="75000"/>
                            </a:schemeClr>
                          </a:solidFill>
                          <a:effectLst/>
                          <a:latin typeface="Calibri" panose="020F0502020204030204" pitchFamily="34" charset="0"/>
                        </a:rPr>
                        <a:t>derulare</a:t>
                      </a:r>
                      <a:endParaRPr lang="en-US" sz="1400" b="1" i="0" u="none" strike="noStrike" dirty="0">
                        <a:solidFill>
                          <a:schemeClr val="accent6">
                            <a:lumMod val="75000"/>
                          </a:schemeClr>
                        </a:solidFill>
                        <a:effectLst/>
                        <a:latin typeface="Calibri" panose="020F0502020204030204" pitchFamily="34" charset="0"/>
                      </a:endParaRPr>
                    </a:p>
                  </a:txBody>
                  <a:tcPr marL="9525" marR="9525" marT="9525" marB="0"/>
                </a:tc>
              </a:tr>
              <a:tr h="542799">
                <a:tc>
                  <a:txBody>
                    <a:bodyPr/>
                    <a:lstStyle/>
                    <a:p>
                      <a:pPr algn="l" fontAlgn="t"/>
                      <a:r>
                        <a:rPr lang="en-US" sz="1400" b="0" i="0" u="none" strike="noStrike">
                          <a:solidFill>
                            <a:srgbClr val="000000"/>
                          </a:solidFill>
                          <a:effectLst/>
                          <a:latin typeface="Calibri" panose="020F0502020204030204" pitchFamily="34" charset="0"/>
                        </a:rPr>
                        <a:t>Reforma</a:t>
                      </a:r>
                    </a:p>
                  </a:txBody>
                  <a:tcPr marL="9525" marR="9525" marT="9525" marB="0"/>
                </a:tc>
                <a:tc>
                  <a:txBody>
                    <a:bodyPr/>
                    <a:lstStyle/>
                    <a:p>
                      <a:pPr algn="l" fontAlgn="t"/>
                      <a:r>
                        <a:rPr lang="en-US" sz="1400" b="0" i="0" u="none" strike="noStrike">
                          <a:solidFill>
                            <a:srgbClr val="000000"/>
                          </a:solidFill>
                          <a:effectLst/>
                          <a:latin typeface="Calibri" panose="020F0502020204030204" pitchFamily="34" charset="0"/>
                        </a:rPr>
                        <a:t>Analiza cadrului legislativ privind achiziţiile centralizate, identificarea barierelor şi dezvoltarea de recomandări şi strategii </a:t>
                      </a:r>
                    </a:p>
                  </a:txBody>
                  <a:tcPr marL="9525" marR="9525" marT="9525" marB="0"/>
                </a:tc>
                <a:tc>
                  <a:txBody>
                    <a:bodyPr/>
                    <a:lstStyle/>
                    <a:p>
                      <a:pPr algn="l" fontAlgn="t"/>
                      <a:r>
                        <a:rPr lang="en-US" sz="1400" b="1" i="0" u="none" strike="noStrike" dirty="0" err="1">
                          <a:solidFill>
                            <a:schemeClr val="accent6">
                              <a:lumMod val="75000"/>
                            </a:schemeClr>
                          </a:solidFill>
                          <a:effectLst/>
                          <a:latin typeface="Calibri" panose="020F0502020204030204" pitchFamily="34" charset="0"/>
                        </a:rPr>
                        <a:t>În</a:t>
                      </a:r>
                      <a:r>
                        <a:rPr lang="en-US" sz="1400" b="1" i="0" u="none" strike="noStrike" dirty="0">
                          <a:solidFill>
                            <a:schemeClr val="accent6">
                              <a:lumMod val="75000"/>
                            </a:schemeClr>
                          </a:solidFill>
                          <a:effectLst/>
                          <a:latin typeface="Calibri" panose="020F0502020204030204" pitchFamily="34" charset="0"/>
                        </a:rPr>
                        <a:t> </a:t>
                      </a:r>
                      <a:r>
                        <a:rPr lang="en-US" sz="1400" b="1" i="0" u="none" strike="noStrike" dirty="0" err="1">
                          <a:solidFill>
                            <a:schemeClr val="accent6">
                              <a:lumMod val="75000"/>
                            </a:schemeClr>
                          </a:solidFill>
                          <a:effectLst/>
                          <a:latin typeface="Calibri" panose="020F0502020204030204" pitchFamily="34" charset="0"/>
                        </a:rPr>
                        <a:t>derulare</a:t>
                      </a:r>
                      <a:r>
                        <a:rPr lang="en-US" sz="1400" b="1" i="0" u="none" strike="noStrike" dirty="0">
                          <a:solidFill>
                            <a:schemeClr val="accent6">
                              <a:lumMod val="75000"/>
                            </a:schemeClr>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Raportul</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misiunii</a:t>
                      </a:r>
                      <a:r>
                        <a:rPr lang="en-US" sz="1400" b="0" i="0" u="none" strike="noStrike" dirty="0">
                          <a:solidFill>
                            <a:srgbClr val="000000"/>
                          </a:solidFill>
                          <a:effectLst/>
                          <a:latin typeface="Calibri" panose="020F0502020204030204" pitchFamily="34" charset="0"/>
                        </a:rPr>
                        <a:t> de AT </a:t>
                      </a:r>
                      <a:r>
                        <a:rPr lang="en-US" sz="1400" b="0" i="0" u="none" strike="noStrike" dirty="0" err="1">
                          <a:solidFill>
                            <a:srgbClr val="000000"/>
                          </a:solidFill>
                          <a:effectLst/>
                          <a:latin typeface="Calibri" panose="020F0502020204030204" pitchFamily="34" charset="0"/>
                        </a:rPr>
                        <a:t>şi</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planul</a:t>
                      </a:r>
                      <a:r>
                        <a:rPr lang="en-US" sz="1400" b="0" i="0" u="none" strike="noStrike" dirty="0">
                          <a:solidFill>
                            <a:srgbClr val="000000"/>
                          </a:solidFill>
                          <a:effectLst/>
                          <a:latin typeface="Calibri" panose="020F0502020204030204" pitchFamily="34" charset="0"/>
                        </a:rPr>
                        <a:t> de </a:t>
                      </a:r>
                      <a:r>
                        <a:rPr lang="en-US" sz="1400" b="0" i="0" u="none" strike="noStrike" dirty="0" err="1">
                          <a:solidFill>
                            <a:srgbClr val="000000"/>
                          </a:solidFill>
                          <a:effectLst/>
                          <a:latin typeface="Calibri" panose="020F0502020204030204" pitchFamily="34" charset="0"/>
                        </a:rPr>
                        <a:t>lucru</a:t>
                      </a:r>
                      <a:r>
                        <a:rPr lang="en-US" sz="1400" b="0" i="0" u="none" strike="noStrike" dirty="0">
                          <a:solidFill>
                            <a:srgbClr val="000000"/>
                          </a:solidFill>
                          <a:effectLst/>
                          <a:latin typeface="Calibri" panose="020F0502020204030204" pitchFamily="34" charset="0"/>
                        </a:rPr>
                        <a:t> au </a:t>
                      </a:r>
                      <a:r>
                        <a:rPr lang="en-US" sz="1400" b="0" i="0" u="none" strike="noStrike" dirty="0" err="1">
                          <a:solidFill>
                            <a:srgbClr val="000000"/>
                          </a:solidFill>
                          <a:effectLst/>
                          <a:latin typeface="Calibri" panose="020F0502020204030204" pitchFamily="34" charset="0"/>
                        </a:rPr>
                        <a:t>fost</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depuse</a:t>
                      </a:r>
                      <a:r>
                        <a:rPr lang="en-US" sz="1400" b="0" i="0" u="none" strike="noStrike" dirty="0">
                          <a:solidFill>
                            <a:srgbClr val="000000"/>
                          </a:solidFill>
                          <a:effectLst/>
                          <a:latin typeface="Calibri" panose="020F0502020204030204" pitchFamily="34" charset="0"/>
                        </a:rPr>
                        <a:t> la MS </a:t>
                      </a:r>
                      <a:r>
                        <a:rPr lang="en-US" sz="1400" b="0" i="0" u="none" strike="noStrike" dirty="0" err="1">
                          <a:solidFill>
                            <a:srgbClr val="000000"/>
                          </a:solidFill>
                          <a:effectLst/>
                          <a:latin typeface="Calibri" panose="020F0502020204030204" pitchFamily="34" charset="0"/>
                        </a:rPr>
                        <a:t>pentru</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aprobare</a:t>
                      </a:r>
                      <a:r>
                        <a:rPr lang="en-US" sz="1400" b="0" i="0" u="none" strike="noStrike" dirty="0">
                          <a:solidFill>
                            <a:srgbClr val="000000"/>
                          </a:solidFill>
                          <a:effectLst/>
                          <a:latin typeface="Calibri" panose="020F0502020204030204" pitchFamily="34" charset="0"/>
                        </a:rPr>
                        <a:t>.</a:t>
                      </a:r>
                    </a:p>
                  </a:txBody>
                  <a:tcPr marL="9525" marR="9525" marT="9525" marB="0"/>
                </a:tc>
              </a:tr>
              <a:tr h="542799">
                <a:tc>
                  <a:txBody>
                    <a:bodyPr/>
                    <a:lstStyle/>
                    <a:p>
                      <a:pPr algn="l" fontAlgn="t"/>
                      <a:r>
                        <a:rPr lang="en-US" sz="1400" b="0" i="0" u="none" strike="noStrike">
                          <a:solidFill>
                            <a:srgbClr val="000000"/>
                          </a:solidFill>
                          <a:effectLst/>
                          <a:latin typeface="Calibri" panose="020F0502020204030204" pitchFamily="34" charset="0"/>
                        </a:rPr>
                        <a:t>Reforma</a:t>
                      </a:r>
                    </a:p>
                  </a:txBody>
                  <a:tcPr marL="9525" marR="9525" marT="9525" marB="0"/>
                </a:tc>
                <a:tc>
                  <a:txBody>
                    <a:bodyPr/>
                    <a:lstStyle/>
                    <a:p>
                      <a:pPr algn="l" fontAlgn="t"/>
                      <a:r>
                        <a:rPr lang="en-US" sz="1400" b="0" i="0" u="none" strike="noStrike">
                          <a:solidFill>
                            <a:srgbClr val="000000"/>
                          </a:solidFill>
                          <a:effectLst/>
                          <a:latin typeface="Calibri" panose="020F0502020204030204" pitchFamily="34" charset="0"/>
                        </a:rPr>
                        <a:t>Dezvoltarea cadrului legislativ privind subcontractarea serviciilor organizaţiilor care oferă servicii TB grupurilor vulnerabile</a:t>
                      </a:r>
                    </a:p>
                  </a:txBody>
                  <a:tcPr marL="9525" marR="9525" marT="9525" marB="0"/>
                </a:tc>
                <a:tc>
                  <a:txBody>
                    <a:bodyPr/>
                    <a:lstStyle/>
                    <a:p>
                      <a:pPr algn="l" fontAlgn="t"/>
                      <a:r>
                        <a:rPr lang="en-US" sz="1400" b="0" i="0" u="none" strike="noStrike" dirty="0" err="1">
                          <a:solidFill>
                            <a:srgbClr val="000000"/>
                          </a:solidFill>
                          <a:effectLst/>
                          <a:latin typeface="Calibri" panose="020F0502020204030204" pitchFamily="34" charset="0"/>
                        </a:rPr>
                        <a:t>Neînceput</a:t>
                      </a:r>
                      <a:r>
                        <a:rPr lang="en-US" sz="1400" b="0" i="0" u="none" strike="noStrike" dirty="0">
                          <a:solidFill>
                            <a:srgbClr val="000000"/>
                          </a:solidFill>
                          <a:effectLst/>
                          <a:latin typeface="Calibri" panose="020F0502020204030204" pitchFamily="34" charset="0"/>
                        </a:rPr>
                        <a:t>. Se </a:t>
                      </a:r>
                      <a:r>
                        <a:rPr lang="en-US" sz="1400" b="0" i="0" u="none" strike="noStrike" dirty="0" err="1">
                          <a:solidFill>
                            <a:srgbClr val="000000"/>
                          </a:solidFill>
                          <a:effectLst/>
                          <a:latin typeface="Calibri" panose="020F0502020204030204" pitchFamily="34" charset="0"/>
                        </a:rPr>
                        <a:t>va</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contracta</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în</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perioada</a:t>
                      </a:r>
                      <a:r>
                        <a:rPr lang="en-US" sz="1400" b="0" i="0" u="none" strike="noStrike" dirty="0">
                          <a:solidFill>
                            <a:srgbClr val="000000"/>
                          </a:solidFill>
                          <a:effectLst/>
                          <a:latin typeface="Calibri" panose="020F0502020204030204" pitchFamily="34" charset="0"/>
                        </a:rPr>
                        <a:t> </a:t>
                      </a:r>
                      <a:r>
                        <a:rPr lang="en-US" sz="1400" b="0" i="0" u="none" strike="noStrike" dirty="0" err="1">
                          <a:solidFill>
                            <a:srgbClr val="000000"/>
                          </a:solidFill>
                          <a:effectLst/>
                          <a:latin typeface="Calibri" panose="020F0502020204030204" pitchFamily="34" charset="0"/>
                        </a:rPr>
                        <a:t>următoare</a:t>
                      </a:r>
                      <a:r>
                        <a:rPr lang="en-US" sz="1400" b="0" i="0" u="none" strike="noStrike" dirty="0">
                          <a:solidFill>
                            <a:srgbClr val="000000"/>
                          </a:solidFill>
                          <a:effectLst/>
                          <a:latin typeface="Calibri" panose="020F0502020204030204" pitchFamily="34" charset="0"/>
                        </a:rPr>
                        <a:t>.</a:t>
                      </a:r>
                    </a:p>
                  </a:txBody>
                  <a:tcPr marL="9525" marR="9525" marT="9525" marB="0"/>
                </a:tc>
              </a:tr>
              <a:tr h="720369">
                <a:tc>
                  <a:txBody>
                    <a:bodyPr/>
                    <a:lstStyle/>
                    <a:p>
                      <a:pPr algn="l" fontAlgn="t"/>
                      <a:r>
                        <a:rPr lang="en-US" sz="1400" b="0" i="0" u="none" strike="noStrike">
                          <a:solidFill>
                            <a:srgbClr val="000000"/>
                          </a:solidFill>
                          <a:effectLst/>
                          <a:latin typeface="Calibri" panose="020F0502020204030204" pitchFamily="34" charset="0"/>
                        </a:rPr>
                        <a:t>Reforma</a:t>
                      </a:r>
                    </a:p>
                  </a:txBody>
                  <a:tcPr marL="9525" marR="9525" marT="9525" marB="0"/>
                </a:tc>
                <a:tc>
                  <a:txBody>
                    <a:bodyPr/>
                    <a:lstStyle/>
                    <a:p>
                      <a:pPr algn="l" fontAlgn="t"/>
                      <a:r>
                        <a:rPr lang="en-US" sz="1400" b="0" i="0" u="none" strike="noStrike">
                          <a:solidFill>
                            <a:srgbClr val="000000"/>
                          </a:solidFill>
                          <a:effectLst/>
                          <a:latin typeface="Calibri" panose="020F0502020204030204" pitchFamily="34" charset="0"/>
                        </a:rPr>
                        <a:t>Dezvoltarea cadrului legislativ privind tratamentul TB (inclusiv a mecanismelor financiare de decontare a serviciilor medicilor de familie)</a:t>
                      </a:r>
                    </a:p>
                  </a:txBody>
                  <a:tcPr marL="9525" marR="9525" marT="9525" marB="0"/>
                </a:tc>
                <a:tc>
                  <a:txBody>
                    <a:bodyPr/>
                    <a:lstStyle/>
                    <a:p>
                      <a:pPr algn="l" fontAlgn="t"/>
                      <a:r>
                        <a:rPr lang="en-US" sz="1400" b="1" i="0" u="none" strike="noStrike" dirty="0" err="1">
                          <a:solidFill>
                            <a:schemeClr val="accent6">
                              <a:lumMod val="75000"/>
                            </a:schemeClr>
                          </a:solidFill>
                          <a:effectLst/>
                          <a:latin typeface="Calibri" panose="020F0502020204030204" pitchFamily="34" charset="0"/>
                        </a:rPr>
                        <a:t>În</a:t>
                      </a:r>
                      <a:r>
                        <a:rPr lang="en-US" sz="1400" b="1" i="0" u="none" strike="noStrike" dirty="0">
                          <a:solidFill>
                            <a:schemeClr val="accent6">
                              <a:lumMod val="75000"/>
                            </a:schemeClr>
                          </a:solidFill>
                          <a:effectLst/>
                          <a:latin typeface="Calibri" panose="020F0502020204030204" pitchFamily="34" charset="0"/>
                        </a:rPr>
                        <a:t> </a:t>
                      </a:r>
                      <a:r>
                        <a:rPr lang="en-US" sz="1400" b="1" i="0" u="none" strike="noStrike" dirty="0" err="1">
                          <a:solidFill>
                            <a:schemeClr val="accent6">
                              <a:lumMod val="75000"/>
                            </a:schemeClr>
                          </a:solidFill>
                          <a:effectLst/>
                          <a:latin typeface="Calibri" panose="020F0502020204030204" pitchFamily="34" charset="0"/>
                        </a:rPr>
                        <a:t>derulare</a:t>
                      </a:r>
                      <a:endParaRPr lang="en-US" sz="1400" b="1" i="0" u="none" strike="noStrike" dirty="0">
                        <a:solidFill>
                          <a:schemeClr val="accent6">
                            <a:lumMod val="75000"/>
                          </a:schemeClr>
                        </a:solidFill>
                        <a:effectLst/>
                        <a:latin typeface="Calibri" panose="020F0502020204030204" pitchFamily="34" charset="0"/>
                      </a:endParaRPr>
                    </a:p>
                  </a:txBody>
                  <a:tcPr marL="9525" marR="9525" marT="9525" marB="0"/>
                </a:tc>
              </a:tr>
            </a:tbl>
          </a:graphicData>
        </a:graphic>
      </p:graphicFrame>
      <p:sp>
        <p:nvSpPr>
          <p:cNvPr id="4" name="Date Placeholder 3"/>
          <p:cNvSpPr>
            <a:spLocks noGrp="1"/>
          </p:cNvSpPr>
          <p:nvPr>
            <p:ph type="dt" sz="half" idx="10"/>
          </p:nvPr>
        </p:nvSpPr>
        <p:spPr/>
        <p:txBody>
          <a:bodyPr/>
          <a:lstStyle/>
          <a:p>
            <a:fld id="{75B5A6ED-1CD6-4EE5-9C2A-DF9CDD88CC24}"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13</a:t>
            </a:fld>
            <a:endParaRPr lang="en-US"/>
          </a:p>
        </p:txBody>
      </p:sp>
    </p:spTree>
    <p:extLst>
      <p:ext uri="{BB962C8B-B14F-4D97-AF65-F5344CB8AC3E}">
        <p14:creationId xmlns:p14="http://schemas.microsoft.com/office/powerpoint/2010/main" val="27182125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ro-RO" dirty="0" smtClean="0"/>
              <a:t>Îngrijirea în ambulatoriu a pacientului cu tuberculoză</a:t>
            </a:r>
            <a:endParaRPr lang="en-US" dirty="0"/>
          </a:p>
        </p:txBody>
      </p:sp>
      <p:sp>
        <p:nvSpPr>
          <p:cNvPr id="5" name="Subtitle 4"/>
          <p:cNvSpPr>
            <a:spLocks noGrp="1"/>
          </p:cNvSpPr>
          <p:nvPr>
            <p:ph type="subTitle" idx="1"/>
          </p:nvPr>
        </p:nvSpPr>
        <p:spPr/>
        <p:txBody>
          <a:bodyPr>
            <a:normAutofit/>
          </a:bodyPr>
          <a:lstStyle/>
          <a:p>
            <a:r>
              <a:rPr lang="ro-RO" dirty="0" smtClean="0"/>
              <a:t>Implementare, limite și propuneri de îmbunătățire în 6 județe pilot</a:t>
            </a:r>
          </a:p>
          <a:p>
            <a:endParaRPr lang="ro-RO" dirty="0"/>
          </a:p>
          <a:p>
            <a:endParaRPr lang="ro-RO" dirty="0" smtClean="0"/>
          </a:p>
          <a:p>
            <a:endParaRPr lang="en-US" dirty="0">
              <a:solidFill>
                <a:schemeClr val="bg1">
                  <a:lumMod val="50000"/>
                </a:schemeClr>
              </a:solidFill>
            </a:endParaRPr>
          </a:p>
        </p:txBody>
      </p:sp>
    </p:spTree>
    <p:extLst>
      <p:ext uri="{BB962C8B-B14F-4D97-AF65-F5344CB8AC3E}">
        <p14:creationId xmlns:p14="http://schemas.microsoft.com/office/powerpoint/2010/main" val="2771277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o-RO" sz="4000" dirty="0" smtClean="0"/>
              <a:t>Ce urmărește programul Fondului Global pentru sistemul de îngrijiri în ambulatoriu?</a:t>
            </a:r>
            <a:endParaRPr lang="en-US" sz="4000" dirty="0"/>
          </a:p>
        </p:txBody>
      </p:sp>
      <p:sp>
        <p:nvSpPr>
          <p:cNvPr id="3" name="Content Placeholder 2"/>
          <p:cNvSpPr>
            <a:spLocks noGrp="1"/>
          </p:cNvSpPr>
          <p:nvPr>
            <p:ph idx="1"/>
          </p:nvPr>
        </p:nvSpPr>
        <p:spPr/>
        <p:txBody>
          <a:bodyPr>
            <a:normAutofit fontScale="85000" lnSpcReduction="20000"/>
          </a:bodyPr>
          <a:lstStyle/>
          <a:p>
            <a:pPr lvl="0"/>
            <a:r>
              <a:rPr lang="ro-RO" dirty="0" smtClean="0"/>
              <a:t>Dezvoltarea </a:t>
            </a:r>
            <a:r>
              <a:rPr lang="ro-RO" dirty="0"/>
              <a:t>de servicii </a:t>
            </a:r>
            <a:r>
              <a:rPr lang="ro-RO" dirty="0" smtClean="0"/>
              <a:t>centrate </a:t>
            </a:r>
            <a:r>
              <a:rPr lang="ro-RO" dirty="0"/>
              <a:t>pe pacient, pentru pacienții cu tuberculoză aflați în </a:t>
            </a:r>
            <a:r>
              <a:rPr lang="en-US" dirty="0" err="1" smtClean="0"/>
              <a:t>faza</a:t>
            </a:r>
            <a:r>
              <a:rPr lang="en-US" dirty="0" smtClean="0"/>
              <a:t> de </a:t>
            </a:r>
            <a:r>
              <a:rPr lang="en-US" dirty="0" err="1" smtClean="0"/>
              <a:t>tratament</a:t>
            </a:r>
            <a:r>
              <a:rPr lang="en-US" dirty="0" smtClean="0"/>
              <a:t> </a:t>
            </a:r>
            <a:r>
              <a:rPr lang="ro-RO" dirty="0" smtClean="0"/>
              <a:t>ambulatoriu.</a:t>
            </a:r>
            <a:endParaRPr lang="en-US" dirty="0"/>
          </a:p>
          <a:p>
            <a:pPr lvl="0"/>
            <a:r>
              <a:rPr lang="ro-RO" dirty="0"/>
              <a:t>Furnizarea tratamentului sub directă observație în </a:t>
            </a:r>
            <a:r>
              <a:rPr lang="ro-RO" dirty="0" smtClean="0"/>
              <a:t>ambulatoriu, </a:t>
            </a:r>
            <a:r>
              <a:rPr lang="ro-RO" dirty="0"/>
              <a:t>prin unitățile TB și lucrători comunitari.</a:t>
            </a:r>
            <a:endParaRPr lang="en-US" dirty="0"/>
          </a:p>
          <a:p>
            <a:pPr lvl="0"/>
            <a:r>
              <a:rPr lang="ro-RO" dirty="0"/>
              <a:t>Demararea procesului de implementare a reformei privind dezvoltarea serviciilor în </a:t>
            </a:r>
            <a:r>
              <a:rPr lang="ro-RO" dirty="0" smtClean="0"/>
              <a:t>ambulatoriu, </a:t>
            </a:r>
            <a:r>
              <a:rPr lang="ro-RO" dirty="0"/>
              <a:t>concomitent cu r</a:t>
            </a:r>
            <a:r>
              <a:rPr lang="en-US" dirty="0" err="1"/>
              <a:t>educerea</a:t>
            </a:r>
            <a:r>
              <a:rPr lang="en-US" dirty="0"/>
              <a:t> </a:t>
            </a:r>
            <a:r>
              <a:rPr lang="en-US" dirty="0" err="1"/>
              <a:t>perioadei</a:t>
            </a:r>
            <a:r>
              <a:rPr lang="en-US" dirty="0"/>
              <a:t> de </a:t>
            </a:r>
            <a:r>
              <a:rPr lang="en-US" dirty="0" err="1"/>
              <a:t>spitalizare</a:t>
            </a:r>
            <a:r>
              <a:rPr lang="en-US" dirty="0"/>
              <a:t> a </a:t>
            </a:r>
            <a:r>
              <a:rPr lang="en-US" dirty="0" err="1"/>
              <a:t>pacientului</a:t>
            </a:r>
            <a:r>
              <a:rPr lang="en-US" dirty="0"/>
              <a:t> cu </a:t>
            </a:r>
            <a:r>
              <a:rPr lang="en-US" dirty="0" err="1"/>
              <a:t>tuberculoz</a:t>
            </a:r>
            <a:r>
              <a:rPr lang="ro-RO" dirty="0"/>
              <a:t>ă</a:t>
            </a:r>
            <a:r>
              <a:rPr lang="ro-RO" dirty="0" smtClean="0"/>
              <a:t>.</a:t>
            </a:r>
          </a:p>
          <a:p>
            <a:pPr lvl="0"/>
            <a:endParaRPr lang="ro-RO" dirty="0"/>
          </a:p>
          <a:p>
            <a:pPr marL="0" lvl="0" indent="0">
              <a:buNone/>
            </a:pPr>
            <a:r>
              <a:rPr lang="ro-RO" b="1" dirty="0" smtClean="0">
                <a:solidFill>
                  <a:srgbClr val="0070C0"/>
                </a:solidFill>
              </a:rPr>
              <a:t>Implementarea </a:t>
            </a:r>
            <a:r>
              <a:rPr lang="en-US" b="1" dirty="0" err="1" smtClean="0">
                <a:solidFill>
                  <a:srgbClr val="0070C0"/>
                </a:solidFill>
              </a:rPr>
              <a:t>activitatilor</a:t>
            </a:r>
            <a:r>
              <a:rPr lang="en-US" b="1" dirty="0" smtClean="0">
                <a:solidFill>
                  <a:srgbClr val="0070C0"/>
                </a:solidFill>
              </a:rPr>
              <a:t>/</a:t>
            </a:r>
            <a:r>
              <a:rPr lang="en-US" b="1" dirty="0" err="1" smtClean="0">
                <a:solidFill>
                  <a:srgbClr val="0070C0"/>
                </a:solidFill>
              </a:rPr>
              <a:t>interventiilor</a:t>
            </a:r>
            <a:r>
              <a:rPr lang="en-US" b="1" dirty="0" smtClean="0">
                <a:solidFill>
                  <a:srgbClr val="0070C0"/>
                </a:solidFill>
              </a:rPr>
              <a:t> </a:t>
            </a:r>
            <a:r>
              <a:rPr lang="ro-RO" b="1" dirty="0" smtClean="0">
                <a:solidFill>
                  <a:srgbClr val="0070C0"/>
                </a:solidFill>
              </a:rPr>
              <a:t>a început în august 2015 (</a:t>
            </a:r>
            <a:r>
              <a:rPr lang="en-US" b="1" dirty="0" smtClean="0">
                <a:solidFill>
                  <a:srgbClr val="0070C0"/>
                </a:solidFill>
              </a:rPr>
              <a:t>&lt;12 </a:t>
            </a:r>
            <a:r>
              <a:rPr lang="en-US" b="1" dirty="0" err="1" smtClean="0">
                <a:solidFill>
                  <a:srgbClr val="0070C0"/>
                </a:solidFill>
              </a:rPr>
              <a:t>luni</a:t>
            </a:r>
            <a:r>
              <a:rPr lang="en-US" b="1" dirty="0" smtClean="0">
                <a:solidFill>
                  <a:srgbClr val="0070C0"/>
                </a:solidFill>
              </a:rPr>
              <a:t>)</a:t>
            </a:r>
            <a:endParaRPr lang="en-US" b="1" dirty="0">
              <a:solidFill>
                <a:srgbClr val="0070C0"/>
              </a:solidFill>
            </a:endParaRPr>
          </a:p>
          <a:p>
            <a:pPr marL="0" indent="0">
              <a:buNone/>
            </a:pPr>
            <a:endParaRPr lang="ro-RO" b="1" dirty="0" smtClean="0">
              <a:solidFill>
                <a:srgbClr val="FF0000"/>
              </a:solidFill>
            </a:endParaRPr>
          </a:p>
          <a:p>
            <a:pPr marL="0" indent="0">
              <a:buNone/>
            </a:pPr>
            <a:endParaRPr lang="en-US" dirty="0"/>
          </a:p>
        </p:txBody>
      </p:sp>
    </p:spTree>
    <p:extLst>
      <p:ext uri="{BB962C8B-B14F-4D97-AF65-F5344CB8AC3E}">
        <p14:creationId xmlns:p14="http://schemas.microsoft.com/office/powerpoint/2010/main" val="37007020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o-RO" dirty="0"/>
              <a:t>Dezvoltarea </a:t>
            </a:r>
            <a:r>
              <a:rPr lang="en-US" dirty="0" err="1" smtClean="0"/>
              <a:t>serviciilor</a:t>
            </a:r>
            <a:r>
              <a:rPr lang="ro-RO" dirty="0" smtClean="0"/>
              <a:t> centrate pe pacient</a:t>
            </a:r>
            <a:endParaRPr lang="ro-RO" dirty="0"/>
          </a:p>
        </p:txBody>
      </p:sp>
      <p:sp>
        <p:nvSpPr>
          <p:cNvPr id="3" name="Content Placeholder 2"/>
          <p:cNvSpPr>
            <a:spLocks noGrp="1"/>
          </p:cNvSpPr>
          <p:nvPr>
            <p:ph idx="1"/>
          </p:nvPr>
        </p:nvSpPr>
        <p:spPr>
          <a:xfrm>
            <a:off x="628650" y="1406525"/>
            <a:ext cx="7886700" cy="4956175"/>
          </a:xfrm>
        </p:spPr>
        <p:txBody>
          <a:bodyPr>
            <a:normAutofit fontScale="62500" lnSpcReduction="20000"/>
          </a:bodyPr>
          <a:lstStyle/>
          <a:p>
            <a:pPr marL="0" indent="0">
              <a:buNone/>
            </a:pPr>
            <a:r>
              <a:rPr lang="ro-RO" b="1" dirty="0" smtClean="0"/>
              <a:t>Intervenții pilot implementate de SRs:</a:t>
            </a:r>
          </a:p>
          <a:p>
            <a:r>
              <a:rPr lang="ro-RO" b="1" dirty="0" smtClean="0"/>
              <a:t>6 echipe multidisciplinare la nivel județean </a:t>
            </a:r>
            <a:r>
              <a:rPr lang="ro-RO" dirty="0" smtClean="0"/>
              <a:t>(medic TB – asistent social – psiholog) care evaluează, pregătesc și referă pacientul spitalizat către servicii în ambulatoriu</a:t>
            </a:r>
          </a:p>
          <a:p>
            <a:r>
              <a:rPr lang="ro-RO" b="1" dirty="0" smtClean="0"/>
              <a:t>Voluntari DOT în dispensarele TB </a:t>
            </a:r>
            <a:r>
              <a:rPr lang="ro-RO" dirty="0" smtClean="0"/>
              <a:t>(asistente medicale TB) – câte un voluntar în fiecare dispensar din cele 6 județe incluse în proiect</a:t>
            </a:r>
          </a:p>
          <a:p>
            <a:r>
              <a:rPr lang="ro-RO" b="1" dirty="0" smtClean="0"/>
              <a:t>Rețea de aprox. 200 de suporteri DOT în comunitate </a:t>
            </a:r>
            <a:r>
              <a:rPr lang="ro-RO" dirty="0" smtClean="0"/>
              <a:t>- AMC (asistenți medicali comunitari), MS (mediatori sanitari) și MF (medici de familie) în comunitățile în care nu există AMC sau MS.</a:t>
            </a:r>
          </a:p>
          <a:p>
            <a:r>
              <a:rPr lang="ro-RO" b="1" dirty="0" smtClean="0"/>
              <a:t>Educatori între egali (aprox. 35) </a:t>
            </a:r>
            <a:r>
              <a:rPr lang="ro-RO" dirty="0" smtClean="0"/>
              <a:t>– care furnizează regulat consiliere telefonică pacienților TB cu risc ridicat de non-aderență</a:t>
            </a:r>
          </a:p>
          <a:p>
            <a:r>
              <a:rPr lang="ro-RO" b="1" dirty="0" smtClean="0"/>
              <a:t>Lucrători sociali pentru DOT în rândul grupurilor vulnerabile </a:t>
            </a:r>
            <a:r>
              <a:rPr lang="ro-RO" dirty="0" smtClean="0"/>
              <a:t>(persoane fără adăpost și consumatori de droguri injectabile</a:t>
            </a:r>
          </a:p>
          <a:p>
            <a:r>
              <a:rPr lang="ro-RO" b="1" dirty="0" smtClean="0"/>
              <a:t>Acodarea de </a:t>
            </a:r>
            <a:r>
              <a:rPr lang="en-US" b="1" dirty="0" err="1" smtClean="0"/>
              <a:t>suport</a:t>
            </a:r>
            <a:r>
              <a:rPr lang="en-US" b="1" dirty="0" smtClean="0"/>
              <a:t> social </a:t>
            </a:r>
            <a:r>
              <a:rPr lang="en-US" b="1" dirty="0" err="1" smtClean="0"/>
              <a:t>pacientilor</a:t>
            </a:r>
            <a:r>
              <a:rPr lang="en-US" b="1" dirty="0" smtClean="0"/>
              <a:t> </a:t>
            </a:r>
            <a:r>
              <a:rPr lang="en-US" dirty="0" smtClean="0"/>
              <a:t>(</a:t>
            </a:r>
            <a:r>
              <a:rPr lang="ro-RO" dirty="0" smtClean="0"/>
              <a:t>tichete sociale</a:t>
            </a:r>
            <a:r>
              <a:rPr lang="en-US" dirty="0" smtClean="0"/>
              <a:t> val. </a:t>
            </a:r>
            <a:r>
              <a:rPr lang="ro-RO" dirty="0" smtClean="0"/>
              <a:t>50 lei sau 80 lei), pentru menținerea aderenței la tratamentul anti-TB.</a:t>
            </a:r>
            <a:endParaRPr lang="ro-RO" dirty="0"/>
          </a:p>
        </p:txBody>
      </p:sp>
    </p:spTree>
    <p:extLst>
      <p:ext uri="{BB962C8B-B14F-4D97-AF65-F5344CB8AC3E}">
        <p14:creationId xmlns:p14="http://schemas.microsoft.com/office/powerpoint/2010/main" val="33593983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o-RO" sz="4000" dirty="0"/>
              <a:t>Dezvoltarea serviciilor </a:t>
            </a:r>
            <a:r>
              <a:rPr lang="ro-RO" sz="4000" dirty="0" smtClean="0"/>
              <a:t>centrate pe pacient(cont.)</a:t>
            </a:r>
            <a:endParaRPr lang="en-US" sz="4000" dirty="0"/>
          </a:p>
        </p:txBody>
      </p:sp>
      <p:sp>
        <p:nvSpPr>
          <p:cNvPr id="3" name="Content Placeholder 2"/>
          <p:cNvSpPr>
            <a:spLocks noGrp="1"/>
          </p:cNvSpPr>
          <p:nvPr>
            <p:ph idx="1"/>
          </p:nvPr>
        </p:nvSpPr>
        <p:spPr>
          <a:xfrm>
            <a:off x="628650" y="1406525"/>
            <a:ext cx="7886700" cy="4854575"/>
          </a:xfrm>
        </p:spPr>
        <p:txBody>
          <a:bodyPr>
            <a:normAutofit fontScale="85000" lnSpcReduction="10000"/>
          </a:bodyPr>
          <a:lstStyle/>
          <a:p>
            <a:pPr marL="0" indent="0">
              <a:buNone/>
            </a:pPr>
            <a:r>
              <a:rPr lang="ro-RO" b="1" dirty="0" smtClean="0"/>
              <a:t>PR susține intervențiile pilot prin:</a:t>
            </a:r>
          </a:p>
          <a:p>
            <a:r>
              <a:rPr lang="ro-RO" b="1" dirty="0" smtClean="0"/>
              <a:t>Advocacy: </a:t>
            </a:r>
            <a:r>
              <a:rPr lang="ro-RO" dirty="0" smtClean="0"/>
              <a:t>informarea autorităților locale din cele 6 județe despre tuberculoză </a:t>
            </a:r>
            <a:r>
              <a:rPr lang="ro-RO" dirty="0"/>
              <a:t>ș</a:t>
            </a:r>
            <a:r>
              <a:rPr lang="ro-RO" dirty="0" smtClean="0"/>
              <a:t>i </a:t>
            </a:r>
            <a:r>
              <a:rPr lang="ro-RO" dirty="0"/>
              <a:t>nevoia de </a:t>
            </a:r>
            <a:r>
              <a:rPr lang="ro-RO" dirty="0" smtClean="0"/>
              <a:t>servicii de suport în comunitate </a:t>
            </a:r>
            <a:r>
              <a:rPr lang="ro-RO" dirty="0"/>
              <a:t>pentru </a:t>
            </a:r>
            <a:r>
              <a:rPr lang="ro-RO" dirty="0" smtClean="0"/>
              <a:t>pacienții </a:t>
            </a:r>
            <a:r>
              <a:rPr lang="ro-RO" dirty="0"/>
              <a:t>cu </a:t>
            </a:r>
            <a:r>
              <a:rPr lang="ro-RO" dirty="0" smtClean="0"/>
              <a:t>TB:</a:t>
            </a:r>
          </a:p>
          <a:p>
            <a:pPr lvl="1"/>
            <a:r>
              <a:rPr lang="ro-RO" dirty="0" smtClean="0"/>
              <a:t>Comunicări prin e-mail</a:t>
            </a:r>
          </a:p>
          <a:p>
            <a:pPr lvl="1"/>
            <a:r>
              <a:rPr lang="ro-RO" dirty="0" smtClean="0"/>
              <a:t>Întâlniri față în față (</a:t>
            </a:r>
            <a:r>
              <a:rPr lang="ro-RO" b="1" dirty="0" smtClean="0">
                <a:solidFill>
                  <a:srgbClr val="0070C0"/>
                </a:solidFill>
              </a:rPr>
              <a:t>18 întâlniri organizate </a:t>
            </a:r>
            <a:r>
              <a:rPr lang="en-US" b="1" dirty="0" smtClean="0">
                <a:solidFill>
                  <a:srgbClr val="0070C0"/>
                </a:solidFill>
              </a:rPr>
              <a:t>cu</a:t>
            </a:r>
            <a:r>
              <a:rPr lang="ro-RO" b="1" dirty="0" smtClean="0">
                <a:solidFill>
                  <a:srgbClr val="0070C0"/>
                </a:solidFill>
              </a:rPr>
              <a:t> 74 autorități publice prezente</a:t>
            </a:r>
            <a:r>
              <a:rPr lang="ro-RO" dirty="0" smtClean="0"/>
              <a:t>).</a:t>
            </a:r>
          </a:p>
          <a:p>
            <a:r>
              <a:rPr lang="en-US" b="1" dirty="0" err="1" smtClean="0"/>
              <a:t>Suport</a:t>
            </a:r>
            <a:r>
              <a:rPr lang="ro-RO" b="1" dirty="0" smtClean="0"/>
              <a:t> î</a:t>
            </a:r>
            <a:r>
              <a:rPr lang="en-US" b="1" dirty="0" smtClean="0"/>
              <a:t>n </a:t>
            </a:r>
            <a:r>
              <a:rPr lang="en-US" b="1" dirty="0" err="1" smtClean="0"/>
              <a:t>implementare</a:t>
            </a:r>
            <a:r>
              <a:rPr lang="en-US" b="1" dirty="0" smtClean="0"/>
              <a:t> </a:t>
            </a:r>
            <a:r>
              <a:rPr lang="en-US" b="1" dirty="0" err="1" smtClean="0"/>
              <a:t>pentru</a:t>
            </a:r>
            <a:r>
              <a:rPr lang="en-US" b="1" dirty="0" smtClean="0"/>
              <a:t> </a:t>
            </a:r>
            <a:r>
              <a:rPr lang="ro-RO" b="1" dirty="0" smtClean="0"/>
              <a:t>SRs: </a:t>
            </a:r>
            <a:r>
              <a:rPr lang="ro-RO" dirty="0" smtClean="0"/>
              <a:t>re. metodologi</a:t>
            </a:r>
            <a:r>
              <a:rPr lang="en-US" dirty="0" smtClean="0"/>
              <a:t>a</a:t>
            </a:r>
            <a:r>
              <a:rPr lang="ro-RO" dirty="0" smtClean="0"/>
              <a:t> </a:t>
            </a:r>
            <a:r>
              <a:rPr lang="ro-RO" dirty="0"/>
              <a:t>de implementare a </a:t>
            </a:r>
            <a:r>
              <a:rPr lang="ro-RO" dirty="0" smtClean="0"/>
              <a:t>proiectului</a:t>
            </a:r>
            <a:r>
              <a:rPr lang="en-US" dirty="0" smtClean="0"/>
              <a:t>,</a:t>
            </a:r>
            <a:r>
              <a:rPr lang="ro-RO" dirty="0" smtClean="0"/>
              <a:t> </a:t>
            </a:r>
            <a:r>
              <a:rPr lang="ro-RO" dirty="0"/>
              <a:t>îmbunătățirea </a:t>
            </a:r>
            <a:r>
              <a:rPr lang="ro-RO" dirty="0" smtClean="0"/>
              <a:t>colectăr</a:t>
            </a:r>
            <a:r>
              <a:rPr lang="en-US" dirty="0" smtClean="0"/>
              <a:t>ii</a:t>
            </a:r>
            <a:r>
              <a:rPr lang="ro-RO" dirty="0" smtClean="0"/>
              <a:t> de date pe teren, analiza datelor colectate, identificarea pe teren a suspecților de tuberculoză </a:t>
            </a:r>
            <a:r>
              <a:rPr lang="en-US" dirty="0" smtClean="0"/>
              <a:t>etc.</a:t>
            </a:r>
            <a:endParaRPr lang="en-US" dirty="0"/>
          </a:p>
          <a:p>
            <a:pPr marL="0" indent="0">
              <a:buNone/>
            </a:pPr>
            <a:endParaRPr lang="en-US" dirty="0"/>
          </a:p>
        </p:txBody>
      </p:sp>
    </p:spTree>
    <p:extLst>
      <p:ext uri="{BB962C8B-B14F-4D97-AF65-F5344CB8AC3E}">
        <p14:creationId xmlns:p14="http://schemas.microsoft.com/office/powerpoint/2010/main" val="39620515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3527"/>
            <a:ext cx="8410575" cy="803274"/>
          </a:xfrm>
        </p:spPr>
        <p:txBody>
          <a:bodyPr>
            <a:normAutofit/>
          </a:bodyPr>
          <a:lstStyle/>
          <a:p>
            <a:r>
              <a:rPr lang="ro-RO" sz="4000" dirty="0" smtClean="0"/>
              <a:t>Tratamentul sub directă observație</a:t>
            </a:r>
            <a:endParaRPr lang="en-US" sz="4000" dirty="0"/>
          </a:p>
        </p:txBody>
      </p:sp>
      <p:sp>
        <p:nvSpPr>
          <p:cNvPr id="3" name="Content Placeholder 2"/>
          <p:cNvSpPr>
            <a:spLocks noGrp="1"/>
          </p:cNvSpPr>
          <p:nvPr>
            <p:ph idx="1"/>
          </p:nvPr>
        </p:nvSpPr>
        <p:spPr>
          <a:xfrm>
            <a:off x="628650" y="1314451"/>
            <a:ext cx="7886700" cy="5357812"/>
          </a:xfrm>
        </p:spPr>
        <p:txBody>
          <a:bodyPr>
            <a:normAutofit fontScale="70000" lnSpcReduction="20000"/>
          </a:bodyPr>
          <a:lstStyle/>
          <a:p>
            <a:pPr marL="0" indent="0">
              <a:buNone/>
            </a:pPr>
            <a:r>
              <a:rPr lang="ro-RO" b="1" dirty="0"/>
              <a:t>Tratament sub </a:t>
            </a:r>
            <a:r>
              <a:rPr lang="ro-RO" b="1" dirty="0" smtClean="0"/>
              <a:t>directă </a:t>
            </a:r>
            <a:r>
              <a:rPr lang="ro-RO" b="1" dirty="0"/>
              <a:t>observație (DOT) </a:t>
            </a:r>
            <a:r>
              <a:rPr lang="ro-RO" dirty="0"/>
              <a:t>= </a:t>
            </a:r>
            <a:r>
              <a:rPr lang="en-US" dirty="0" err="1"/>
              <a:t>toate</a:t>
            </a:r>
            <a:r>
              <a:rPr lang="en-US" dirty="0"/>
              <a:t> </a:t>
            </a:r>
            <a:r>
              <a:rPr lang="en-US" dirty="0" err="1"/>
              <a:t>acţiunile</a:t>
            </a:r>
            <a:r>
              <a:rPr lang="en-US" dirty="0"/>
              <a:t> </a:t>
            </a:r>
            <a:r>
              <a:rPr lang="en-US" dirty="0" err="1"/>
              <a:t>prin</a:t>
            </a:r>
            <a:r>
              <a:rPr lang="en-US" dirty="0"/>
              <a:t> care un </a:t>
            </a:r>
            <a:r>
              <a:rPr lang="en-US" dirty="0" err="1"/>
              <a:t>pacient</a:t>
            </a:r>
            <a:r>
              <a:rPr lang="en-US" dirty="0"/>
              <a:t> </a:t>
            </a:r>
            <a:r>
              <a:rPr lang="en-US" dirty="0" err="1"/>
              <a:t>îşi</a:t>
            </a:r>
            <a:r>
              <a:rPr lang="en-US" dirty="0"/>
              <a:t> </a:t>
            </a:r>
            <a:r>
              <a:rPr lang="en-US" dirty="0" err="1"/>
              <a:t>ia</a:t>
            </a:r>
            <a:r>
              <a:rPr lang="en-US" dirty="0"/>
              <a:t> </a:t>
            </a:r>
            <a:r>
              <a:rPr lang="en-US" dirty="0" err="1"/>
              <a:t>fiecare</a:t>
            </a:r>
            <a:r>
              <a:rPr lang="en-US" dirty="0"/>
              <a:t> </a:t>
            </a:r>
            <a:r>
              <a:rPr lang="en-US" dirty="0" err="1"/>
              <a:t>doză</a:t>
            </a:r>
            <a:r>
              <a:rPr lang="en-US" dirty="0"/>
              <a:t> de </a:t>
            </a:r>
            <a:r>
              <a:rPr lang="en-US" dirty="0" err="1"/>
              <a:t>tratament</a:t>
            </a:r>
            <a:r>
              <a:rPr lang="en-US" dirty="0"/>
              <a:t> </a:t>
            </a:r>
            <a:r>
              <a:rPr lang="en-US" dirty="0" err="1"/>
              <a:t>în</a:t>
            </a:r>
            <a:r>
              <a:rPr lang="en-US" dirty="0"/>
              <a:t> </a:t>
            </a:r>
            <a:r>
              <a:rPr lang="en-US" dirty="0" err="1"/>
              <a:t>prezenţa</a:t>
            </a:r>
            <a:r>
              <a:rPr lang="en-US" dirty="0"/>
              <a:t> </a:t>
            </a:r>
            <a:r>
              <a:rPr lang="en-US" dirty="0" err="1"/>
              <a:t>unei</a:t>
            </a:r>
            <a:r>
              <a:rPr lang="en-US" dirty="0"/>
              <a:t> </a:t>
            </a:r>
            <a:r>
              <a:rPr lang="en-US" dirty="0" err="1"/>
              <a:t>persoane</a:t>
            </a:r>
            <a:r>
              <a:rPr lang="en-US" dirty="0"/>
              <a:t> </a:t>
            </a:r>
            <a:r>
              <a:rPr lang="en-US" dirty="0" err="1"/>
              <a:t>instruite</a:t>
            </a:r>
            <a:r>
              <a:rPr lang="en-US" dirty="0"/>
              <a:t> </a:t>
            </a:r>
            <a:r>
              <a:rPr lang="en-US" dirty="0" err="1"/>
              <a:t>astfel</a:t>
            </a:r>
            <a:r>
              <a:rPr lang="en-US" dirty="0"/>
              <a:t> </a:t>
            </a:r>
            <a:r>
              <a:rPr lang="en-US" dirty="0" err="1"/>
              <a:t>încât</a:t>
            </a:r>
            <a:r>
              <a:rPr lang="en-US" dirty="0"/>
              <a:t> </a:t>
            </a:r>
            <a:r>
              <a:rPr lang="en-US" dirty="0" err="1"/>
              <a:t>şansele</a:t>
            </a:r>
            <a:r>
              <a:rPr lang="en-US" dirty="0"/>
              <a:t> </a:t>
            </a:r>
            <a:r>
              <a:rPr lang="en-US" dirty="0" err="1"/>
              <a:t>acestuia</a:t>
            </a:r>
            <a:r>
              <a:rPr lang="en-US" dirty="0"/>
              <a:t> de </a:t>
            </a:r>
            <a:r>
              <a:rPr lang="en-US" dirty="0" err="1"/>
              <a:t>vindecare</a:t>
            </a:r>
            <a:r>
              <a:rPr lang="en-US" dirty="0"/>
              <a:t> </a:t>
            </a:r>
            <a:r>
              <a:rPr lang="en-US" dirty="0" err="1"/>
              <a:t>să</a:t>
            </a:r>
            <a:r>
              <a:rPr lang="en-US" dirty="0"/>
              <a:t> fie </a:t>
            </a:r>
            <a:r>
              <a:rPr lang="en-US" dirty="0" err="1"/>
              <a:t>maxime</a:t>
            </a:r>
            <a:r>
              <a:rPr lang="ro-RO" dirty="0"/>
              <a:t> (cf. OMS)</a:t>
            </a:r>
          </a:p>
          <a:p>
            <a:pPr marL="0" indent="0">
              <a:buNone/>
            </a:pPr>
            <a:endParaRPr lang="ro-RO" i="1" dirty="0" smtClean="0"/>
          </a:p>
          <a:p>
            <a:pPr marL="0" indent="0">
              <a:buNone/>
            </a:pPr>
            <a:r>
              <a:rPr lang="ro-RO" i="1" dirty="0" smtClean="0"/>
              <a:t>Conform Ghidului metodologic PNPSCT:</a:t>
            </a:r>
          </a:p>
          <a:p>
            <a:pPr marL="514350" indent="-514350">
              <a:lnSpc>
                <a:spcPct val="100000"/>
              </a:lnSpc>
              <a:buFont typeface="+mj-lt"/>
              <a:buAutoNum type="arabicParenR"/>
            </a:pPr>
            <a:r>
              <a:rPr lang="en-US" dirty="0" err="1" smtClean="0"/>
              <a:t>Administrarea</a:t>
            </a:r>
            <a:r>
              <a:rPr lang="en-US" dirty="0" smtClean="0"/>
              <a:t> </a:t>
            </a:r>
            <a:r>
              <a:rPr lang="en-US" dirty="0" err="1" smtClean="0"/>
              <a:t>tratamentului</a:t>
            </a:r>
            <a:r>
              <a:rPr lang="en-US" dirty="0" smtClean="0"/>
              <a:t> se face </a:t>
            </a:r>
            <a:r>
              <a:rPr lang="en-US" dirty="0" err="1" smtClean="0"/>
              <a:t>iniţial</a:t>
            </a:r>
            <a:r>
              <a:rPr lang="ro-RO" dirty="0" smtClean="0"/>
              <a:t> </a:t>
            </a:r>
            <a:r>
              <a:rPr lang="en-US" dirty="0" err="1" smtClean="0"/>
              <a:t>în</a:t>
            </a:r>
            <a:r>
              <a:rPr lang="en-US" dirty="0" smtClean="0"/>
              <a:t> </a:t>
            </a:r>
            <a:r>
              <a:rPr lang="en-US" dirty="0" err="1" smtClean="0"/>
              <a:t>spital</a:t>
            </a:r>
            <a:r>
              <a:rPr lang="en-US" dirty="0" smtClean="0"/>
              <a:t>, ulterior </a:t>
            </a:r>
            <a:r>
              <a:rPr lang="en-US" dirty="0" err="1" smtClean="0"/>
              <a:t>în</a:t>
            </a:r>
            <a:r>
              <a:rPr lang="en-US" dirty="0" smtClean="0"/>
              <a:t> </a:t>
            </a:r>
            <a:r>
              <a:rPr lang="en-US" dirty="0" err="1" smtClean="0"/>
              <a:t>ambulatoriu</a:t>
            </a:r>
            <a:r>
              <a:rPr lang="en-US" dirty="0" smtClean="0"/>
              <a:t>, sub </a:t>
            </a:r>
            <a:r>
              <a:rPr lang="en-US" dirty="0" err="1" smtClean="0"/>
              <a:t>directa</a:t>
            </a:r>
            <a:r>
              <a:rPr lang="en-US" dirty="0" smtClean="0"/>
              <a:t> </a:t>
            </a:r>
            <a:r>
              <a:rPr lang="en-US" dirty="0" err="1" smtClean="0"/>
              <a:t>observare</a:t>
            </a:r>
            <a:r>
              <a:rPr lang="en-US" dirty="0" smtClean="0"/>
              <a:t> </a:t>
            </a:r>
            <a:r>
              <a:rPr lang="en-US" dirty="0" err="1" smtClean="0"/>
              <a:t>până</a:t>
            </a:r>
            <a:r>
              <a:rPr lang="en-US" dirty="0" smtClean="0"/>
              <a:t> la </a:t>
            </a:r>
            <a:r>
              <a:rPr lang="en-US" dirty="0" err="1" smtClean="0"/>
              <a:t>încheierea</a:t>
            </a:r>
            <a:r>
              <a:rPr lang="en-US" dirty="0" smtClean="0"/>
              <a:t> </a:t>
            </a:r>
            <a:r>
              <a:rPr lang="en-US" dirty="0" err="1" smtClean="0"/>
              <a:t>acestuia</a:t>
            </a:r>
            <a:r>
              <a:rPr lang="en-US" dirty="0" smtClean="0"/>
              <a:t>.</a:t>
            </a:r>
            <a:r>
              <a:rPr lang="ro-RO" dirty="0" smtClean="0"/>
              <a:t> (p.27)</a:t>
            </a:r>
          </a:p>
          <a:p>
            <a:pPr marL="514350" indent="-514350">
              <a:lnSpc>
                <a:spcPct val="100000"/>
              </a:lnSpc>
              <a:buFont typeface="+mj-lt"/>
              <a:buAutoNum type="arabicParenR"/>
            </a:pPr>
            <a:r>
              <a:rPr lang="ro-RO" dirty="0" smtClean="0"/>
              <a:t>Tratamentul în ambulatoriu începe după negativarea pacientului.</a:t>
            </a:r>
          </a:p>
          <a:p>
            <a:pPr marL="514350" indent="-514350">
              <a:lnSpc>
                <a:spcPct val="100000"/>
              </a:lnSpc>
              <a:buFont typeface="+mj-lt"/>
              <a:buAutoNum type="arabicParenR"/>
            </a:pPr>
            <a:r>
              <a:rPr lang="ro-RO" dirty="0" smtClean="0"/>
              <a:t>În ambulatoriu,</a:t>
            </a:r>
            <a:r>
              <a:rPr lang="en-US" dirty="0" smtClean="0"/>
              <a:t> </a:t>
            </a:r>
            <a:r>
              <a:rPr lang="ro-RO" dirty="0" smtClean="0"/>
              <a:t>în majoritatea cazurilor pacientul urmează scheme de tratament cu frecvență de administrare 7/7 sau 3/7.</a:t>
            </a:r>
          </a:p>
          <a:p>
            <a:pPr marL="514350" indent="-514350">
              <a:lnSpc>
                <a:spcPct val="100000"/>
              </a:lnSpc>
              <a:buFont typeface="+mj-lt"/>
              <a:buAutoNum type="arabicParenR"/>
            </a:pPr>
            <a:r>
              <a:rPr lang="ro-RO" dirty="0" smtClean="0"/>
              <a:t>DOT în ambulatoriu poate fi asigurat de personalul din dispensarele TB și de asistenți medicali comunitari/mediatori sanitari/lucrători comunitari (în cazul în care pacientul locuiește la distanță mare de dispensarul TB)</a:t>
            </a:r>
          </a:p>
          <a:p>
            <a:pPr marL="0" indent="0">
              <a:buNone/>
            </a:pPr>
            <a:endParaRPr lang="ro-RO" dirty="0" smtClean="0"/>
          </a:p>
          <a:p>
            <a:pPr marL="0" indent="0">
              <a:buNone/>
            </a:pPr>
            <a:endParaRPr lang="pt-BR" dirty="0"/>
          </a:p>
          <a:p>
            <a:pPr marL="0" indent="0">
              <a:buNone/>
            </a:pPr>
            <a:endParaRPr lang="en-US" dirty="0"/>
          </a:p>
        </p:txBody>
      </p:sp>
    </p:spTree>
    <p:extLst>
      <p:ext uri="{BB962C8B-B14F-4D97-AF65-F5344CB8AC3E}">
        <p14:creationId xmlns:p14="http://schemas.microsoft.com/office/powerpoint/2010/main" val="7088575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sz="4000" dirty="0" smtClean="0"/>
              <a:t>Furnizarea DOT în dispensarele TB</a:t>
            </a:r>
            <a:endParaRPr lang="en-US" sz="4000" dirty="0"/>
          </a:p>
        </p:txBody>
      </p:sp>
      <p:sp>
        <p:nvSpPr>
          <p:cNvPr id="3" name="Content Placeholder 2"/>
          <p:cNvSpPr>
            <a:spLocks noGrp="1"/>
          </p:cNvSpPr>
          <p:nvPr>
            <p:ph idx="1"/>
          </p:nvPr>
        </p:nvSpPr>
        <p:spPr>
          <a:xfrm>
            <a:off x="628650" y="1585913"/>
            <a:ext cx="7886700" cy="4957762"/>
          </a:xfrm>
        </p:spPr>
        <p:txBody>
          <a:bodyPr>
            <a:normAutofit fontScale="62500" lnSpcReduction="20000"/>
          </a:bodyPr>
          <a:lstStyle/>
          <a:p>
            <a:pPr marL="0" indent="0">
              <a:buNone/>
            </a:pPr>
            <a:r>
              <a:rPr lang="ro-RO" b="1" dirty="0">
                <a:solidFill>
                  <a:srgbClr val="0070C0"/>
                </a:solidFill>
              </a:rPr>
              <a:t>În practică:</a:t>
            </a:r>
          </a:p>
          <a:p>
            <a:r>
              <a:rPr lang="ro-RO" dirty="0" smtClean="0"/>
              <a:t>Foarte puțini pacienți primesc DOT cu frecvența recomandată; în mod tipic, pacientul își ridică medicamentele o dată pe lună de la dispensarul TB (indiferent cât de departe stă de dispensar) și și le auto-administrează.</a:t>
            </a:r>
          </a:p>
          <a:p>
            <a:r>
              <a:rPr lang="ro-RO" dirty="0" smtClean="0"/>
              <a:t>Sau, dacă există colaborarea medicului de familie: pacientului i se trimit medicamentele pe o lună la medicul de familie și se presupune că acesta asigură DOT</a:t>
            </a:r>
          </a:p>
          <a:p>
            <a:r>
              <a:rPr lang="ro-RO" dirty="0" smtClean="0"/>
              <a:t>Primesc DOT cu frecvența recomandată: pacienții care locuiesc aproape de dispensarul TB; cei care acceptă să se deplaseze la dispensar oridecâteori le indică medicul curant; cei cu forme rezistente de TB care, după evaluarea medicului curant, au și risc ridicat de non-aderență.</a:t>
            </a:r>
          </a:p>
          <a:p>
            <a:pPr marL="0" indent="0">
              <a:buNone/>
            </a:pPr>
            <a:endParaRPr lang="ro-RO" dirty="0" smtClean="0"/>
          </a:p>
          <a:p>
            <a:pPr marL="0" indent="0">
              <a:buNone/>
            </a:pPr>
            <a:r>
              <a:rPr lang="ro-RO" b="1" dirty="0">
                <a:solidFill>
                  <a:srgbClr val="C00000"/>
                </a:solidFill>
              </a:rPr>
              <a:t>În </a:t>
            </a:r>
            <a:r>
              <a:rPr lang="ro-RO" b="1" dirty="0" smtClean="0">
                <a:solidFill>
                  <a:srgbClr val="C00000"/>
                </a:solidFill>
              </a:rPr>
              <a:t>consecință:</a:t>
            </a:r>
            <a:endParaRPr lang="ro-RO" b="1" dirty="0">
              <a:solidFill>
                <a:srgbClr val="C00000"/>
              </a:solidFill>
            </a:endParaRPr>
          </a:p>
          <a:p>
            <a:pPr marL="0" indent="0">
              <a:buNone/>
            </a:pPr>
            <a:r>
              <a:rPr lang="ro-RO" dirty="0" smtClean="0"/>
              <a:t>În mod tipic, în dispensarele TB se furnizează </a:t>
            </a:r>
            <a:r>
              <a:rPr lang="ro-RO" u="sng" dirty="0" smtClean="0"/>
              <a:t>monitorizarea tratamentului </a:t>
            </a:r>
            <a:r>
              <a:rPr lang="ro-RO" dirty="0" smtClean="0"/>
              <a:t>și nu DOT conform definiției.</a:t>
            </a:r>
          </a:p>
          <a:p>
            <a:pPr marL="0" indent="0">
              <a:buNone/>
            </a:pPr>
            <a:endParaRPr lang="ro-RO" dirty="0"/>
          </a:p>
          <a:p>
            <a:pPr marL="0" indent="0">
              <a:buNone/>
            </a:pPr>
            <a:endParaRPr lang="ro-RO" dirty="0" smtClean="0"/>
          </a:p>
          <a:p>
            <a:pPr marL="0" indent="0">
              <a:buNone/>
            </a:pPr>
            <a:endParaRPr lang="ro-RO" dirty="0"/>
          </a:p>
          <a:p>
            <a:pPr marL="0" indent="0">
              <a:buNone/>
            </a:pPr>
            <a:endParaRPr lang="en-US" dirty="0"/>
          </a:p>
        </p:txBody>
      </p:sp>
    </p:spTree>
    <p:extLst>
      <p:ext uri="{BB962C8B-B14F-4D97-AF65-F5344CB8AC3E}">
        <p14:creationId xmlns:p14="http://schemas.microsoft.com/office/powerpoint/2010/main" val="4052070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Monitorizare</a:t>
            </a:r>
            <a:r>
              <a:rPr lang="en-US" dirty="0" smtClean="0"/>
              <a:t> &amp; </a:t>
            </a:r>
            <a:r>
              <a:rPr lang="en-US" dirty="0" err="1" smtClean="0"/>
              <a:t>Evaluare</a:t>
            </a:r>
            <a:endParaRPr lang="en-US" dirty="0"/>
          </a:p>
        </p:txBody>
      </p:sp>
      <p:sp>
        <p:nvSpPr>
          <p:cNvPr id="3" name="Text Placeholder 2"/>
          <p:cNvSpPr>
            <a:spLocks noGrp="1"/>
          </p:cNvSpPr>
          <p:nvPr>
            <p:ph type="body" idx="1"/>
          </p:nvPr>
        </p:nvSpPr>
        <p:spPr/>
        <p:txBody>
          <a:bodyPr/>
          <a:lstStyle/>
          <a:p>
            <a:endParaRPr lang="en-US"/>
          </a:p>
        </p:txBody>
      </p:sp>
      <p:sp>
        <p:nvSpPr>
          <p:cNvPr id="4" name="Date Placeholder 3"/>
          <p:cNvSpPr>
            <a:spLocks noGrp="1"/>
          </p:cNvSpPr>
          <p:nvPr>
            <p:ph type="dt" sz="half" idx="10"/>
          </p:nvPr>
        </p:nvSpPr>
        <p:spPr/>
        <p:txBody>
          <a:bodyPr/>
          <a:lstStyle/>
          <a:p>
            <a:fld id="{F74D1A6D-9D30-4104-87E8-DDC489C6FEF2}"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2</a:t>
            </a:fld>
            <a:endParaRPr lang="en-US"/>
          </a:p>
        </p:txBody>
      </p:sp>
    </p:spTree>
    <p:extLst>
      <p:ext uri="{BB962C8B-B14F-4D97-AF65-F5344CB8AC3E}">
        <p14:creationId xmlns:p14="http://schemas.microsoft.com/office/powerpoint/2010/main" val="26783995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o-RO" sz="4000" dirty="0" smtClean="0"/>
              <a:t>Furnizare DOT prin suporterii DOT comunitari</a:t>
            </a:r>
            <a:endParaRPr lang="en-US" sz="4000" dirty="0"/>
          </a:p>
        </p:txBody>
      </p:sp>
      <p:sp>
        <p:nvSpPr>
          <p:cNvPr id="3" name="Content Placeholder 2"/>
          <p:cNvSpPr>
            <a:spLocks noGrp="1"/>
          </p:cNvSpPr>
          <p:nvPr>
            <p:ph idx="1"/>
          </p:nvPr>
        </p:nvSpPr>
        <p:spPr>
          <a:xfrm>
            <a:off x="628650" y="1385888"/>
            <a:ext cx="8117417" cy="5093934"/>
          </a:xfrm>
        </p:spPr>
        <p:txBody>
          <a:bodyPr>
            <a:normAutofit fontScale="62500" lnSpcReduction="20000"/>
          </a:bodyPr>
          <a:lstStyle/>
          <a:p>
            <a:pPr marL="0" indent="0">
              <a:buNone/>
            </a:pPr>
            <a:r>
              <a:rPr lang="ro-RO" b="1" dirty="0">
                <a:solidFill>
                  <a:srgbClr val="0070C0"/>
                </a:solidFill>
              </a:rPr>
              <a:t>În practică:</a:t>
            </a:r>
          </a:p>
          <a:p>
            <a:r>
              <a:rPr lang="ro-RO" dirty="0" smtClean="0"/>
              <a:t>Suporteri DOT comunitari = asistenți medicali comunitari (AMC), mediatori sanitari (MS), medici de familie (MF) și asistentele lor, alte persoane.</a:t>
            </a:r>
          </a:p>
          <a:p>
            <a:r>
              <a:rPr lang="ro-RO" dirty="0" smtClean="0"/>
              <a:t>Județele au acoperire inegală cu AMC și MS, iar MF nu sunt peste tot interesați să colaboreze pentru tratament sub directă observație.</a:t>
            </a:r>
          </a:p>
          <a:p>
            <a:r>
              <a:rPr lang="ro-RO" dirty="0" smtClean="0"/>
              <a:t>AMC și MS se ocupă de diferite categorii de beneficiari din comunitate (printre care și pacientul cu TB).</a:t>
            </a:r>
          </a:p>
          <a:p>
            <a:r>
              <a:rPr lang="ro-RO" dirty="0" smtClean="0"/>
              <a:t>AMC și MS sunt în subordinea primăriilor/consiliilor locale, sunt coordonați metodologic de Direcția de Sănătate Publică, fiind plătiți din bugetul Ministerului Sănătății.</a:t>
            </a:r>
          </a:p>
          <a:p>
            <a:r>
              <a:rPr lang="ro-RO" dirty="0" smtClean="0"/>
              <a:t>Primarii ignoră adesea responsabilitățile AMC și MS stabilite prin lege și îi folosesc și la sarcini administrative (ex.: cadastru, distribuire ajutoare alimentare) sau de asistență socială (ex.: efectuare anchete sociale).</a:t>
            </a:r>
          </a:p>
          <a:p>
            <a:r>
              <a:rPr lang="ro-RO" dirty="0" smtClean="0"/>
              <a:t>În cele mai multe cazuri, primăriile refuză să achiziționeze materiale sanitare pentru activitatea AMC și MS și nici nu le decontează transportul asociat cu vizitarea pacienților.</a:t>
            </a:r>
            <a:endParaRPr lang="en-US" dirty="0"/>
          </a:p>
        </p:txBody>
      </p:sp>
    </p:spTree>
    <p:extLst>
      <p:ext uri="{BB962C8B-B14F-4D97-AF65-F5344CB8AC3E}">
        <p14:creationId xmlns:p14="http://schemas.microsoft.com/office/powerpoint/2010/main" val="22042782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8233172" cy="1325563"/>
          </a:xfrm>
        </p:spPr>
        <p:txBody>
          <a:bodyPr>
            <a:normAutofit/>
          </a:bodyPr>
          <a:lstStyle/>
          <a:p>
            <a:r>
              <a:rPr lang="ro-RO" sz="4000" dirty="0" smtClean="0"/>
              <a:t>Furnizare DOT prin suporterii DOT comunitari (cont.)</a:t>
            </a:r>
            <a:endParaRPr lang="en-US" sz="4000" dirty="0"/>
          </a:p>
        </p:txBody>
      </p:sp>
      <p:sp>
        <p:nvSpPr>
          <p:cNvPr id="3" name="Content Placeholder 2"/>
          <p:cNvSpPr>
            <a:spLocks noGrp="1"/>
          </p:cNvSpPr>
          <p:nvPr>
            <p:ph idx="1"/>
          </p:nvPr>
        </p:nvSpPr>
        <p:spPr>
          <a:xfrm>
            <a:off x="628650" y="1825624"/>
            <a:ext cx="7886700" cy="4654198"/>
          </a:xfrm>
        </p:spPr>
        <p:txBody>
          <a:bodyPr>
            <a:normAutofit fontScale="77500" lnSpcReduction="20000"/>
          </a:bodyPr>
          <a:lstStyle/>
          <a:p>
            <a:pPr marL="0" indent="0">
              <a:buNone/>
            </a:pPr>
            <a:r>
              <a:rPr lang="ro-RO" b="1" dirty="0" smtClean="0">
                <a:solidFill>
                  <a:srgbClr val="C00000"/>
                </a:solidFill>
              </a:rPr>
              <a:t>În consecință:</a:t>
            </a:r>
            <a:endParaRPr lang="ro-RO" b="1" dirty="0">
              <a:solidFill>
                <a:srgbClr val="C00000"/>
              </a:solidFill>
            </a:endParaRPr>
          </a:p>
          <a:p>
            <a:r>
              <a:rPr lang="ro-RO" dirty="0" smtClean="0"/>
              <a:t>Majoritatea AMC și MS asigură doar </a:t>
            </a:r>
            <a:r>
              <a:rPr lang="ro-RO" u="sng" dirty="0" smtClean="0"/>
              <a:t>monitorizarea</a:t>
            </a:r>
            <a:r>
              <a:rPr lang="ro-RO" dirty="0" smtClean="0"/>
              <a:t> tratamentului pentru pacienții cu TB și nu DOT conform definiției</a:t>
            </a:r>
          </a:p>
          <a:p>
            <a:r>
              <a:rPr lang="ro-RO" dirty="0" smtClean="0"/>
              <a:t>Pacientul își ridică tratamentul de la dispensarul TB sau de la medicul de familie, iar AMC și MS îl vizitează 1-2 ori/săptămână pentru a vedea cât a luat din tratament. </a:t>
            </a:r>
          </a:p>
          <a:p>
            <a:pPr marL="0" indent="0">
              <a:buNone/>
            </a:pPr>
            <a:endParaRPr lang="ro-RO" dirty="0"/>
          </a:p>
          <a:p>
            <a:pPr marL="0" indent="0">
              <a:buNone/>
            </a:pPr>
            <a:r>
              <a:rPr lang="ro-RO" dirty="0" smtClean="0"/>
              <a:t>Există însă și AMC și MS care: </a:t>
            </a:r>
          </a:p>
          <a:p>
            <a:r>
              <a:rPr lang="ro-RO" dirty="0" smtClean="0"/>
              <a:t>Ridică tratamentul pacientului de la dispensarul TB;</a:t>
            </a:r>
          </a:p>
          <a:p>
            <a:r>
              <a:rPr lang="ro-RO" dirty="0" smtClean="0"/>
              <a:t>Depozitează tratamentul la medicul de familie sau acasă;</a:t>
            </a:r>
          </a:p>
          <a:p>
            <a:r>
              <a:rPr lang="ro-RO" dirty="0" smtClean="0"/>
              <a:t>Vizitează pacientul 7/7 sau 3/7 pentru a-i administra tratamentul.</a:t>
            </a:r>
          </a:p>
          <a:p>
            <a:pPr marL="0" indent="0">
              <a:buNone/>
            </a:pPr>
            <a:endParaRPr lang="ro-RO" dirty="0"/>
          </a:p>
          <a:p>
            <a:pPr marL="0" indent="0">
              <a:buNone/>
            </a:pPr>
            <a:endParaRPr lang="ro-RO" dirty="0" smtClean="0"/>
          </a:p>
        </p:txBody>
      </p:sp>
    </p:spTree>
    <p:extLst>
      <p:ext uri="{BB962C8B-B14F-4D97-AF65-F5344CB8AC3E}">
        <p14:creationId xmlns:p14="http://schemas.microsoft.com/office/powerpoint/2010/main" val="12525665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err="1" smtClean="0"/>
              <a:t>Reducerea</a:t>
            </a:r>
            <a:r>
              <a:rPr lang="en-US" sz="4000" dirty="0"/>
              <a:t> </a:t>
            </a:r>
            <a:r>
              <a:rPr lang="en-US" sz="4000" dirty="0" err="1" smtClean="0"/>
              <a:t>perioadei</a:t>
            </a:r>
            <a:r>
              <a:rPr lang="en-US" sz="4000" dirty="0" smtClean="0"/>
              <a:t> de </a:t>
            </a:r>
            <a:r>
              <a:rPr lang="en-US" sz="4000" dirty="0" err="1" smtClean="0"/>
              <a:t>spitalizare</a:t>
            </a:r>
            <a:r>
              <a:rPr lang="en-US" sz="4000" dirty="0" smtClean="0"/>
              <a:t> a </a:t>
            </a:r>
            <a:r>
              <a:rPr lang="en-US" sz="4000" dirty="0" err="1" smtClean="0"/>
              <a:t>pacientului</a:t>
            </a:r>
            <a:r>
              <a:rPr lang="en-US" sz="4000" dirty="0" smtClean="0"/>
              <a:t> cu </a:t>
            </a:r>
            <a:r>
              <a:rPr lang="en-US" sz="4000" dirty="0" err="1" smtClean="0"/>
              <a:t>tuberculoz</a:t>
            </a:r>
            <a:r>
              <a:rPr lang="ro-RO" sz="4000" dirty="0"/>
              <a:t>ă</a:t>
            </a:r>
            <a:endParaRPr lang="en-US" sz="4000" dirty="0"/>
          </a:p>
        </p:txBody>
      </p:sp>
      <p:sp>
        <p:nvSpPr>
          <p:cNvPr id="3" name="Content Placeholder 2"/>
          <p:cNvSpPr>
            <a:spLocks noGrp="1"/>
          </p:cNvSpPr>
          <p:nvPr>
            <p:ph idx="1"/>
          </p:nvPr>
        </p:nvSpPr>
        <p:spPr>
          <a:xfrm>
            <a:off x="628651" y="1471612"/>
            <a:ext cx="8233172" cy="4700588"/>
          </a:xfrm>
        </p:spPr>
        <p:txBody>
          <a:bodyPr>
            <a:noAutofit/>
          </a:bodyPr>
          <a:lstStyle/>
          <a:p>
            <a:pPr marL="0" indent="0">
              <a:buNone/>
            </a:pPr>
            <a:r>
              <a:rPr lang="ro-RO" sz="2000" i="1" dirty="0" smtClean="0"/>
              <a:t>Conform Ghidului Metodologic </a:t>
            </a:r>
            <a:r>
              <a:rPr lang="en-US" sz="2000" i="1" dirty="0" smtClean="0"/>
              <a:t>de </a:t>
            </a:r>
            <a:r>
              <a:rPr lang="en-US" sz="2000" i="1" dirty="0" err="1" smtClean="0"/>
              <a:t>implementare</a:t>
            </a:r>
            <a:r>
              <a:rPr lang="en-US" sz="2000" i="1" dirty="0" smtClean="0"/>
              <a:t> a </a:t>
            </a:r>
            <a:r>
              <a:rPr lang="ro-RO" sz="2000" i="1" dirty="0" smtClean="0"/>
              <a:t>PNPSCT:</a:t>
            </a:r>
          </a:p>
          <a:p>
            <a:pPr marL="0" indent="0">
              <a:buNone/>
            </a:pPr>
            <a:endParaRPr lang="en-US" sz="2000" dirty="0" smtClean="0"/>
          </a:p>
          <a:p>
            <a:pPr marL="0" indent="0">
              <a:buNone/>
            </a:pPr>
            <a:r>
              <a:rPr lang="ro-RO" sz="2000" dirty="0" smtClean="0"/>
              <a:t>1) </a:t>
            </a:r>
            <a:r>
              <a:rPr lang="en-US" sz="2000" b="1" dirty="0" err="1" smtClean="0">
                <a:solidFill>
                  <a:srgbClr val="0070C0"/>
                </a:solidFill>
              </a:rPr>
              <a:t>Spitalizarea</a:t>
            </a:r>
            <a:r>
              <a:rPr lang="en-US" sz="2000" b="1" dirty="0" smtClean="0">
                <a:solidFill>
                  <a:srgbClr val="0070C0"/>
                </a:solidFill>
              </a:rPr>
              <a:t> </a:t>
            </a:r>
            <a:r>
              <a:rPr lang="en-US" sz="2000" b="1" dirty="0" err="1">
                <a:solidFill>
                  <a:srgbClr val="0070C0"/>
                </a:solidFill>
              </a:rPr>
              <a:t>cazurilor</a:t>
            </a:r>
            <a:r>
              <a:rPr lang="en-US" sz="2000" b="1" dirty="0">
                <a:solidFill>
                  <a:srgbClr val="0070C0"/>
                </a:solidFill>
              </a:rPr>
              <a:t> de TB </a:t>
            </a:r>
            <a:r>
              <a:rPr lang="en-US" sz="2000" b="1" dirty="0" err="1">
                <a:solidFill>
                  <a:srgbClr val="0070C0"/>
                </a:solidFill>
              </a:rPr>
              <a:t>pulmonară</a:t>
            </a:r>
            <a:r>
              <a:rPr lang="en-US" sz="2000" b="1" dirty="0">
                <a:solidFill>
                  <a:srgbClr val="0070C0"/>
                </a:solidFill>
              </a:rPr>
              <a:t> cu </a:t>
            </a:r>
            <a:r>
              <a:rPr lang="en-US" sz="2000" b="1" dirty="0" err="1">
                <a:solidFill>
                  <a:srgbClr val="0070C0"/>
                </a:solidFill>
              </a:rPr>
              <a:t>microscopie</a:t>
            </a:r>
            <a:r>
              <a:rPr lang="en-US" sz="2000" b="1" dirty="0">
                <a:solidFill>
                  <a:srgbClr val="0070C0"/>
                </a:solidFill>
              </a:rPr>
              <a:t> </a:t>
            </a:r>
            <a:r>
              <a:rPr lang="en-US" sz="2000" b="1" dirty="0" smtClean="0">
                <a:solidFill>
                  <a:srgbClr val="0070C0"/>
                </a:solidFill>
              </a:rPr>
              <a:t>negative </a:t>
            </a:r>
            <a:r>
              <a:rPr lang="en-US" sz="2000" b="1" dirty="0" err="1" smtClean="0">
                <a:solidFill>
                  <a:srgbClr val="0070C0"/>
                </a:solidFill>
              </a:rPr>
              <a:t>şi</a:t>
            </a:r>
            <a:r>
              <a:rPr lang="en-US" sz="2000" b="1" dirty="0" smtClean="0">
                <a:solidFill>
                  <a:srgbClr val="0070C0"/>
                </a:solidFill>
              </a:rPr>
              <a:t> </a:t>
            </a:r>
            <a:r>
              <a:rPr lang="en-US" sz="2000" b="1" dirty="0" err="1">
                <a:solidFill>
                  <a:srgbClr val="0070C0"/>
                </a:solidFill>
              </a:rPr>
              <a:t>extrapulmonară</a:t>
            </a:r>
            <a:r>
              <a:rPr lang="en-US" sz="2000" b="1" dirty="0">
                <a:solidFill>
                  <a:srgbClr val="0070C0"/>
                </a:solidFill>
              </a:rPr>
              <a:t> </a:t>
            </a:r>
            <a:r>
              <a:rPr lang="en-US" sz="2000" b="1" dirty="0" err="1">
                <a:solidFill>
                  <a:srgbClr val="0070C0"/>
                </a:solidFill>
              </a:rPr>
              <a:t>trebuie</a:t>
            </a:r>
            <a:r>
              <a:rPr lang="en-US" sz="2000" b="1" dirty="0">
                <a:solidFill>
                  <a:srgbClr val="0070C0"/>
                </a:solidFill>
              </a:rPr>
              <a:t> </a:t>
            </a:r>
            <a:r>
              <a:rPr lang="en-US" sz="2000" b="1" dirty="0" err="1">
                <a:solidFill>
                  <a:srgbClr val="0070C0"/>
                </a:solidFill>
              </a:rPr>
              <a:t>să</a:t>
            </a:r>
            <a:r>
              <a:rPr lang="en-US" sz="2000" b="1" dirty="0">
                <a:solidFill>
                  <a:srgbClr val="0070C0"/>
                </a:solidFill>
              </a:rPr>
              <a:t> fie </a:t>
            </a:r>
            <a:r>
              <a:rPr lang="en-US" sz="2000" b="1" dirty="0" err="1">
                <a:solidFill>
                  <a:srgbClr val="0070C0"/>
                </a:solidFill>
              </a:rPr>
              <a:t>limitată</a:t>
            </a:r>
            <a:r>
              <a:rPr lang="en-US" sz="2000" b="1" dirty="0">
                <a:solidFill>
                  <a:srgbClr val="0070C0"/>
                </a:solidFill>
              </a:rPr>
              <a:t> </a:t>
            </a:r>
            <a:r>
              <a:rPr lang="en-US" sz="2000" b="1" dirty="0" err="1">
                <a:solidFill>
                  <a:srgbClr val="0070C0"/>
                </a:solidFill>
              </a:rPr>
              <a:t>numai</a:t>
            </a:r>
            <a:r>
              <a:rPr lang="en-US" sz="2000" b="1" dirty="0">
                <a:solidFill>
                  <a:srgbClr val="0070C0"/>
                </a:solidFill>
              </a:rPr>
              <a:t> la </a:t>
            </a:r>
            <a:r>
              <a:rPr lang="en-US" sz="2000" b="1" dirty="0" err="1">
                <a:solidFill>
                  <a:srgbClr val="0070C0"/>
                </a:solidFill>
              </a:rPr>
              <a:t>cazurile</a:t>
            </a:r>
            <a:r>
              <a:rPr lang="en-US" sz="2000" b="1" dirty="0">
                <a:solidFill>
                  <a:srgbClr val="0070C0"/>
                </a:solidFill>
              </a:rPr>
              <a:t> severe;</a:t>
            </a:r>
            <a:r>
              <a:rPr lang="en-US" sz="2000" dirty="0"/>
              <a:t> </a:t>
            </a:r>
            <a:r>
              <a:rPr lang="en-US" sz="2000" dirty="0" err="1"/>
              <a:t>există</a:t>
            </a:r>
            <a:r>
              <a:rPr lang="en-US" sz="2000" dirty="0"/>
              <a:t> </a:t>
            </a:r>
            <a:r>
              <a:rPr lang="en-US" sz="2000" dirty="0" err="1"/>
              <a:t>posibilitatea</a:t>
            </a:r>
            <a:r>
              <a:rPr lang="en-US" sz="2000" dirty="0"/>
              <a:t> </a:t>
            </a:r>
            <a:r>
              <a:rPr lang="en-US" sz="2000" dirty="0" err="1"/>
              <a:t>reducerii</a:t>
            </a:r>
            <a:r>
              <a:rPr lang="en-US" sz="2000" dirty="0"/>
              <a:t> </a:t>
            </a:r>
            <a:r>
              <a:rPr lang="en-US" sz="2000" dirty="0" err="1"/>
              <a:t>duratei</a:t>
            </a:r>
            <a:r>
              <a:rPr lang="en-US" sz="2000" dirty="0"/>
              <a:t> de </a:t>
            </a:r>
            <a:r>
              <a:rPr lang="en-US" sz="2000" dirty="0" err="1"/>
              <a:t>spitalizare</a:t>
            </a:r>
            <a:r>
              <a:rPr lang="en-US" sz="2000" dirty="0"/>
              <a:t> </a:t>
            </a:r>
            <a:r>
              <a:rPr lang="en-US" sz="2000" dirty="0" err="1"/>
              <a:t>chiar</a:t>
            </a:r>
            <a:r>
              <a:rPr lang="en-US" sz="2000" dirty="0"/>
              <a:t> la </a:t>
            </a:r>
            <a:r>
              <a:rPr lang="en-US" sz="2000" dirty="0" err="1"/>
              <a:t>cazurile</a:t>
            </a:r>
            <a:r>
              <a:rPr lang="en-US" sz="2000" dirty="0"/>
              <a:t> </a:t>
            </a:r>
            <a:r>
              <a:rPr lang="en-US" sz="2000" dirty="0" err="1"/>
              <a:t>pulmonare</a:t>
            </a:r>
            <a:r>
              <a:rPr lang="en-US" sz="2000" dirty="0"/>
              <a:t> cu </a:t>
            </a:r>
            <a:r>
              <a:rPr lang="en-US" sz="2000" dirty="0" err="1"/>
              <a:t>microscopie</a:t>
            </a:r>
            <a:r>
              <a:rPr lang="en-US" sz="2000" dirty="0"/>
              <a:t> </a:t>
            </a:r>
            <a:r>
              <a:rPr lang="en-US" sz="2000" dirty="0" err="1"/>
              <a:t>pozitivă</a:t>
            </a:r>
            <a:r>
              <a:rPr lang="en-US" sz="2000" dirty="0"/>
              <a:t> </a:t>
            </a:r>
            <a:r>
              <a:rPr lang="en-US" sz="2000" dirty="0" err="1"/>
              <a:t>dacă</a:t>
            </a:r>
            <a:r>
              <a:rPr lang="en-US" sz="2000" dirty="0"/>
              <a:t> </a:t>
            </a:r>
            <a:r>
              <a:rPr lang="en-US" sz="2000" dirty="0" err="1"/>
              <a:t>tratamentul</a:t>
            </a:r>
            <a:r>
              <a:rPr lang="en-US" sz="2000" dirty="0"/>
              <a:t> direct </a:t>
            </a:r>
            <a:r>
              <a:rPr lang="en-US" sz="2000" dirty="0" err="1"/>
              <a:t>observat</a:t>
            </a:r>
            <a:r>
              <a:rPr lang="en-US" sz="2000" dirty="0"/>
              <a:t> </a:t>
            </a:r>
            <a:r>
              <a:rPr lang="en-US" sz="2000" dirty="0" err="1"/>
              <a:t>poate</a:t>
            </a:r>
            <a:r>
              <a:rPr lang="en-US" sz="2000" dirty="0"/>
              <a:t> fi </a:t>
            </a:r>
            <a:r>
              <a:rPr lang="en-US" sz="2000" dirty="0" err="1"/>
              <a:t>administrat</a:t>
            </a:r>
            <a:r>
              <a:rPr lang="en-US" sz="2000" dirty="0"/>
              <a:t> </a:t>
            </a:r>
            <a:r>
              <a:rPr lang="en-US" sz="2000" dirty="0" err="1"/>
              <a:t>în</a:t>
            </a:r>
            <a:r>
              <a:rPr lang="en-US" sz="2000" dirty="0"/>
              <a:t> </a:t>
            </a:r>
            <a:r>
              <a:rPr lang="en-US" sz="2000" dirty="0" err="1"/>
              <a:t>ambulator</a:t>
            </a:r>
            <a:r>
              <a:rPr lang="en-US" sz="2000" dirty="0"/>
              <a:t> </a:t>
            </a:r>
            <a:r>
              <a:rPr lang="en-US" sz="2000" dirty="0" err="1"/>
              <a:t>în</a:t>
            </a:r>
            <a:r>
              <a:rPr lang="en-US" sz="2000" dirty="0"/>
              <a:t> </a:t>
            </a:r>
            <a:r>
              <a:rPr lang="en-US" sz="2000" dirty="0" err="1"/>
              <a:t>condiții</a:t>
            </a:r>
            <a:r>
              <a:rPr lang="en-US" sz="2000" dirty="0"/>
              <a:t> de </a:t>
            </a:r>
            <a:r>
              <a:rPr lang="en-US" sz="2000" dirty="0" err="1" smtClean="0"/>
              <a:t>izolare</a:t>
            </a:r>
            <a:r>
              <a:rPr lang="ro-RO" sz="2000" dirty="0"/>
              <a:t> </a:t>
            </a:r>
            <a:r>
              <a:rPr lang="ro-RO" sz="2000" i="1" dirty="0" smtClean="0"/>
              <a:t>(p. 27)</a:t>
            </a:r>
          </a:p>
          <a:p>
            <a:pPr marL="0" indent="0">
              <a:buNone/>
            </a:pPr>
            <a:endParaRPr lang="en-US" sz="2000" dirty="0" smtClean="0"/>
          </a:p>
          <a:p>
            <a:pPr marL="0" indent="0">
              <a:buNone/>
            </a:pPr>
            <a:r>
              <a:rPr lang="ro-RO" sz="2000" dirty="0" smtClean="0"/>
              <a:t>2) </a:t>
            </a:r>
            <a:r>
              <a:rPr lang="en-US" sz="2000" dirty="0" smtClean="0"/>
              <a:t>Se </a:t>
            </a:r>
            <a:r>
              <a:rPr lang="en-US" sz="2000" dirty="0" err="1"/>
              <a:t>recomandă</a:t>
            </a:r>
            <a:r>
              <a:rPr lang="en-US" sz="2000" dirty="0"/>
              <a:t> ca </a:t>
            </a:r>
            <a:r>
              <a:rPr lang="en-US" sz="2000" b="1" dirty="0" err="1">
                <a:solidFill>
                  <a:srgbClr val="0070C0"/>
                </a:solidFill>
              </a:rPr>
              <a:t>pacienţii</a:t>
            </a:r>
            <a:r>
              <a:rPr lang="en-US" sz="2000" b="1" dirty="0">
                <a:solidFill>
                  <a:srgbClr val="0070C0"/>
                </a:solidFill>
              </a:rPr>
              <a:t> </a:t>
            </a:r>
            <a:r>
              <a:rPr lang="en-US" sz="2000" b="1" dirty="0" err="1">
                <a:solidFill>
                  <a:srgbClr val="0070C0"/>
                </a:solidFill>
              </a:rPr>
              <a:t>să</a:t>
            </a:r>
            <a:r>
              <a:rPr lang="en-US" sz="2000" b="1" dirty="0">
                <a:solidFill>
                  <a:srgbClr val="0070C0"/>
                </a:solidFill>
              </a:rPr>
              <a:t> </a:t>
            </a:r>
            <a:r>
              <a:rPr lang="en-US" sz="2000" b="1" dirty="0" err="1">
                <a:solidFill>
                  <a:srgbClr val="0070C0"/>
                </a:solidFill>
              </a:rPr>
              <a:t>rămână</a:t>
            </a:r>
            <a:r>
              <a:rPr lang="en-US" sz="2000" b="1" dirty="0">
                <a:solidFill>
                  <a:srgbClr val="0070C0"/>
                </a:solidFill>
              </a:rPr>
              <a:t> </a:t>
            </a:r>
            <a:r>
              <a:rPr lang="en-US" sz="2000" b="1" dirty="0" err="1">
                <a:solidFill>
                  <a:srgbClr val="0070C0"/>
                </a:solidFill>
              </a:rPr>
              <a:t>spitalizaţi</a:t>
            </a:r>
            <a:r>
              <a:rPr lang="en-US" sz="2000" b="1" dirty="0">
                <a:solidFill>
                  <a:srgbClr val="0070C0"/>
                </a:solidFill>
              </a:rPr>
              <a:t> </a:t>
            </a:r>
            <a:r>
              <a:rPr lang="en-US" sz="2000" b="1" dirty="0" err="1">
                <a:solidFill>
                  <a:srgbClr val="0070C0"/>
                </a:solidFill>
              </a:rPr>
              <a:t>cel</a:t>
            </a:r>
            <a:r>
              <a:rPr lang="en-US" sz="2000" b="1" dirty="0">
                <a:solidFill>
                  <a:srgbClr val="0070C0"/>
                </a:solidFill>
              </a:rPr>
              <a:t> </a:t>
            </a:r>
            <a:r>
              <a:rPr lang="en-US" sz="2000" b="1" dirty="0" err="1">
                <a:solidFill>
                  <a:srgbClr val="0070C0"/>
                </a:solidFill>
              </a:rPr>
              <a:t>puţin</a:t>
            </a:r>
            <a:r>
              <a:rPr lang="en-US" sz="2000" b="1" dirty="0">
                <a:solidFill>
                  <a:srgbClr val="0070C0"/>
                </a:solidFill>
              </a:rPr>
              <a:t> </a:t>
            </a:r>
            <a:r>
              <a:rPr lang="en-US" sz="2000" b="1" dirty="0" err="1" smtClean="0">
                <a:solidFill>
                  <a:srgbClr val="0070C0"/>
                </a:solidFill>
              </a:rPr>
              <a:t>până</a:t>
            </a:r>
            <a:r>
              <a:rPr lang="en-US" sz="2000" b="1" dirty="0" smtClean="0">
                <a:solidFill>
                  <a:srgbClr val="0070C0"/>
                </a:solidFill>
              </a:rPr>
              <a:t> </a:t>
            </a:r>
            <a:r>
              <a:rPr lang="en-US" sz="2000" b="1" dirty="0">
                <a:solidFill>
                  <a:srgbClr val="0070C0"/>
                </a:solidFill>
              </a:rPr>
              <a:t>la </a:t>
            </a:r>
            <a:r>
              <a:rPr lang="en-US" sz="2000" b="1" dirty="0" err="1">
                <a:solidFill>
                  <a:srgbClr val="0070C0"/>
                </a:solidFill>
              </a:rPr>
              <a:t>negativarea</a:t>
            </a:r>
            <a:r>
              <a:rPr lang="en-US" sz="2000" b="1" dirty="0">
                <a:solidFill>
                  <a:srgbClr val="0070C0"/>
                </a:solidFill>
              </a:rPr>
              <a:t> </a:t>
            </a:r>
            <a:r>
              <a:rPr lang="en-US" sz="2000" b="1" dirty="0" err="1">
                <a:solidFill>
                  <a:srgbClr val="0070C0"/>
                </a:solidFill>
              </a:rPr>
              <a:t>microscopică</a:t>
            </a:r>
            <a:r>
              <a:rPr lang="en-US" sz="2000" b="1" dirty="0">
                <a:solidFill>
                  <a:srgbClr val="0070C0"/>
                </a:solidFill>
              </a:rPr>
              <a:t> </a:t>
            </a:r>
            <a:r>
              <a:rPr lang="en-US" sz="2000" b="1" dirty="0" smtClean="0">
                <a:solidFill>
                  <a:srgbClr val="0070C0"/>
                </a:solidFill>
              </a:rPr>
              <a:t>a </a:t>
            </a:r>
            <a:r>
              <a:rPr lang="en-US" sz="2000" b="1" dirty="0" err="1">
                <a:solidFill>
                  <a:srgbClr val="0070C0"/>
                </a:solidFill>
              </a:rPr>
              <a:t>sputei</a:t>
            </a:r>
            <a:r>
              <a:rPr lang="en-US" sz="2000" dirty="0">
                <a:solidFill>
                  <a:srgbClr val="0070C0"/>
                </a:solidFill>
              </a:rPr>
              <a:t>, </a:t>
            </a:r>
            <a:r>
              <a:rPr lang="en-US" sz="2000" dirty="0"/>
              <a:t>de </a:t>
            </a:r>
            <a:r>
              <a:rPr lang="en-US" sz="2000" dirty="0" err="1"/>
              <a:t>preferat</a:t>
            </a:r>
            <a:r>
              <a:rPr lang="en-US" sz="2000" dirty="0"/>
              <a:t> </a:t>
            </a:r>
            <a:r>
              <a:rPr lang="en-US" sz="2000" dirty="0" err="1"/>
              <a:t>până</a:t>
            </a:r>
            <a:r>
              <a:rPr lang="en-US" sz="2000" dirty="0"/>
              <a:t> la </a:t>
            </a:r>
            <a:r>
              <a:rPr lang="en-US" sz="2000" dirty="0" err="1"/>
              <a:t>conversia</a:t>
            </a:r>
            <a:r>
              <a:rPr lang="en-US" sz="2000" dirty="0"/>
              <a:t> </a:t>
            </a:r>
            <a:r>
              <a:rPr lang="en-US" sz="2000" dirty="0" err="1"/>
              <a:t>în</a:t>
            </a:r>
            <a:r>
              <a:rPr lang="en-US" sz="2000" dirty="0"/>
              <a:t> </a:t>
            </a:r>
            <a:r>
              <a:rPr lang="en-US" sz="2000" dirty="0" err="1" smtClean="0"/>
              <a:t>cultură</a:t>
            </a:r>
            <a:r>
              <a:rPr lang="ro-RO" sz="2000" dirty="0" smtClean="0"/>
              <a:t> </a:t>
            </a:r>
            <a:r>
              <a:rPr lang="en-US" sz="2000" dirty="0" smtClean="0"/>
              <a:t>(minim </a:t>
            </a:r>
            <a:r>
              <a:rPr lang="en-US" sz="2000" dirty="0"/>
              <a:t>2 </a:t>
            </a:r>
            <a:r>
              <a:rPr lang="en-US" sz="2000" dirty="0" err="1" smtClean="0"/>
              <a:t>culturi</a:t>
            </a:r>
            <a:r>
              <a:rPr lang="en-US" sz="2000" dirty="0" smtClean="0"/>
              <a:t> </a:t>
            </a:r>
            <a:r>
              <a:rPr lang="en-US" sz="2000" dirty="0"/>
              <a:t>consecutive negative</a:t>
            </a:r>
            <a:r>
              <a:rPr lang="en-US" sz="2000" dirty="0" smtClean="0"/>
              <a:t>).</a:t>
            </a:r>
            <a:r>
              <a:rPr lang="ro-RO" sz="2000" dirty="0" smtClean="0"/>
              <a:t> </a:t>
            </a:r>
            <a:r>
              <a:rPr lang="ro-RO" sz="2000" i="1" dirty="0" smtClean="0"/>
              <a:t>(p.31)</a:t>
            </a:r>
            <a:endParaRPr lang="en-US" sz="2000" i="1" dirty="0"/>
          </a:p>
          <a:p>
            <a:pPr marL="0" indent="0">
              <a:buNone/>
            </a:pPr>
            <a:endParaRPr lang="en-US" sz="2000" dirty="0"/>
          </a:p>
          <a:p>
            <a:pPr marL="0" indent="0">
              <a:buNone/>
            </a:pPr>
            <a:endParaRPr lang="ro-RO" sz="2000" dirty="0" smtClean="0"/>
          </a:p>
          <a:p>
            <a:pPr marL="0" indent="0">
              <a:buNone/>
            </a:pPr>
            <a:endParaRPr lang="en-US" sz="2000" dirty="0"/>
          </a:p>
          <a:p>
            <a:pPr marL="0" indent="0">
              <a:buNone/>
            </a:pPr>
            <a:endParaRPr lang="en-US" sz="2000" dirty="0"/>
          </a:p>
        </p:txBody>
      </p:sp>
    </p:spTree>
    <p:extLst>
      <p:ext uri="{BB962C8B-B14F-4D97-AF65-F5344CB8AC3E}">
        <p14:creationId xmlns:p14="http://schemas.microsoft.com/office/powerpoint/2010/main" val="36759699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err="1" smtClean="0"/>
              <a:t>Reducerea</a:t>
            </a:r>
            <a:r>
              <a:rPr lang="en-US" sz="4000" dirty="0"/>
              <a:t> </a:t>
            </a:r>
            <a:r>
              <a:rPr lang="en-US" sz="4000" dirty="0" err="1" smtClean="0"/>
              <a:t>perioadei</a:t>
            </a:r>
            <a:r>
              <a:rPr lang="en-US" sz="4000" dirty="0" smtClean="0"/>
              <a:t> de </a:t>
            </a:r>
            <a:r>
              <a:rPr lang="en-US" sz="4000" dirty="0" err="1" smtClean="0"/>
              <a:t>spitalizare</a:t>
            </a:r>
            <a:r>
              <a:rPr lang="en-US" sz="4000" dirty="0" smtClean="0"/>
              <a:t> a </a:t>
            </a:r>
            <a:r>
              <a:rPr lang="en-US" sz="4000" dirty="0" err="1" smtClean="0"/>
              <a:t>pacientului</a:t>
            </a:r>
            <a:r>
              <a:rPr lang="en-US" sz="4000" dirty="0" smtClean="0"/>
              <a:t> cu </a:t>
            </a:r>
            <a:r>
              <a:rPr lang="en-US" sz="4000" dirty="0" err="1" smtClean="0"/>
              <a:t>tuberculoz</a:t>
            </a:r>
            <a:r>
              <a:rPr lang="ro-RO" sz="4000" dirty="0" smtClean="0"/>
              <a:t>ă</a:t>
            </a:r>
            <a:r>
              <a:rPr lang="en-US" sz="4000" dirty="0" smtClean="0"/>
              <a:t> </a:t>
            </a:r>
            <a:r>
              <a:rPr lang="en-US" sz="4000" i="1" dirty="0" smtClean="0"/>
              <a:t>(cont.)</a:t>
            </a:r>
            <a:endParaRPr lang="en-US" sz="4000" i="1" dirty="0"/>
          </a:p>
        </p:txBody>
      </p:sp>
      <p:sp>
        <p:nvSpPr>
          <p:cNvPr id="3" name="Content Placeholder 2"/>
          <p:cNvSpPr>
            <a:spLocks noGrp="1"/>
          </p:cNvSpPr>
          <p:nvPr>
            <p:ph idx="1"/>
          </p:nvPr>
        </p:nvSpPr>
        <p:spPr>
          <a:xfrm>
            <a:off x="628651" y="1471612"/>
            <a:ext cx="8233172" cy="4700588"/>
          </a:xfrm>
        </p:spPr>
        <p:txBody>
          <a:bodyPr>
            <a:noAutofit/>
          </a:bodyPr>
          <a:lstStyle/>
          <a:p>
            <a:pPr marL="0" indent="0">
              <a:buNone/>
            </a:pPr>
            <a:r>
              <a:rPr lang="ro-RO" sz="2000" i="1" dirty="0" smtClean="0"/>
              <a:t>Conform Ghidului Metodologic </a:t>
            </a:r>
            <a:r>
              <a:rPr lang="en-US" sz="2000" i="1" dirty="0" smtClean="0"/>
              <a:t>de </a:t>
            </a:r>
            <a:r>
              <a:rPr lang="en-US" sz="2000" i="1" dirty="0" err="1" smtClean="0"/>
              <a:t>implementare</a:t>
            </a:r>
            <a:r>
              <a:rPr lang="en-US" sz="2000" i="1" dirty="0" smtClean="0"/>
              <a:t> a </a:t>
            </a:r>
            <a:r>
              <a:rPr lang="ro-RO" sz="2000" i="1" dirty="0" smtClean="0"/>
              <a:t>PNPSCT:</a:t>
            </a:r>
          </a:p>
          <a:p>
            <a:pPr marL="0" indent="0">
              <a:buNone/>
            </a:pPr>
            <a:endParaRPr lang="en-US" sz="2000" dirty="0" smtClean="0"/>
          </a:p>
          <a:p>
            <a:pPr marL="0" indent="0">
              <a:buNone/>
            </a:pPr>
            <a:r>
              <a:rPr lang="ro-RO" sz="2000" dirty="0" smtClean="0"/>
              <a:t>3) p</a:t>
            </a:r>
            <a:r>
              <a:rPr lang="en-US" sz="2000" dirty="0" err="1" smtClean="0"/>
              <a:t>erioada</a:t>
            </a:r>
            <a:r>
              <a:rPr lang="en-US" sz="2000" dirty="0" smtClean="0"/>
              <a:t> de </a:t>
            </a:r>
            <a:r>
              <a:rPr lang="en-US" sz="2000" dirty="0" err="1" smtClean="0"/>
              <a:t>spitalizare</a:t>
            </a:r>
            <a:r>
              <a:rPr lang="en-US" sz="2000" dirty="0" smtClean="0"/>
              <a:t> </a:t>
            </a:r>
            <a:r>
              <a:rPr lang="en-US" sz="2000" dirty="0" err="1" smtClean="0"/>
              <a:t>trebuie</a:t>
            </a:r>
            <a:r>
              <a:rPr lang="en-US" sz="2000" dirty="0" smtClean="0"/>
              <a:t> </a:t>
            </a:r>
            <a:r>
              <a:rPr lang="en-US" sz="2000" dirty="0" err="1" smtClean="0"/>
              <a:t>redusă</a:t>
            </a:r>
            <a:r>
              <a:rPr lang="en-US" sz="2000" dirty="0" smtClean="0"/>
              <a:t> la minim; </a:t>
            </a:r>
            <a:r>
              <a:rPr lang="en-US" sz="2000" dirty="0" err="1" smtClean="0"/>
              <a:t>cazurile</a:t>
            </a:r>
            <a:r>
              <a:rPr lang="en-US" sz="2000" dirty="0" smtClean="0"/>
              <a:t> bacteriologic negative </a:t>
            </a:r>
            <a:r>
              <a:rPr lang="en-US" sz="2000" dirty="0" err="1" smtClean="0"/>
              <a:t>și</a:t>
            </a:r>
            <a:r>
              <a:rPr lang="en-US" sz="2000" dirty="0" smtClean="0"/>
              <a:t> </a:t>
            </a:r>
            <a:r>
              <a:rPr lang="en-US" sz="2000" dirty="0" err="1" smtClean="0"/>
              <a:t>cele</a:t>
            </a:r>
            <a:r>
              <a:rPr lang="en-US" sz="2000" dirty="0" smtClean="0"/>
              <a:t> cu </a:t>
            </a:r>
            <a:r>
              <a:rPr lang="en-US" sz="2000" dirty="0" err="1" smtClean="0"/>
              <a:t>posibilități</a:t>
            </a:r>
            <a:r>
              <a:rPr lang="en-US" sz="2000" dirty="0" smtClean="0"/>
              <a:t> de </a:t>
            </a:r>
            <a:r>
              <a:rPr lang="en-US" sz="2000" dirty="0" err="1" smtClean="0"/>
              <a:t>izolare</a:t>
            </a:r>
            <a:r>
              <a:rPr lang="en-US" sz="2000" dirty="0" smtClean="0"/>
              <a:t> la </a:t>
            </a:r>
            <a:r>
              <a:rPr lang="en-US" sz="2000" dirty="0" err="1" smtClean="0"/>
              <a:t>domiciliu</a:t>
            </a:r>
            <a:r>
              <a:rPr lang="en-US" sz="2000" dirty="0" smtClean="0"/>
              <a:t> pot fi </a:t>
            </a:r>
            <a:r>
              <a:rPr lang="en-US" sz="2000" dirty="0" err="1" smtClean="0"/>
              <a:t>tratate</a:t>
            </a:r>
            <a:r>
              <a:rPr lang="en-US" sz="2000" dirty="0" smtClean="0"/>
              <a:t> </a:t>
            </a:r>
            <a:r>
              <a:rPr lang="en-US" sz="2000" dirty="0" err="1" smtClean="0"/>
              <a:t>ambulator</a:t>
            </a:r>
            <a:r>
              <a:rPr lang="en-US" sz="2000" dirty="0" smtClean="0"/>
              <a:t> </a:t>
            </a:r>
            <a:r>
              <a:rPr lang="en-US" sz="2000" dirty="0" err="1" smtClean="0"/>
              <a:t>dacă</a:t>
            </a:r>
            <a:r>
              <a:rPr lang="en-US" sz="2000" dirty="0" smtClean="0"/>
              <a:t> se </a:t>
            </a:r>
            <a:r>
              <a:rPr lang="en-US" sz="2000" dirty="0" err="1" smtClean="0"/>
              <a:t>asigură</a:t>
            </a:r>
            <a:r>
              <a:rPr lang="en-US" sz="2000" dirty="0" smtClean="0"/>
              <a:t> </a:t>
            </a:r>
            <a:r>
              <a:rPr lang="en-US" sz="2000" dirty="0" err="1" smtClean="0"/>
              <a:t>tratamentul</a:t>
            </a:r>
            <a:r>
              <a:rPr lang="en-US" sz="2000" dirty="0" smtClean="0"/>
              <a:t> direct </a:t>
            </a:r>
            <a:r>
              <a:rPr lang="en-US" sz="2000" dirty="0" err="1" smtClean="0"/>
              <a:t>observat</a:t>
            </a:r>
            <a:r>
              <a:rPr lang="ro-RO" sz="2000" dirty="0" smtClean="0"/>
              <a:t> </a:t>
            </a:r>
            <a:r>
              <a:rPr lang="en-US" sz="2000" dirty="0" err="1" smtClean="0"/>
              <a:t>și</a:t>
            </a:r>
            <a:r>
              <a:rPr lang="en-US" sz="2000" dirty="0" smtClean="0"/>
              <a:t> </a:t>
            </a:r>
            <a:r>
              <a:rPr lang="en-US" sz="2000" dirty="0" err="1" smtClean="0"/>
              <a:t>monitorizarea</a:t>
            </a:r>
            <a:r>
              <a:rPr lang="en-US" sz="2000" dirty="0" smtClean="0"/>
              <a:t> </a:t>
            </a:r>
            <a:r>
              <a:rPr lang="en-US" sz="2000" dirty="0" err="1" smtClean="0"/>
              <a:t>corespunzătoare</a:t>
            </a:r>
            <a:r>
              <a:rPr lang="en-US" sz="2000" dirty="0" smtClean="0"/>
              <a:t>; </a:t>
            </a:r>
            <a:r>
              <a:rPr lang="en-US" sz="2000" dirty="0" err="1" smtClean="0"/>
              <a:t>cazurile</a:t>
            </a:r>
            <a:r>
              <a:rPr lang="en-US" sz="2000" dirty="0" smtClean="0"/>
              <a:t> </a:t>
            </a:r>
            <a:r>
              <a:rPr lang="en-US" sz="2000" dirty="0" err="1" smtClean="0"/>
              <a:t>spitalizate</a:t>
            </a:r>
            <a:r>
              <a:rPr lang="en-US" sz="2000" dirty="0" smtClean="0"/>
              <a:t> </a:t>
            </a:r>
            <a:r>
              <a:rPr lang="en-US" sz="2000" dirty="0" err="1" smtClean="0"/>
              <a:t>vor</a:t>
            </a:r>
            <a:r>
              <a:rPr lang="en-US" sz="2000" dirty="0" smtClean="0"/>
              <a:t> fi </a:t>
            </a:r>
            <a:r>
              <a:rPr lang="en-US" sz="2000" dirty="0" err="1" smtClean="0"/>
              <a:t>menținute</a:t>
            </a:r>
            <a:r>
              <a:rPr lang="en-US" sz="2000" dirty="0" smtClean="0"/>
              <a:t> </a:t>
            </a:r>
            <a:r>
              <a:rPr lang="en-US" sz="2000" dirty="0" err="1" smtClean="0"/>
              <a:t>în</a:t>
            </a:r>
            <a:r>
              <a:rPr lang="en-US" sz="2000" dirty="0" smtClean="0"/>
              <a:t> </a:t>
            </a:r>
            <a:r>
              <a:rPr lang="en-US" sz="2000" dirty="0" err="1" smtClean="0"/>
              <a:t>staționar</a:t>
            </a:r>
            <a:r>
              <a:rPr lang="en-US" sz="2000" dirty="0" smtClean="0"/>
              <a:t> </a:t>
            </a:r>
            <a:r>
              <a:rPr lang="en-US" sz="2000" dirty="0" err="1" smtClean="0"/>
              <a:t>atâta</a:t>
            </a:r>
            <a:r>
              <a:rPr lang="en-US" sz="2000" dirty="0" smtClean="0"/>
              <a:t> </a:t>
            </a:r>
            <a:r>
              <a:rPr lang="en-US" sz="2000" dirty="0" err="1" smtClean="0"/>
              <a:t>timp</a:t>
            </a:r>
            <a:r>
              <a:rPr lang="en-US" sz="2000" dirty="0" smtClean="0"/>
              <a:t> </a:t>
            </a:r>
            <a:r>
              <a:rPr lang="en-US" sz="2000" dirty="0" err="1" smtClean="0"/>
              <a:t>cât</a:t>
            </a:r>
            <a:r>
              <a:rPr lang="en-US" sz="2000" dirty="0" smtClean="0"/>
              <a:t> </a:t>
            </a:r>
            <a:r>
              <a:rPr lang="en-US" sz="2000" dirty="0" err="1" smtClean="0"/>
              <a:t>este</a:t>
            </a:r>
            <a:r>
              <a:rPr lang="en-US" sz="2000" dirty="0" smtClean="0"/>
              <a:t> </a:t>
            </a:r>
            <a:r>
              <a:rPr lang="en-US" sz="2000" dirty="0" err="1" smtClean="0"/>
              <a:t>necesar</a:t>
            </a:r>
            <a:r>
              <a:rPr lang="en-US" sz="2000" dirty="0" smtClean="0"/>
              <a:t> </a:t>
            </a:r>
            <a:r>
              <a:rPr lang="en-US" sz="2000" dirty="0" err="1" smtClean="0"/>
              <a:t>pentru</a:t>
            </a:r>
            <a:r>
              <a:rPr lang="en-US" sz="2000" dirty="0" smtClean="0"/>
              <a:t> </a:t>
            </a:r>
            <a:r>
              <a:rPr lang="en-US" sz="2000" dirty="0" err="1" smtClean="0"/>
              <a:t>asigurarea</a:t>
            </a:r>
            <a:r>
              <a:rPr lang="en-US" sz="2000" dirty="0" smtClean="0"/>
              <a:t> </a:t>
            </a:r>
            <a:r>
              <a:rPr lang="ro-RO" sz="2000" dirty="0" smtClean="0"/>
              <a:t>e</a:t>
            </a:r>
            <a:r>
              <a:rPr lang="en-US" sz="2000" dirty="0" err="1" smtClean="0"/>
              <a:t>ficienței</a:t>
            </a:r>
            <a:r>
              <a:rPr lang="en-US" sz="2000" dirty="0" smtClean="0"/>
              <a:t> </a:t>
            </a:r>
            <a:r>
              <a:rPr lang="en-US" sz="2000" dirty="0" err="1" smtClean="0"/>
              <a:t>tratamentului</a:t>
            </a:r>
            <a:r>
              <a:rPr lang="en-US" sz="2000" dirty="0" smtClean="0"/>
              <a:t> </a:t>
            </a:r>
            <a:r>
              <a:rPr lang="en-US" sz="2000" dirty="0" err="1" smtClean="0"/>
              <a:t>și</a:t>
            </a:r>
            <a:r>
              <a:rPr lang="en-US" sz="2000" dirty="0" smtClean="0"/>
              <a:t> </a:t>
            </a:r>
            <a:r>
              <a:rPr lang="en-US" sz="2000" dirty="0" err="1" smtClean="0"/>
              <a:t>monitorizarea</a:t>
            </a:r>
            <a:r>
              <a:rPr lang="en-US" sz="2000" dirty="0" smtClean="0"/>
              <a:t> </a:t>
            </a:r>
            <a:r>
              <a:rPr lang="en-US" sz="2000" dirty="0" err="1" smtClean="0"/>
              <a:t>efectelor</a:t>
            </a:r>
            <a:r>
              <a:rPr lang="en-US" sz="2000" dirty="0" smtClean="0"/>
              <a:t> adverse. </a:t>
            </a:r>
            <a:r>
              <a:rPr lang="en-US" sz="2000" b="1" dirty="0" smtClean="0">
                <a:solidFill>
                  <a:srgbClr val="0070C0"/>
                </a:solidFill>
              </a:rPr>
              <a:t>Se </a:t>
            </a:r>
            <a:r>
              <a:rPr lang="en-US" sz="2000" b="1" dirty="0" err="1" smtClean="0">
                <a:solidFill>
                  <a:srgbClr val="0070C0"/>
                </a:solidFill>
              </a:rPr>
              <a:t>acceptă</a:t>
            </a:r>
            <a:r>
              <a:rPr lang="en-US" sz="2000" b="1" dirty="0" smtClean="0">
                <a:solidFill>
                  <a:srgbClr val="0070C0"/>
                </a:solidFill>
              </a:rPr>
              <a:t> ca </a:t>
            </a:r>
            <a:r>
              <a:rPr lang="ro-RO" sz="2000" b="1" dirty="0" smtClean="0">
                <a:solidFill>
                  <a:srgbClr val="0070C0"/>
                </a:solidFill>
              </a:rPr>
              <a:t>p</a:t>
            </a:r>
            <a:r>
              <a:rPr lang="en-US" sz="2000" b="1" dirty="0" err="1" smtClean="0">
                <a:solidFill>
                  <a:srgbClr val="0070C0"/>
                </a:solidFill>
              </a:rPr>
              <a:t>erioada</a:t>
            </a:r>
            <a:r>
              <a:rPr lang="en-US" sz="2000" b="1" dirty="0" smtClean="0">
                <a:solidFill>
                  <a:srgbClr val="0070C0"/>
                </a:solidFill>
              </a:rPr>
              <a:t> de </a:t>
            </a:r>
            <a:r>
              <a:rPr lang="en-US" sz="2000" b="1" dirty="0" err="1" smtClean="0">
                <a:solidFill>
                  <a:srgbClr val="0070C0"/>
                </a:solidFill>
              </a:rPr>
              <a:t>contagiozitate</a:t>
            </a:r>
            <a:r>
              <a:rPr lang="en-US" sz="2000" b="1" dirty="0" smtClean="0">
                <a:solidFill>
                  <a:srgbClr val="0070C0"/>
                </a:solidFill>
              </a:rPr>
              <a:t> </a:t>
            </a:r>
            <a:r>
              <a:rPr lang="en-US" sz="2000" b="1" dirty="0" err="1" smtClean="0">
                <a:solidFill>
                  <a:srgbClr val="0070C0"/>
                </a:solidFill>
              </a:rPr>
              <a:t>pentru</a:t>
            </a:r>
            <a:r>
              <a:rPr lang="en-US" sz="2000" b="1" dirty="0" smtClean="0">
                <a:solidFill>
                  <a:srgbClr val="0070C0"/>
                </a:solidFill>
              </a:rPr>
              <a:t> </a:t>
            </a:r>
            <a:r>
              <a:rPr lang="en-US" sz="2000" b="1" dirty="0" err="1" smtClean="0">
                <a:solidFill>
                  <a:srgbClr val="0070C0"/>
                </a:solidFill>
              </a:rPr>
              <a:t>cazurile</a:t>
            </a:r>
            <a:r>
              <a:rPr lang="en-US" sz="2000" b="1" dirty="0" smtClean="0">
                <a:solidFill>
                  <a:srgbClr val="0070C0"/>
                </a:solidFill>
              </a:rPr>
              <a:t> cu </a:t>
            </a:r>
            <a:r>
              <a:rPr lang="en-US" sz="2000" b="1" dirty="0" err="1" smtClean="0">
                <a:solidFill>
                  <a:srgbClr val="0070C0"/>
                </a:solidFill>
              </a:rPr>
              <a:t>sensibilitate</a:t>
            </a:r>
            <a:r>
              <a:rPr lang="en-US" sz="2000" b="1" dirty="0" smtClean="0">
                <a:solidFill>
                  <a:srgbClr val="0070C0"/>
                </a:solidFill>
              </a:rPr>
              <a:t> nu </a:t>
            </a:r>
            <a:r>
              <a:rPr lang="en-US" sz="2000" b="1" dirty="0" err="1" smtClean="0">
                <a:solidFill>
                  <a:srgbClr val="0070C0"/>
                </a:solidFill>
              </a:rPr>
              <a:t>depășeste</a:t>
            </a:r>
            <a:r>
              <a:rPr lang="en-US" sz="2000" b="1" dirty="0" smtClean="0">
                <a:solidFill>
                  <a:srgbClr val="0070C0"/>
                </a:solidFill>
              </a:rPr>
              <a:t> 2 </a:t>
            </a:r>
            <a:r>
              <a:rPr lang="en-US" sz="2000" b="1" dirty="0" err="1" smtClean="0">
                <a:solidFill>
                  <a:srgbClr val="0070C0"/>
                </a:solidFill>
              </a:rPr>
              <a:t>săptămâni</a:t>
            </a:r>
            <a:r>
              <a:rPr lang="en-US" sz="2000" b="1" dirty="0" smtClean="0">
                <a:solidFill>
                  <a:srgbClr val="0070C0"/>
                </a:solidFill>
              </a:rPr>
              <a:t> </a:t>
            </a:r>
            <a:r>
              <a:rPr lang="en-US" sz="2000" b="1" dirty="0" err="1" smtClean="0">
                <a:solidFill>
                  <a:srgbClr val="0070C0"/>
                </a:solidFill>
              </a:rPr>
              <a:t>după</a:t>
            </a:r>
            <a:r>
              <a:rPr lang="en-US" sz="2000" b="1" dirty="0" smtClean="0">
                <a:solidFill>
                  <a:srgbClr val="0070C0"/>
                </a:solidFill>
              </a:rPr>
              <a:t> </a:t>
            </a:r>
            <a:r>
              <a:rPr lang="en-US" sz="2000" b="1" dirty="0" err="1" smtClean="0">
                <a:solidFill>
                  <a:srgbClr val="0070C0"/>
                </a:solidFill>
              </a:rPr>
              <a:t>inițierea</a:t>
            </a:r>
            <a:r>
              <a:rPr lang="en-US" sz="2000" b="1" dirty="0" smtClean="0">
                <a:solidFill>
                  <a:srgbClr val="0070C0"/>
                </a:solidFill>
              </a:rPr>
              <a:t> </a:t>
            </a:r>
            <a:r>
              <a:rPr lang="en-US" sz="2000" b="1" dirty="0" err="1" smtClean="0">
                <a:solidFill>
                  <a:srgbClr val="0070C0"/>
                </a:solidFill>
              </a:rPr>
              <a:t>tratamentului</a:t>
            </a:r>
            <a:r>
              <a:rPr lang="en-US" sz="2000" b="1" dirty="0" smtClean="0">
                <a:solidFill>
                  <a:srgbClr val="0070C0"/>
                </a:solidFill>
              </a:rPr>
              <a:t>;</a:t>
            </a:r>
            <a:r>
              <a:rPr lang="en-US" sz="2000" dirty="0" smtClean="0"/>
              <a:t> </a:t>
            </a:r>
            <a:r>
              <a:rPr lang="en-US" sz="2000" dirty="0" err="1" smtClean="0"/>
              <a:t>pentru</a:t>
            </a:r>
            <a:r>
              <a:rPr lang="en-US" sz="2000" dirty="0" smtClean="0"/>
              <a:t> </a:t>
            </a:r>
            <a:r>
              <a:rPr lang="en-US" sz="2000" dirty="0" err="1" smtClean="0"/>
              <a:t>cazurile</a:t>
            </a:r>
            <a:r>
              <a:rPr lang="en-US" sz="2000" dirty="0" smtClean="0"/>
              <a:t> cu </a:t>
            </a:r>
            <a:r>
              <a:rPr lang="en-US" sz="2000" dirty="0" err="1" smtClean="0"/>
              <a:t>tuberculoză</a:t>
            </a:r>
            <a:r>
              <a:rPr lang="en-US" sz="2000" dirty="0" smtClean="0"/>
              <a:t> </a:t>
            </a:r>
            <a:r>
              <a:rPr lang="en-US" sz="2000" dirty="0" err="1" smtClean="0"/>
              <a:t>multidrog</a:t>
            </a:r>
            <a:r>
              <a:rPr lang="en-US" sz="2000" dirty="0" smtClean="0"/>
              <a:t> </a:t>
            </a:r>
            <a:r>
              <a:rPr lang="en-US" sz="2000" dirty="0" err="1" smtClean="0"/>
              <a:t>rezistentă</a:t>
            </a:r>
            <a:r>
              <a:rPr lang="en-US" sz="2000" dirty="0" smtClean="0"/>
              <a:t>, </a:t>
            </a:r>
            <a:r>
              <a:rPr lang="en-US" sz="2000" dirty="0" err="1" smtClean="0"/>
              <a:t>contagiozitatea</a:t>
            </a:r>
            <a:r>
              <a:rPr lang="en-US" sz="2000" dirty="0" smtClean="0"/>
              <a:t> </a:t>
            </a:r>
            <a:r>
              <a:rPr lang="en-US" sz="2000" dirty="0" err="1" smtClean="0"/>
              <a:t>scade</a:t>
            </a:r>
            <a:r>
              <a:rPr lang="en-US" sz="2000" dirty="0" smtClean="0"/>
              <a:t> de </a:t>
            </a:r>
            <a:r>
              <a:rPr lang="en-US" sz="2000" dirty="0" err="1" smtClean="0"/>
              <a:t>asemenea</a:t>
            </a:r>
            <a:r>
              <a:rPr lang="en-US" sz="2000" dirty="0" smtClean="0"/>
              <a:t> rapid </a:t>
            </a:r>
            <a:r>
              <a:rPr lang="en-US" sz="2000" dirty="0" err="1" smtClean="0"/>
              <a:t>după</a:t>
            </a:r>
            <a:r>
              <a:rPr lang="en-US" sz="2000" dirty="0" smtClean="0"/>
              <a:t> </a:t>
            </a:r>
            <a:r>
              <a:rPr lang="en-US" sz="2000" dirty="0" err="1" smtClean="0"/>
              <a:t>începerea</a:t>
            </a:r>
            <a:r>
              <a:rPr lang="en-US" sz="2000" dirty="0" smtClean="0"/>
              <a:t> </a:t>
            </a:r>
            <a:r>
              <a:rPr lang="en-US" sz="2000" dirty="0" err="1" smtClean="0"/>
              <a:t>tratamentului</a:t>
            </a:r>
            <a:r>
              <a:rPr lang="en-US" sz="2000" dirty="0" smtClean="0"/>
              <a:t> </a:t>
            </a:r>
            <a:r>
              <a:rPr lang="en-US" sz="2000" dirty="0" err="1" smtClean="0"/>
              <a:t>eficient</a:t>
            </a:r>
            <a:r>
              <a:rPr lang="en-US" sz="2000" dirty="0" smtClean="0"/>
              <a:t>, </a:t>
            </a:r>
            <a:r>
              <a:rPr lang="en-US" sz="2000" dirty="0" err="1" smtClean="0"/>
              <a:t>totuși</a:t>
            </a:r>
            <a:r>
              <a:rPr lang="en-US" sz="2000" dirty="0" smtClean="0"/>
              <a:t> se </a:t>
            </a:r>
            <a:r>
              <a:rPr lang="en-US" sz="2000" dirty="0" err="1" smtClean="0"/>
              <a:t>recomandă</a:t>
            </a:r>
            <a:r>
              <a:rPr lang="en-US" sz="2000" dirty="0" smtClean="0"/>
              <a:t> </a:t>
            </a:r>
            <a:r>
              <a:rPr lang="en-US" sz="2000" dirty="0" err="1" smtClean="0"/>
              <a:t>menținerea</a:t>
            </a:r>
            <a:r>
              <a:rPr lang="en-US" sz="2000" dirty="0" smtClean="0"/>
              <a:t> </a:t>
            </a:r>
            <a:r>
              <a:rPr lang="en-US" sz="2000" dirty="0" err="1" smtClean="0"/>
              <a:t>izolării</a:t>
            </a:r>
            <a:r>
              <a:rPr lang="en-US" sz="2000" dirty="0" smtClean="0"/>
              <a:t> </a:t>
            </a:r>
            <a:r>
              <a:rPr lang="en-US" sz="2000" dirty="0" err="1" smtClean="0"/>
              <a:t>până</a:t>
            </a:r>
            <a:r>
              <a:rPr lang="en-US" sz="2000" dirty="0" smtClean="0"/>
              <a:t> la </a:t>
            </a:r>
            <a:r>
              <a:rPr lang="en-US" sz="2000" dirty="0" err="1" smtClean="0"/>
              <a:t>negativare</a:t>
            </a:r>
            <a:r>
              <a:rPr lang="ro-RO" sz="2000" dirty="0" smtClean="0"/>
              <a:t> </a:t>
            </a:r>
            <a:r>
              <a:rPr lang="en-US" sz="2000" dirty="0" smtClean="0"/>
              <a:t>a </a:t>
            </a:r>
            <a:r>
              <a:rPr lang="en-US" sz="2000" dirty="0" err="1" smtClean="0"/>
              <a:t>în</a:t>
            </a:r>
            <a:r>
              <a:rPr lang="en-US" sz="2000" dirty="0" smtClean="0"/>
              <a:t> </a:t>
            </a:r>
            <a:r>
              <a:rPr lang="en-US" sz="2000" dirty="0" err="1" smtClean="0"/>
              <a:t>microscopie</a:t>
            </a:r>
            <a:r>
              <a:rPr lang="en-US" sz="2000" dirty="0" smtClean="0"/>
              <a:t> a </a:t>
            </a:r>
            <a:r>
              <a:rPr lang="en-US" sz="2000" dirty="0" err="1" smtClean="0"/>
              <a:t>sputei</a:t>
            </a:r>
            <a:r>
              <a:rPr lang="en-US" sz="2000" dirty="0" smtClean="0"/>
              <a:t>.</a:t>
            </a:r>
            <a:r>
              <a:rPr lang="ro-RO" sz="2000" dirty="0" smtClean="0"/>
              <a:t> </a:t>
            </a:r>
            <a:r>
              <a:rPr lang="ro-RO" sz="2000" i="1" dirty="0" smtClean="0"/>
              <a:t>(p. 41)</a:t>
            </a:r>
            <a:endParaRPr lang="en-US" sz="2000" i="1" dirty="0" smtClean="0"/>
          </a:p>
          <a:p>
            <a:pPr marL="0" indent="0">
              <a:buNone/>
            </a:pPr>
            <a:endParaRPr lang="en-US" sz="2000" dirty="0"/>
          </a:p>
          <a:p>
            <a:pPr marL="0" indent="0">
              <a:buNone/>
            </a:pPr>
            <a:endParaRPr lang="ro-RO" sz="2000" dirty="0" smtClean="0"/>
          </a:p>
          <a:p>
            <a:pPr marL="0" indent="0">
              <a:buNone/>
            </a:pPr>
            <a:endParaRPr lang="en-US" sz="2000" dirty="0"/>
          </a:p>
          <a:p>
            <a:pPr marL="0" indent="0">
              <a:buNone/>
            </a:pPr>
            <a:endParaRPr lang="en-US" sz="2000" dirty="0"/>
          </a:p>
        </p:txBody>
      </p:sp>
    </p:spTree>
    <p:extLst>
      <p:ext uri="{BB962C8B-B14F-4D97-AF65-F5344CB8AC3E}">
        <p14:creationId xmlns:p14="http://schemas.microsoft.com/office/powerpoint/2010/main" val="40385664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err="1" smtClean="0"/>
              <a:t>Reducerea</a:t>
            </a:r>
            <a:r>
              <a:rPr lang="en-US" sz="4000" dirty="0" smtClean="0"/>
              <a:t> </a:t>
            </a:r>
            <a:r>
              <a:rPr lang="en-US" sz="4000" dirty="0" err="1" smtClean="0"/>
              <a:t>perioadei</a:t>
            </a:r>
            <a:r>
              <a:rPr lang="en-US" sz="4000" dirty="0" smtClean="0"/>
              <a:t> de </a:t>
            </a:r>
            <a:r>
              <a:rPr lang="en-US" sz="4000" dirty="0" err="1" smtClean="0"/>
              <a:t>spitalizare</a:t>
            </a:r>
            <a:r>
              <a:rPr lang="ro-RO" sz="4000" dirty="0" smtClean="0"/>
              <a:t> (cont.)</a:t>
            </a:r>
            <a:endParaRPr lang="en-US" sz="4000" dirty="0"/>
          </a:p>
        </p:txBody>
      </p:sp>
      <p:sp>
        <p:nvSpPr>
          <p:cNvPr id="3" name="Content Placeholder 2"/>
          <p:cNvSpPr>
            <a:spLocks noGrp="1"/>
          </p:cNvSpPr>
          <p:nvPr>
            <p:ph idx="1"/>
          </p:nvPr>
        </p:nvSpPr>
        <p:spPr>
          <a:xfrm>
            <a:off x="628650" y="1396647"/>
            <a:ext cx="7886700" cy="5204178"/>
          </a:xfrm>
        </p:spPr>
        <p:txBody>
          <a:bodyPr>
            <a:normAutofit fontScale="62500" lnSpcReduction="20000"/>
          </a:bodyPr>
          <a:lstStyle/>
          <a:p>
            <a:pPr marL="0" indent="0">
              <a:buNone/>
            </a:pPr>
            <a:r>
              <a:rPr lang="ro-RO" b="1" dirty="0" smtClean="0">
                <a:solidFill>
                  <a:srgbClr val="0070C0"/>
                </a:solidFill>
              </a:rPr>
              <a:t>În practică:</a:t>
            </a:r>
          </a:p>
          <a:p>
            <a:r>
              <a:rPr lang="ro-RO" dirty="0" smtClean="0"/>
              <a:t>Bugetul unui spital de pneumoftiziologie este influențat semnificativ de numărul de zile de spitalizare TB decontate (vs. Alte afecțiuni pneumologice pentru care se decontează sumă fixă/caz tratat, independent de numărul de zile de spitalizare).</a:t>
            </a:r>
          </a:p>
          <a:p>
            <a:r>
              <a:rPr lang="en-US" dirty="0" smtClean="0"/>
              <a:t>Nu</a:t>
            </a:r>
            <a:r>
              <a:rPr lang="ro-RO" dirty="0" smtClean="0"/>
              <a:t>mărul de zile de spitalizare </a:t>
            </a:r>
            <a:r>
              <a:rPr lang="en-US" dirty="0" smtClean="0"/>
              <a:t>- </a:t>
            </a:r>
            <a:r>
              <a:rPr lang="ro-RO" dirty="0" smtClean="0"/>
              <a:t>nu este prevăzut un număr maxim de zile, spitalul trebuie doar să se încadreze în valoarea contractului cu CNAS.</a:t>
            </a:r>
          </a:p>
          <a:p>
            <a:pPr marL="0" indent="0">
              <a:buNone/>
            </a:pPr>
            <a:endParaRPr lang="en-US" b="1" dirty="0" smtClean="0">
              <a:solidFill>
                <a:srgbClr val="C00000"/>
              </a:solidFill>
            </a:endParaRPr>
          </a:p>
          <a:p>
            <a:pPr marL="0" indent="0">
              <a:buNone/>
            </a:pPr>
            <a:r>
              <a:rPr lang="ro-RO" b="1" dirty="0" smtClean="0">
                <a:solidFill>
                  <a:srgbClr val="C00000"/>
                </a:solidFill>
              </a:rPr>
              <a:t>În consecință:</a:t>
            </a:r>
          </a:p>
          <a:p>
            <a:r>
              <a:rPr lang="ro-RO" dirty="0" smtClean="0"/>
              <a:t>Număr foarte mic de cazuri care inițiază tratamentul în ambulatoriu (chiar și printre cazurile de microscopie negativă și tuberculoză extrapulmonară).</a:t>
            </a:r>
          </a:p>
          <a:p>
            <a:r>
              <a:rPr lang="ro-RO" dirty="0" smtClean="0"/>
              <a:t>Perioade lungi de spitalizare (în mod tipic </a:t>
            </a:r>
            <a:r>
              <a:rPr lang="en-US" dirty="0" smtClean="0"/>
              <a:t>&gt;</a:t>
            </a:r>
            <a:r>
              <a:rPr lang="ro-RO" dirty="0" smtClean="0"/>
              <a:t> 2 săptămâni la TB sensibilă; unele spitale cu medie de 2.5 luni internare/pers).</a:t>
            </a:r>
          </a:p>
          <a:p>
            <a:r>
              <a:rPr lang="ro-RO" dirty="0" smtClean="0"/>
              <a:t>D</a:t>
            </a:r>
            <a:r>
              <a:rPr lang="en-US" dirty="0" smtClean="0"/>
              <a:t>in </a:t>
            </a:r>
            <a:r>
              <a:rPr lang="en-US" dirty="0" err="1" smtClean="0"/>
              <a:t>cauza</a:t>
            </a:r>
            <a:r>
              <a:rPr lang="en-US" dirty="0" smtClean="0"/>
              <a:t> </a:t>
            </a:r>
            <a:r>
              <a:rPr lang="ro-RO" dirty="0" smtClean="0"/>
              <a:t>perioade</a:t>
            </a:r>
            <a:r>
              <a:rPr lang="en-US" dirty="0" err="1" smtClean="0"/>
              <a:t>lor</a:t>
            </a:r>
            <a:r>
              <a:rPr lang="ro-RO" dirty="0" smtClean="0"/>
              <a:t> </a:t>
            </a:r>
            <a:r>
              <a:rPr lang="ro-RO" dirty="0"/>
              <a:t>lungi de </a:t>
            </a:r>
            <a:r>
              <a:rPr lang="ro-RO" dirty="0" smtClean="0"/>
              <a:t>spitalizare</a:t>
            </a:r>
            <a:r>
              <a:rPr lang="en-US" dirty="0" smtClean="0"/>
              <a:t>, </a:t>
            </a:r>
            <a:r>
              <a:rPr lang="ro-RO" dirty="0" smtClean="0"/>
              <a:t>mulți pacienți devin neeligibili </a:t>
            </a:r>
            <a:r>
              <a:rPr lang="ro-RO" dirty="0"/>
              <a:t>pentru proiectul </a:t>
            </a:r>
            <a:r>
              <a:rPr lang="ro-RO" dirty="0" smtClean="0"/>
              <a:t>Fondului Global, </a:t>
            </a:r>
            <a:r>
              <a:rPr lang="ro-RO" dirty="0"/>
              <a:t>deoarece nu mai </a:t>
            </a:r>
            <a:r>
              <a:rPr lang="ro-RO" dirty="0" smtClean="0"/>
              <a:t>întrunesc </a:t>
            </a:r>
            <a:r>
              <a:rPr lang="ro-RO" dirty="0"/>
              <a:t>criteriile </a:t>
            </a:r>
            <a:r>
              <a:rPr lang="ro-RO" dirty="0" smtClean="0"/>
              <a:t>de admitere în proiect (luna de tratament </a:t>
            </a:r>
            <a:r>
              <a:rPr lang="en-US" dirty="0" smtClean="0"/>
              <a:t>&lt;T4</a:t>
            </a:r>
            <a:r>
              <a:rPr lang="ro-RO" dirty="0" smtClean="0"/>
              <a:t> pentru tuberculoza sensibilă</a:t>
            </a:r>
            <a:r>
              <a:rPr lang="en-US" dirty="0" smtClean="0"/>
              <a:t> </a:t>
            </a:r>
            <a:r>
              <a:rPr lang="en-US" dirty="0" err="1" smtClean="0"/>
              <a:t>sau</a:t>
            </a:r>
            <a:r>
              <a:rPr lang="en-US" dirty="0"/>
              <a:t> </a:t>
            </a:r>
            <a:r>
              <a:rPr lang="en-US" dirty="0" smtClean="0"/>
              <a:t>&lt;T12</a:t>
            </a:r>
            <a:r>
              <a:rPr lang="ro-RO" dirty="0" smtClean="0"/>
              <a:t> pentru tuberculoza rezistentă</a:t>
            </a:r>
            <a:r>
              <a:rPr lang="en-US" dirty="0" smtClean="0"/>
              <a:t>)</a:t>
            </a:r>
            <a:endParaRPr lang="ro-RO" dirty="0"/>
          </a:p>
          <a:p>
            <a:pPr marL="0" indent="0">
              <a:buNone/>
            </a:pPr>
            <a:endParaRPr lang="ro-RO" dirty="0" smtClean="0"/>
          </a:p>
        </p:txBody>
      </p:sp>
    </p:spTree>
    <p:extLst>
      <p:ext uri="{BB962C8B-B14F-4D97-AF65-F5344CB8AC3E}">
        <p14:creationId xmlns:p14="http://schemas.microsoft.com/office/powerpoint/2010/main" val="13630860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 </a:t>
            </a:r>
            <a:r>
              <a:rPr lang="en-US" dirty="0" err="1" smtClean="0"/>
              <a:t>financiar</a:t>
            </a:r>
            <a:r>
              <a:rPr lang="en-US" dirty="0" smtClean="0"/>
              <a:t/>
            </a:r>
            <a:br>
              <a:rPr lang="en-US" dirty="0" smtClean="0"/>
            </a:br>
            <a:r>
              <a:rPr lang="ro-RO" dirty="0" smtClean="0"/>
              <a:t>ş</a:t>
            </a:r>
            <a:r>
              <a:rPr lang="en-US" dirty="0" err="1" smtClean="0"/>
              <a:t>i</a:t>
            </a:r>
            <a:r>
              <a:rPr lang="en-US" dirty="0" smtClean="0"/>
              <a:t> al </a:t>
            </a:r>
            <a:r>
              <a:rPr lang="en-US" dirty="0" err="1" smtClean="0"/>
              <a:t>achizi</a:t>
            </a:r>
            <a:r>
              <a:rPr lang="ro-RO" dirty="0" smtClean="0"/>
              <a:t>ţ</a:t>
            </a:r>
            <a:r>
              <a:rPr lang="en-US" dirty="0" err="1" smtClean="0"/>
              <a:t>iilor</a:t>
            </a:r>
            <a:endParaRPr lang="en-US" dirty="0"/>
          </a:p>
        </p:txBody>
      </p:sp>
      <p:sp>
        <p:nvSpPr>
          <p:cNvPr id="3" name="Text Placeholder 2"/>
          <p:cNvSpPr>
            <a:spLocks noGrp="1"/>
          </p:cNvSpPr>
          <p:nvPr>
            <p:ph type="body" idx="1"/>
          </p:nvPr>
        </p:nvSpPr>
        <p:spPr/>
        <p:txBody>
          <a:bodyPr/>
          <a:lstStyle/>
          <a:p>
            <a:endParaRPr lang="en-US"/>
          </a:p>
        </p:txBody>
      </p:sp>
      <p:sp>
        <p:nvSpPr>
          <p:cNvPr id="4" name="Date Placeholder 3"/>
          <p:cNvSpPr>
            <a:spLocks noGrp="1"/>
          </p:cNvSpPr>
          <p:nvPr>
            <p:ph type="dt" sz="half" idx="10"/>
          </p:nvPr>
        </p:nvSpPr>
        <p:spPr/>
        <p:txBody>
          <a:bodyPr/>
          <a:lstStyle/>
          <a:p>
            <a:fld id="{D880583A-6279-469E-8545-58A13E6B9C6C}"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25</a:t>
            </a:fld>
            <a:endParaRPr lang="en-US"/>
          </a:p>
        </p:txBody>
      </p:sp>
    </p:spTree>
    <p:extLst>
      <p:ext uri="{BB962C8B-B14F-4D97-AF65-F5344CB8AC3E}">
        <p14:creationId xmlns:p14="http://schemas.microsoft.com/office/powerpoint/2010/main" val="4343572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400" y="228600"/>
            <a:ext cx="8229600" cy="1143000"/>
          </a:xfrm>
        </p:spPr>
        <p:txBody>
          <a:bodyPr>
            <a:normAutofit/>
          </a:bodyPr>
          <a:lstStyle/>
          <a:p>
            <a:r>
              <a:rPr lang="en-US" sz="3200" b="1" dirty="0"/>
              <a:t>P</a:t>
            </a:r>
            <a:r>
              <a:rPr lang="en-US" sz="3200" b="1" dirty="0" smtClean="0"/>
              <a:t>erioada Q1-Q4 (</a:t>
            </a:r>
            <a:r>
              <a:rPr lang="en-US" sz="3200" b="1" dirty="0" err="1" smtClean="0"/>
              <a:t>aprilie</a:t>
            </a:r>
            <a:r>
              <a:rPr lang="en-US" sz="3200" b="1" dirty="0" smtClean="0"/>
              <a:t> 2015 - </a:t>
            </a:r>
            <a:r>
              <a:rPr lang="en-US" sz="3200" b="1" dirty="0" err="1" smtClean="0"/>
              <a:t>martie</a:t>
            </a:r>
            <a:r>
              <a:rPr lang="en-US" sz="3200" b="1" dirty="0" smtClean="0"/>
              <a:t> 2016)</a:t>
            </a:r>
            <a:r>
              <a:rPr lang="en-US" sz="3200" dirty="0" smtClean="0"/>
              <a:t/>
            </a:r>
            <a:br>
              <a:rPr lang="en-US" sz="3200" dirty="0" smtClean="0"/>
            </a:br>
            <a:r>
              <a:rPr lang="en-US" sz="3200" dirty="0" err="1" smtClean="0"/>
              <a:t>Financiar</a:t>
            </a:r>
            <a:endParaRPr lang="en-US" sz="3100" dirty="0"/>
          </a:p>
        </p:txBody>
      </p:sp>
      <p:graphicFrame>
        <p:nvGraphicFramePr>
          <p:cNvPr id="8" name="Content Placeholder 7"/>
          <p:cNvGraphicFramePr>
            <a:graphicFrameLocks noGrp="1"/>
          </p:cNvGraphicFramePr>
          <p:nvPr>
            <p:ph sz="half" idx="1"/>
            <p:extLst>
              <p:ext uri="{D42A27DB-BD31-4B8C-83A1-F6EECF244321}">
                <p14:modId xmlns:p14="http://schemas.microsoft.com/office/powerpoint/2010/main" val="696282806"/>
              </p:ext>
            </p:extLst>
          </p:nvPr>
        </p:nvGraphicFramePr>
        <p:xfrm>
          <a:off x="152400" y="1447800"/>
          <a:ext cx="50292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2" name="Content Placeholder 1"/>
          <p:cNvSpPr>
            <a:spLocks noGrp="1"/>
          </p:cNvSpPr>
          <p:nvPr>
            <p:ph sz="half" idx="2"/>
          </p:nvPr>
        </p:nvSpPr>
        <p:spPr>
          <a:xfrm>
            <a:off x="5257800" y="1646237"/>
            <a:ext cx="3276600" cy="2316163"/>
          </a:xfrm>
        </p:spPr>
        <p:txBody>
          <a:bodyPr>
            <a:normAutofit/>
          </a:bodyPr>
          <a:lstStyle/>
          <a:p>
            <a:pPr marL="0" indent="0">
              <a:buNone/>
            </a:pPr>
            <a:r>
              <a:rPr lang="en-US" sz="2000" dirty="0" err="1" smtClean="0"/>
              <a:t>Bugetul</a:t>
            </a:r>
            <a:r>
              <a:rPr lang="en-US" sz="2000" dirty="0" smtClean="0"/>
              <a:t> </a:t>
            </a:r>
            <a:r>
              <a:rPr lang="en-US" sz="2000" dirty="0"/>
              <a:t>total </a:t>
            </a:r>
            <a:r>
              <a:rPr lang="en-US" sz="2000" dirty="0" err="1"/>
              <a:t>aprobat</a:t>
            </a:r>
            <a:r>
              <a:rPr lang="en-US" sz="2000" dirty="0"/>
              <a:t> </a:t>
            </a:r>
            <a:r>
              <a:rPr lang="en-US" sz="2000" dirty="0" err="1"/>
              <a:t>si</a:t>
            </a:r>
            <a:r>
              <a:rPr lang="en-US" sz="2000" dirty="0"/>
              <a:t> </a:t>
            </a:r>
            <a:r>
              <a:rPr lang="en-US" sz="2000" dirty="0" err="1"/>
              <a:t>transferat</a:t>
            </a:r>
            <a:r>
              <a:rPr lang="en-US" sz="2000" dirty="0"/>
              <a:t> </a:t>
            </a:r>
            <a:r>
              <a:rPr lang="en-US" sz="2000" dirty="0" smtClean="0"/>
              <a:t>de </a:t>
            </a:r>
            <a:r>
              <a:rPr lang="en-US" sz="2000" dirty="0" err="1" smtClean="0"/>
              <a:t>Fondul</a:t>
            </a:r>
            <a:r>
              <a:rPr lang="en-US" sz="2000" dirty="0" smtClean="0"/>
              <a:t> Global 4,699,836 Euro din care </a:t>
            </a:r>
          </a:p>
          <a:p>
            <a:pPr marL="0" indent="0">
              <a:buNone/>
            </a:pPr>
            <a:r>
              <a:rPr lang="en-US" sz="2000" dirty="0" smtClean="0"/>
              <a:t>- 48% </a:t>
            </a:r>
            <a:r>
              <a:rPr lang="en-US" sz="2000" dirty="0" err="1" smtClean="0"/>
              <a:t>cheltuieli</a:t>
            </a:r>
            <a:r>
              <a:rPr lang="en-US" sz="2000" dirty="0" smtClean="0"/>
              <a:t> </a:t>
            </a:r>
            <a:r>
              <a:rPr lang="en-US" sz="2000" dirty="0" err="1" smtClean="0"/>
              <a:t>efectuate</a:t>
            </a:r>
            <a:r>
              <a:rPr lang="en-US" sz="2000" dirty="0" smtClean="0"/>
              <a:t> </a:t>
            </a:r>
          </a:p>
          <a:p>
            <a:pPr marL="0" indent="0">
              <a:buNone/>
            </a:pPr>
            <a:r>
              <a:rPr lang="en-US" sz="2000" dirty="0" smtClean="0"/>
              <a:t>- 52% </a:t>
            </a:r>
            <a:r>
              <a:rPr lang="en-US" sz="2000" dirty="0" err="1" smtClean="0"/>
              <a:t>cheltuieli</a:t>
            </a:r>
            <a:r>
              <a:rPr lang="en-US" sz="2000" dirty="0" smtClean="0"/>
              <a:t> </a:t>
            </a:r>
            <a:r>
              <a:rPr lang="en-US" sz="2000" dirty="0" err="1" smtClean="0"/>
              <a:t>amanate</a:t>
            </a:r>
            <a:endParaRPr lang="en-US" sz="2000" dirty="0"/>
          </a:p>
        </p:txBody>
      </p:sp>
    </p:spTree>
    <p:extLst>
      <p:ext uri="{BB962C8B-B14F-4D97-AF65-F5344CB8AC3E}">
        <p14:creationId xmlns:p14="http://schemas.microsoft.com/office/powerpoint/2010/main" val="4765972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sz="3600" dirty="0" err="1"/>
              <a:t>Distributia</a:t>
            </a:r>
            <a:r>
              <a:rPr lang="en-US" sz="3600" dirty="0"/>
              <a:t> </a:t>
            </a:r>
            <a:r>
              <a:rPr lang="en-US" sz="3600" dirty="0" err="1"/>
              <a:t>cheltuielilor</a:t>
            </a:r>
            <a:r>
              <a:rPr lang="en-US" sz="3600" dirty="0"/>
              <a:t> </a:t>
            </a:r>
            <a:r>
              <a:rPr lang="en-US" sz="3600" dirty="0" err="1"/>
              <a:t>efectuate</a:t>
            </a:r>
            <a:r>
              <a:rPr lang="en-US" sz="3600" dirty="0"/>
              <a:t> </a:t>
            </a:r>
            <a:r>
              <a:rPr lang="en-US" sz="3600" dirty="0" err="1" smtClean="0"/>
              <a:t>pe</a:t>
            </a:r>
            <a:r>
              <a:rPr lang="en-US" sz="3600" dirty="0" smtClean="0"/>
              <a:t> </a:t>
            </a:r>
            <a:r>
              <a:rPr lang="en-US" sz="3600" dirty="0" err="1" smtClean="0"/>
              <a:t>proiecte</a:t>
            </a:r>
            <a:r>
              <a:rPr lang="en-US" sz="3600" dirty="0" smtClean="0"/>
              <a:t> </a:t>
            </a:r>
            <a:r>
              <a:rPr lang="en-US" sz="3600" dirty="0" err="1" smtClean="0"/>
              <a:t>si</a:t>
            </a:r>
            <a:r>
              <a:rPr lang="en-US" sz="3600" dirty="0" smtClean="0"/>
              <a:t> </a:t>
            </a:r>
            <a:r>
              <a:rPr lang="en-US" sz="3600" dirty="0" err="1" smtClean="0"/>
              <a:t>implementatori</a:t>
            </a:r>
            <a:r>
              <a:rPr lang="en-US" dirty="0"/>
              <a:t/>
            </a:r>
            <a:br>
              <a:rPr lang="en-US" dirty="0"/>
            </a:br>
            <a:endParaRPr lang="en-US" dirty="0"/>
          </a:p>
        </p:txBody>
      </p:sp>
      <p:graphicFrame>
        <p:nvGraphicFramePr>
          <p:cNvPr id="5" name="Content Placeholder 8"/>
          <p:cNvGraphicFramePr>
            <a:graphicFrameLocks noGrp="1"/>
          </p:cNvGraphicFramePr>
          <p:nvPr>
            <p:ph sz="half" idx="1"/>
            <p:extLst>
              <p:ext uri="{D42A27DB-BD31-4B8C-83A1-F6EECF244321}">
                <p14:modId xmlns:p14="http://schemas.microsoft.com/office/powerpoint/2010/main" val="277960260"/>
              </p:ext>
            </p:extLst>
          </p:nvPr>
        </p:nvGraphicFramePr>
        <p:xfrm>
          <a:off x="457200" y="1600200"/>
          <a:ext cx="7467600"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596171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124200" cy="1174750"/>
          </a:xfrm>
        </p:spPr>
        <p:txBody>
          <a:bodyPr>
            <a:normAutofit fontScale="90000"/>
          </a:bodyPr>
          <a:lstStyle/>
          <a:p>
            <a:r>
              <a:rPr lang="en-US" dirty="0" err="1"/>
              <a:t>Comparatie</a:t>
            </a:r>
            <a:r>
              <a:rPr lang="en-US" dirty="0"/>
              <a:t> </a:t>
            </a:r>
            <a:r>
              <a:rPr lang="en-US" dirty="0" err="1"/>
              <a:t>intre</a:t>
            </a:r>
            <a:r>
              <a:rPr lang="en-US" dirty="0"/>
              <a:t> </a:t>
            </a:r>
            <a:r>
              <a:rPr lang="en-US" dirty="0" err="1"/>
              <a:t>buget</a:t>
            </a:r>
            <a:r>
              <a:rPr lang="en-US" dirty="0"/>
              <a:t> </a:t>
            </a:r>
            <a:r>
              <a:rPr lang="en-US" dirty="0" err="1" smtClean="0"/>
              <a:t>contractat</a:t>
            </a:r>
            <a:r>
              <a:rPr lang="en-US" dirty="0" smtClean="0"/>
              <a:t> cu </a:t>
            </a:r>
            <a:r>
              <a:rPr lang="en-US" dirty="0" err="1" smtClean="0"/>
              <a:t>Fondul</a:t>
            </a:r>
            <a:r>
              <a:rPr lang="en-US" dirty="0" smtClean="0"/>
              <a:t> Global </a:t>
            </a:r>
            <a:r>
              <a:rPr lang="en-US" dirty="0" err="1"/>
              <a:t>si</a:t>
            </a:r>
            <a:r>
              <a:rPr lang="en-US" dirty="0"/>
              <a:t> </a:t>
            </a:r>
            <a:r>
              <a:rPr lang="en-US" dirty="0" err="1" smtClean="0"/>
              <a:t>cheltuieli</a:t>
            </a:r>
            <a:r>
              <a:rPr lang="en-US" dirty="0" smtClean="0"/>
              <a:t> </a:t>
            </a:r>
            <a:r>
              <a:rPr lang="en-US" dirty="0" err="1" smtClean="0"/>
              <a:t>pentru</a:t>
            </a:r>
            <a:r>
              <a:rPr lang="en-US" dirty="0" smtClean="0"/>
              <a:t> </a:t>
            </a:r>
            <a:r>
              <a:rPr lang="en-US" dirty="0" err="1" smtClean="0"/>
              <a:t>fiecare</a:t>
            </a:r>
            <a:r>
              <a:rPr lang="en-US" dirty="0" smtClean="0"/>
              <a:t> </a:t>
            </a:r>
            <a:r>
              <a:rPr lang="en-US" dirty="0" err="1" smtClean="0"/>
              <a:t>proiect</a:t>
            </a:r>
            <a:endParaRPr lang="en-US" dirty="0"/>
          </a:p>
        </p:txBody>
      </p:sp>
      <p:sp>
        <p:nvSpPr>
          <p:cNvPr id="4" name="Text Placeholder 3"/>
          <p:cNvSpPr>
            <a:spLocks noGrp="1"/>
          </p:cNvSpPr>
          <p:nvPr>
            <p:ph type="body" sz="half" idx="2"/>
          </p:nvPr>
        </p:nvSpPr>
        <p:spPr/>
        <p:txBody>
          <a:bodyPr>
            <a:normAutofit/>
          </a:bodyPr>
          <a:lstStyle/>
          <a:p>
            <a:pPr>
              <a:buFont typeface="Arial" pitchFamily="34" charset="0"/>
              <a:buChar char="•"/>
            </a:pPr>
            <a:endParaRPr lang="en-US" sz="1800" dirty="0" smtClean="0"/>
          </a:p>
          <a:p>
            <a:r>
              <a:rPr lang="en-US" sz="1800" b="1" dirty="0" smtClean="0"/>
              <a:t>Total </a:t>
            </a:r>
            <a:r>
              <a:rPr lang="en-US" sz="1800" b="1" dirty="0" err="1" smtClean="0"/>
              <a:t>cheltuieli</a:t>
            </a:r>
            <a:r>
              <a:rPr lang="en-US" sz="1800" b="1" dirty="0" smtClean="0"/>
              <a:t> </a:t>
            </a:r>
            <a:r>
              <a:rPr lang="en-US" sz="1800" b="1" dirty="0" err="1" smtClean="0"/>
              <a:t>amanate</a:t>
            </a:r>
            <a:r>
              <a:rPr lang="en-US" sz="1800" b="1" dirty="0" smtClean="0"/>
              <a:t> </a:t>
            </a:r>
            <a:r>
              <a:rPr lang="en-US" sz="1800" b="1" dirty="0" err="1" smtClean="0"/>
              <a:t>este</a:t>
            </a:r>
            <a:r>
              <a:rPr lang="en-US" sz="1800" b="1" dirty="0" smtClean="0"/>
              <a:t> 2,448,838 euro</a:t>
            </a:r>
          </a:p>
          <a:p>
            <a:pPr>
              <a:buFont typeface="Arial" pitchFamily="34" charset="0"/>
              <a:buChar char="•"/>
            </a:pPr>
            <a:r>
              <a:rPr lang="en-US" sz="1800" dirty="0" smtClean="0"/>
              <a:t> 60% din </a:t>
            </a:r>
            <a:r>
              <a:rPr lang="en-US" sz="1800" dirty="0" err="1" smtClean="0"/>
              <a:t>totalul</a:t>
            </a:r>
            <a:r>
              <a:rPr lang="en-US" sz="1800" dirty="0" smtClean="0"/>
              <a:t> </a:t>
            </a:r>
            <a:r>
              <a:rPr lang="en-US" sz="1800" dirty="0" err="1" smtClean="0"/>
              <a:t>fondurilor</a:t>
            </a:r>
            <a:r>
              <a:rPr lang="en-US" sz="1800" dirty="0" smtClean="0"/>
              <a:t> </a:t>
            </a:r>
            <a:r>
              <a:rPr lang="en-US" sz="1800" dirty="0" err="1" smtClean="0"/>
              <a:t>necheltuite</a:t>
            </a:r>
            <a:r>
              <a:rPr lang="en-US" sz="1800" dirty="0" smtClean="0"/>
              <a:t>  </a:t>
            </a:r>
            <a:r>
              <a:rPr lang="en-US" sz="1800" dirty="0" err="1" smtClean="0"/>
              <a:t>reprezinta</a:t>
            </a:r>
            <a:r>
              <a:rPr lang="en-US" sz="1800" dirty="0" smtClean="0"/>
              <a:t> </a:t>
            </a:r>
            <a:r>
              <a:rPr lang="en-US" sz="1800" dirty="0" err="1" smtClean="0"/>
              <a:t>medicamentele</a:t>
            </a:r>
            <a:r>
              <a:rPr lang="en-US" sz="1800" dirty="0" smtClean="0"/>
              <a:t> </a:t>
            </a:r>
            <a:r>
              <a:rPr lang="en-US" sz="1800" dirty="0" err="1" smtClean="0"/>
              <a:t>ce</a:t>
            </a:r>
            <a:r>
              <a:rPr lang="en-US" sz="1800" dirty="0" smtClean="0"/>
              <a:t> </a:t>
            </a:r>
            <a:r>
              <a:rPr lang="en-US" sz="1800" dirty="0" err="1" smtClean="0"/>
              <a:t>urmeaza</a:t>
            </a:r>
            <a:r>
              <a:rPr lang="en-US" sz="1800" dirty="0" smtClean="0"/>
              <a:t> a fi </a:t>
            </a:r>
            <a:r>
              <a:rPr lang="en-US" sz="1800" dirty="0" err="1" smtClean="0"/>
              <a:t>platite</a:t>
            </a:r>
            <a:r>
              <a:rPr lang="en-US" sz="1800" dirty="0" smtClean="0"/>
              <a:t>  la IDA in </a:t>
            </a:r>
            <a:r>
              <a:rPr lang="en-US" sz="1800" dirty="0" err="1" smtClean="0"/>
              <a:t>perioada</a:t>
            </a:r>
            <a:r>
              <a:rPr lang="en-US" sz="1800" dirty="0" smtClean="0"/>
              <a:t> </a:t>
            </a:r>
            <a:r>
              <a:rPr lang="en-US" sz="1800" dirty="0" err="1" smtClean="0"/>
              <a:t>urmatoare</a:t>
            </a:r>
            <a:endParaRPr lang="en-US" sz="1800" dirty="0" smtClean="0"/>
          </a:p>
          <a:p>
            <a:pPr>
              <a:buFont typeface="Arial" pitchFamily="34" charset="0"/>
              <a:buChar char="•"/>
            </a:pPr>
            <a:r>
              <a:rPr lang="en-US" sz="1800" dirty="0" smtClean="0"/>
              <a:t>12% din total </a:t>
            </a:r>
            <a:r>
              <a:rPr lang="en-US" sz="1800" dirty="0" err="1" smtClean="0"/>
              <a:t>fonduri</a:t>
            </a:r>
            <a:r>
              <a:rPr lang="en-US" sz="1800" dirty="0" smtClean="0"/>
              <a:t> </a:t>
            </a:r>
            <a:r>
              <a:rPr lang="en-US" sz="1800" dirty="0" err="1" smtClean="0"/>
              <a:t>necheltuite</a:t>
            </a:r>
            <a:r>
              <a:rPr lang="en-US" sz="1800" dirty="0" smtClean="0"/>
              <a:t> </a:t>
            </a:r>
            <a:r>
              <a:rPr lang="en-US" sz="1800" dirty="0" err="1" smtClean="0"/>
              <a:t>sunt</a:t>
            </a:r>
            <a:r>
              <a:rPr lang="en-US" sz="1800" dirty="0" smtClean="0"/>
              <a:t>  </a:t>
            </a:r>
            <a:r>
              <a:rPr lang="en-US" sz="1800" dirty="0" err="1" smtClean="0"/>
              <a:t>tichetele</a:t>
            </a:r>
            <a:r>
              <a:rPr lang="en-US" sz="1800" dirty="0" smtClean="0"/>
              <a:t> </a:t>
            </a:r>
            <a:r>
              <a:rPr lang="en-US" sz="1800" dirty="0" err="1" smtClean="0"/>
              <a:t>cadou</a:t>
            </a:r>
            <a:r>
              <a:rPr lang="en-US" sz="1800" dirty="0" smtClean="0"/>
              <a:t> care se </a:t>
            </a:r>
            <a:r>
              <a:rPr lang="en-US" sz="1800" dirty="0" err="1" smtClean="0"/>
              <a:t>vor</a:t>
            </a:r>
            <a:r>
              <a:rPr lang="en-US" sz="1800" dirty="0" smtClean="0"/>
              <a:t> </a:t>
            </a:r>
            <a:r>
              <a:rPr lang="en-US" sz="1800" dirty="0" err="1" smtClean="0"/>
              <a:t>distribui</a:t>
            </a:r>
            <a:r>
              <a:rPr lang="en-US" sz="1800" dirty="0" smtClean="0"/>
              <a:t> in al </a:t>
            </a:r>
            <a:r>
              <a:rPr lang="en-US" sz="1800" dirty="0" err="1" smtClean="0"/>
              <a:t>doilea</a:t>
            </a:r>
            <a:r>
              <a:rPr lang="en-US" sz="1800" dirty="0" smtClean="0"/>
              <a:t> an de </a:t>
            </a:r>
            <a:r>
              <a:rPr lang="en-US" sz="1800" dirty="0" err="1" smtClean="0"/>
              <a:t>proiect</a:t>
            </a:r>
            <a:endParaRPr lang="en-US" sz="1800" dirty="0"/>
          </a:p>
        </p:txBody>
      </p:sp>
      <p:graphicFrame>
        <p:nvGraphicFramePr>
          <p:cNvPr id="5" name="Content Placeholder 4"/>
          <p:cNvGraphicFramePr>
            <a:graphicFrameLocks noGrp="1"/>
          </p:cNvGraphicFramePr>
          <p:nvPr>
            <p:ph idx="1"/>
          </p:nvPr>
        </p:nvGraphicFramePr>
        <p:xfrm>
          <a:off x="3575050" y="273050"/>
          <a:ext cx="5568950" cy="62039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264588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it-IT" b="1" dirty="0" smtClean="0"/>
              <a:t>Distributia cheltuielilor amanate pe fiecare proiect</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073155402"/>
              </p:ext>
            </p:extLst>
          </p:nvPr>
        </p:nvGraphicFramePr>
        <p:xfrm>
          <a:off x="228600" y="1447797"/>
          <a:ext cx="8534401" cy="5354794"/>
        </p:xfrm>
        <a:graphic>
          <a:graphicData uri="http://schemas.openxmlformats.org/drawingml/2006/table">
            <a:tbl>
              <a:tblPr/>
              <a:tblGrid>
                <a:gridCol w="1806273"/>
                <a:gridCol w="697661"/>
                <a:gridCol w="630762"/>
                <a:gridCol w="869687"/>
                <a:gridCol w="573420"/>
                <a:gridCol w="573420"/>
                <a:gridCol w="496964"/>
                <a:gridCol w="496964"/>
                <a:gridCol w="496964"/>
                <a:gridCol w="697661"/>
                <a:gridCol w="697661"/>
                <a:gridCol w="496964"/>
              </a:tblGrid>
              <a:tr h="213051">
                <a:tc rowSpan="2">
                  <a:txBody>
                    <a:bodyPr/>
                    <a:lstStyle/>
                    <a:p>
                      <a:pPr algn="ctr" fontAlgn="b"/>
                      <a:r>
                        <a:rPr lang="en-US" sz="1000" b="1" i="0" u="none" strike="noStrike" dirty="0" err="1">
                          <a:solidFill>
                            <a:srgbClr val="000000"/>
                          </a:solidFill>
                          <a:latin typeface="+mn-lt"/>
                        </a:rPr>
                        <a:t>Categorii</a:t>
                      </a:r>
                      <a:r>
                        <a:rPr lang="en-US" sz="1000" b="1" i="0" u="none" strike="noStrike" dirty="0">
                          <a:solidFill>
                            <a:srgbClr val="000000"/>
                          </a:solidFill>
                          <a:latin typeface="+mn-lt"/>
                        </a:rPr>
                        <a:t> </a:t>
                      </a:r>
                      <a:r>
                        <a:rPr lang="en-US" sz="1000" b="1" i="0" u="none" strike="noStrike" dirty="0" err="1">
                          <a:solidFill>
                            <a:srgbClr val="000000"/>
                          </a:solidFill>
                          <a:latin typeface="+mn-lt"/>
                        </a:rPr>
                        <a:t>cheltuieli</a:t>
                      </a:r>
                      <a:endParaRPr lang="en-US" sz="1000" b="1" i="0" u="none" strike="noStrike" dirty="0">
                        <a:solidFill>
                          <a:srgbClr val="000000"/>
                        </a:solidFill>
                        <a:latin typeface="+mn-lt"/>
                      </a:endParaRP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1000" b="1" i="0" u="none" strike="noStrike" dirty="0" err="1">
                          <a:solidFill>
                            <a:srgbClr val="000000"/>
                          </a:solidFill>
                          <a:latin typeface="+mn-lt"/>
                        </a:rPr>
                        <a:t>Buget</a:t>
                      </a:r>
                      <a:endParaRPr lang="en-US" sz="1000" b="1" i="0" u="none" strike="noStrike" dirty="0">
                        <a:solidFill>
                          <a:srgbClr val="000000"/>
                        </a:solidFill>
                        <a:latin typeface="+mn-lt"/>
                      </a:endParaRP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1000" b="1" i="0" u="none" strike="noStrike">
                          <a:solidFill>
                            <a:srgbClr val="000000"/>
                          </a:solidFill>
                          <a:latin typeface="+mn-lt"/>
                        </a:rPr>
                        <a:t>Cheltuieli efectuate</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US" sz="1000" b="1" i="0" u="none" strike="noStrike" dirty="0">
                          <a:solidFill>
                            <a:srgbClr val="000000"/>
                          </a:solidFill>
                          <a:latin typeface="+mn-lt"/>
                        </a:rPr>
                        <a:t>Total </a:t>
                      </a:r>
                      <a:r>
                        <a:rPr lang="en-US" sz="1000" b="1" i="0" u="none" strike="noStrike" dirty="0" err="1">
                          <a:solidFill>
                            <a:srgbClr val="000000"/>
                          </a:solidFill>
                          <a:latin typeface="+mn-lt"/>
                        </a:rPr>
                        <a:t>cheltuieli</a:t>
                      </a:r>
                      <a:r>
                        <a:rPr lang="en-US" sz="1000" b="1" i="0" u="none" strike="noStrike" dirty="0">
                          <a:solidFill>
                            <a:srgbClr val="000000"/>
                          </a:solidFill>
                          <a:latin typeface="+mn-lt"/>
                        </a:rPr>
                        <a:t> </a:t>
                      </a:r>
                      <a:r>
                        <a:rPr lang="en-US" sz="1000" b="1" i="0" u="none" strike="noStrike" dirty="0" err="1">
                          <a:solidFill>
                            <a:srgbClr val="000000"/>
                          </a:solidFill>
                          <a:latin typeface="+mn-lt"/>
                        </a:rPr>
                        <a:t>amanate</a:t>
                      </a:r>
                      <a:endParaRPr lang="en-US" sz="1000" b="1" i="0" u="none" strike="noStrike" dirty="0">
                        <a:solidFill>
                          <a:srgbClr val="000000"/>
                        </a:solidFill>
                        <a:latin typeface="+mn-lt"/>
                      </a:endParaRP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8">
                  <a:txBody>
                    <a:bodyPr/>
                    <a:lstStyle/>
                    <a:p>
                      <a:pPr algn="ctr" fontAlgn="b"/>
                      <a:r>
                        <a:rPr lang="it-IT" sz="1000" b="1" i="0" u="none" strike="noStrike">
                          <a:solidFill>
                            <a:srgbClr val="000000"/>
                          </a:solidFill>
                          <a:latin typeface="+mn-lt"/>
                        </a:rPr>
                        <a:t>Distributia cheltuielilor amanate pe fiecare SR</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5220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l" fontAlgn="ctr"/>
                      <a:r>
                        <a:rPr lang="en-US" sz="1000" b="1" i="0" u="none" strike="noStrike" dirty="0">
                          <a:solidFill>
                            <a:srgbClr val="000000"/>
                          </a:solidFill>
                          <a:latin typeface="+mn-lt"/>
                        </a:rPr>
                        <a:t>S1 = </a:t>
                      </a:r>
                      <a:r>
                        <a:rPr lang="en-US" sz="1000" b="1" i="0" u="none" strike="noStrike" dirty="0" err="1">
                          <a:solidFill>
                            <a:srgbClr val="000000"/>
                          </a:solidFill>
                          <a:latin typeface="+mn-lt"/>
                        </a:rPr>
                        <a:t>Nasta</a:t>
                      </a:r>
                      <a:endParaRPr lang="en-US" sz="1000" b="1" i="0" u="none" strike="noStrike" dirty="0">
                        <a:solidFill>
                          <a:srgbClr val="000000"/>
                        </a:solidFill>
                        <a:latin typeface="+mn-lt"/>
                      </a:endParaRP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1" i="0" u="none" strike="noStrike" dirty="0">
                          <a:solidFill>
                            <a:srgbClr val="000000"/>
                          </a:solidFill>
                          <a:latin typeface="+mn-lt"/>
                        </a:rPr>
                        <a:t>S2 = CPSS</a:t>
                      </a: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1" i="0" u="none" strike="noStrike" dirty="0">
                          <a:solidFill>
                            <a:srgbClr val="000000"/>
                          </a:solidFill>
                          <a:latin typeface="+mn-lt"/>
                        </a:rPr>
                        <a:t>S3 = UNOPA</a:t>
                      </a: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1" i="0" u="none" strike="noStrike" dirty="0">
                          <a:solidFill>
                            <a:srgbClr val="000000"/>
                          </a:solidFill>
                          <a:latin typeface="+mn-lt"/>
                        </a:rPr>
                        <a:t>S4 = ARAS</a:t>
                      </a: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1" i="0" u="none" strike="noStrike" dirty="0">
                          <a:solidFill>
                            <a:srgbClr val="000000"/>
                          </a:solidFill>
                          <a:latin typeface="+mn-lt"/>
                        </a:rPr>
                        <a:t>S5 = </a:t>
                      </a:r>
                      <a:r>
                        <a:rPr lang="en-US" sz="1000" b="1" i="0" u="none" strike="noStrike" dirty="0" err="1">
                          <a:solidFill>
                            <a:srgbClr val="000000"/>
                          </a:solidFill>
                          <a:latin typeface="+mn-lt"/>
                        </a:rPr>
                        <a:t>Salvati</a:t>
                      </a:r>
                      <a:r>
                        <a:rPr lang="en-US" sz="1000" b="1" i="0" u="none" strike="noStrike" dirty="0">
                          <a:solidFill>
                            <a:srgbClr val="000000"/>
                          </a:solidFill>
                          <a:latin typeface="+mn-lt"/>
                        </a:rPr>
                        <a:t> </a:t>
                      </a:r>
                      <a:r>
                        <a:rPr lang="en-US" sz="1000" b="1" i="0" u="none" strike="noStrike" dirty="0" err="1">
                          <a:solidFill>
                            <a:srgbClr val="000000"/>
                          </a:solidFill>
                          <a:latin typeface="+mn-lt"/>
                        </a:rPr>
                        <a:t>Copiii</a:t>
                      </a:r>
                      <a:endParaRPr lang="en-US" sz="1000" b="1" i="0" u="none" strike="noStrike" dirty="0">
                        <a:solidFill>
                          <a:srgbClr val="000000"/>
                        </a:solidFill>
                        <a:latin typeface="+mn-lt"/>
                      </a:endParaRP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1" i="0" u="none" strike="noStrike" dirty="0">
                          <a:solidFill>
                            <a:srgbClr val="000000"/>
                          </a:solidFill>
                          <a:latin typeface="+mn-lt"/>
                        </a:rPr>
                        <a:t>S6 = UNOPA</a:t>
                      </a: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1" i="0" u="none" strike="noStrike" dirty="0">
                          <a:solidFill>
                            <a:srgbClr val="000000"/>
                          </a:solidFill>
                          <a:latin typeface="+mn-lt"/>
                        </a:rPr>
                        <a:t>S7 = </a:t>
                      </a:r>
                      <a:r>
                        <a:rPr lang="en-US" sz="1000" b="1" i="0" u="none" strike="noStrike" dirty="0" err="1">
                          <a:solidFill>
                            <a:srgbClr val="000000"/>
                          </a:solidFill>
                          <a:latin typeface="+mn-lt"/>
                        </a:rPr>
                        <a:t>Nasta</a:t>
                      </a:r>
                      <a:endParaRPr lang="en-US" sz="1000" b="1" i="0" u="none" strike="noStrike" dirty="0">
                        <a:solidFill>
                          <a:srgbClr val="000000"/>
                        </a:solidFill>
                        <a:latin typeface="+mn-lt"/>
                      </a:endParaRP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1" i="0" u="none" strike="noStrike">
                          <a:solidFill>
                            <a:srgbClr val="000000"/>
                          </a:solidFill>
                          <a:latin typeface="+mn-lt"/>
                        </a:rPr>
                        <a:t>S8 = RAA</a:t>
                      </a: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051">
                <a:tc>
                  <a:txBody>
                    <a:bodyPr/>
                    <a:lstStyle/>
                    <a:p>
                      <a:pPr algn="l" fontAlgn="b"/>
                      <a:r>
                        <a:rPr lang="en-US" sz="1000" b="0" i="0" u="none" strike="noStrike" dirty="0" err="1" smtClean="0">
                          <a:solidFill>
                            <a:srgbClr val="000000"/>
                          </a:solidFill>
                          <a:latin typeface="+mn-lt"/>
                        </a:rPr>
                        <a:t>Resurse</a:t>
                      </a:r>
                      <a:r>
                        <a:rPr lang="en-US" sz="1000" b="0" i="0" u="none" strike="noStrike" dirty="0" smtClean="0">
                          <a:solidFill>
                            <a:srgbClr val="000000"/>
                          </a:solidFill>
                          <a:latin typeface="+mn-lt"/>
                        </a:rPr>
                        <a:t> </a:t>
                      </a:r>
                      <a:r>
                        <a:rPr lang="en-US" sz="1000" b="0" i="0" u="none" strike="noStrike" dirty="0" err="1" smtClean="0">
                          <a:solidFill>
                            <a:srgbClr val="000000"/>
                          </a:solidFill>
                          <a:latin typeface="+mn-lt"/>
                        </a:rPr>
                        <a:t>umane</a:t>
                      </a:r>
                      <a:endParaRPr lang="en-US" sz="1000" b="0" i="0" u="none" strike="noStrike" dirty="0">
                        <a:solidFill>
                          <a:srgbClr val="000000"/>
                        </a:solidFill>
                        <a:latin typeface="+mn-lt"/>
                      </a:endParaRP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978,196</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806,819</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171,377</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168</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89,502</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4,648</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26,696</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13,831</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5,030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dirty="0">
                          <a:solidFill>
                            <a:srgbClr val="000000"/>
                          </a:solidFill>
                          <a:latin typeface="+mn-lt"/>
                        </a:rPr>
                        <a:t>431</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31,071</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051">
                <a:tc>
                  <a:txBody>
                    <a:bodyPr/>
                    <a:lstStyle/>
                    <a:p>
                      <a:pPr algn="l" fontAlgn="ctr"/>
                      <a:r>
                        <a:rPr lang="en-US" sz="1000" b="0" i="0" u="none" strike="noStrike" dirty="0" err="1">
                          <a:solidFill>
                            <a:srgbClr val="000000"/>
                          </a:solidFill>
                          <a:latin typeface="+mn-lt"/>
                        </a:rPr>
                        <a:t>Cheltuieli</a:t>
                      </a:r>
                      <a:r>
                        <a:rPr lang="en-US" sz="1000" b="0" i="0" u="none" strike="noStrike" dirty="0">
                          <a:solidFill>
                            <a:srgbClr val="000000"/>
                          </a:solidFill>
                          <a:latin typeface="+mn-lt"/>
                        </a:rPr>
                        <a:t> administrative</a:t>
                      </a: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solidFill>
                            <a:srgbClr val="000000"/>
                          </a:solidFill>
                          <a:latin typeface="+mn-lt"/>
                        </a:rPr>
                        <a:t>188,450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103,343</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85,107</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27,014</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4,081</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12,826</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5,033</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11,597</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3,455</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dirty="0">
                          <a:solidFill>
                            <a:srgbClr val="000000"/>
                          </a:solidFill>
                          <a:latin typeface="+mn-lt"/>
                        </a:rPr>
                        <a:t>21,102</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051">
                <a:tc>
                  <a:txBody>
                    <a:bodyPr/>
                    <a:lstStyle/>
                    <a:p>
                      <a:pPr algn="l" fontAlgn="ctr"/>
                      <a:r>
                        <a:rPr lang="en-US" sz="1000" b="0" i="0" u="none" strike="noStrike" dirty="0" err="1" smtClean="0">
                          <a:solidFill>
                            <a:srgbClr val="000000"/>
                          </a:solidFill>
                          <a:latin typeface="+mn-lt"/>
                        </a:rPr>
                        <a:t>Tichete</a:t>
                      </a:r>
                      <a:r>
                        <a:rPr lang="en-US" sz="1000" b="0" i="0" u="none" strike="noStrike" dirty="0" smtClean="0">
                          <a:solidFill>
                            <a:srgbClr val="000000"/>
                          </a:solidFill>
                          <a:latin typeface="+mn-lt"/>
                        </a:rPr>
                        <a:t> de </a:t>
                      </a:r>
                      <a:r>
                        <a:rPr lang="en-US" sz="1000" b="0" i="0" u="none" strike="noStrike" dirty="0" err="1" smtClean="0">
                          <a:solidFill>
                            <a:srgbClr val="000000"/>
                          </a:solidFill>
                          <a:latin typeface="+mn-lt"/>
                        </a:rPr>
                        <a:t>asistenta</a:t>
                      </a:r>
                      <a:r>
                        <a:rPr lang="en-US" sz="1000" b="0" i="0" u="none" strike="noStrike" dirty="0" smtClean="0">
                          <a:solidFill>
                            <a:srgbClr val="000000"/>
                          </a:solidFill>
                          <a:latin typeface="+mn-lt"/>
                        </a:rPr>
                        <a:t> </a:t>
                      </a:r>
                      <a:r>
                        <a:rPr lang="en-US" sz="1000" b="0" i="0" u="none" strike="noStrike" dirty="0" err="1" smtClean="0">
                          <a:solidFill>
                            <a:srgbClr val="000000"/>
                          </a:solidFill>
                          <a:latin typeface="+mn-lt"/>
                        </a:rPr>
                        <a:t>sociala</a:t>
                      </a:r>
                      <a:r>
                        <a:rPr lang="en-US" sz="1000" b="0" i="0" u="none" strike="noStrike" dirty="0" smtClean="0">
                          <a:solidFill>
                            <a:srgbClr val="000000"/>
                          </a:solidFill>
                          <a:latin typeface="+mn-lt"/>
                        </a:rPr>
                        <a:t> </a:t>
                      </a:r>
                      <a:r>
                        <a:rPr lang="en-US" sz="1000" b="0" i="0" u="none" strike="noStrike" dirty="0" err="1" smtClean="0">
                          <a:solidFill>
                            <a:srgbClr val="000000"/>
                          </a:solidFill>
                          <a:latin typeface="+mn-lt"/>
                        </a:rPr>
                        <a:t>si</a:t>
                      </a:r>
                      <a:r>
                        <a:rPr lang="en-US" sz="1000" b="0" i="0" u="none" strike="noStrike" dirty="0" smtClean="0">
                          <a:solidFill>
                            <a:srgbClr val="000000"/>
                          </a:solidFill>
                          <a:latin typeface="+mn-lt"/>
                        </a:rPr>
                        <a:t> </a:t>
                      </a:r>
                      <a:r>
                        <a:rPr lang="en-US" sz="1000" b="0" i="0" u="none" strike="noStrike" dirty="0" err="1" smtClean="0">
                          <a:solidFill>
                            <a:srgbClr val="000000"/>
                          </a:solidFill>
                          <a:latin typeface="+mn-lt"/>
                        </a:rPr>
                        <a:t>cadou</a:t>
                      </a:r>
                      <a:r>
                        <a:rPr lang="en-US" sz="1000" b="0" i="0" u="none" strike="noStrike" dirty="0" smtClean="0">
                          <a:solidFill>
                            <a:srgbClr val="000000"/>
                          </a:solidFill>
                          <a:latin typeface="+mn-lt"/>
                        </a:rPr>
                        <a:t> (</a:t>
                      </a:r>
                      <a:r>
                        <a:rPr lang="en-US" sz="1000" b="0" i="0" u="none" strike="noStrike" dirty="0" err="1" smtClean="0">
                          <a:solidFill>
                            <a:srgbClr val="000000"/>
                          </a:solidFill>
                          <a:latin typeface="+mn-lt"/>
                        </a:rPr>
                        <a:t>Stimulente</a:t>
                      </a:r>
                      <a:r>
                        <a:rPr lang="en-US" sz="1000" b="0" i="0" u="none" strike="noStrike" dirty="0" smtClean="0">
                          <a:solidFill>
                            <a:srgbClr val="000000"/>
                          </a:solidFill>
                          <a:latin typeface="+mn-lt"/>
                        </a:rPr>
                        <a:t>)</a:t>
                      </a:r>
                      <a:endParaRPr lang="en-US" sz="1000" b="0" i="0" u="none" strike="noStrike" dirty="0">
                        <a:solidFill>
                          <a:srgbClr val="000000"/>
                        </a:solidFill>
                        <a:latin typeface="+mn-lt"/>
                      </a:endParaRP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solidFill>
                            <a:srgbClr val="000000"/>
                          </a:solidFill>
                          <a:latin typeface="+mn-lt"/>
                        </a:rPr>
                        <a:t>375,500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91,927</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283,573</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153,330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54,517</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26,398</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4,822</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44,505</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dirty="0">
                          <a:solidFill>
                            <a:srgbClr val="000000"/>
                          </a:solidFill>
                          <a:latin typeface="+mn-lt"/>
                        </a:rPr>
                        <a:t>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051">
                <a:tc>
                  <a:txBody>
                    <a:bodyPr/>
                    <a:lstStyle/>
                    <a:p>
                      <a:pPr algn="l" fontAlgn="ctr"/>
                      <a:r>
                        <a:rPr lang="en-US" sz="1000" b="0" i="0" u="none" strike="noStrike">
                          <a:solidFill>
                            <a:srgbClr val="000000"/>
                          </a:solidFill>
                          <a:latin typeface="+mn-lt"/>
                        </a:rPr>
                        <a:t>Intalniri</a:t>
                      </a: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solidFill>
                            <a:srgbClr val="000000"/>
                          </a:solidFill>
                          <a:latin typeface="+mn-lt"/>
                        </a:rPr>
                        <a:t>113,650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34,890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78,760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750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38,006</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15,968</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6,141</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4,483</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9,103</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3,750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dirty="0">
                          <a:solidFill>
                            <a:srgbClr val="000000"/>
                          </a:solidFill>
                          <a:latin typeface="+mn-lt"/>
                        </a:rPr>
                        <a:t>557</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051">
                <a:tc>
                  <a:txBody>
                    <a:bodyPr/>
                    <a:lstStyle/>
                    <a:p>
                      <a:pPr algn="l" fontAlgn="ctr"/>
                      <a:r>
                        <a:rPr lang="en-US" sz="1000" b="0" i="0" u="none" strike="noStrike">
                          <a:solidFill>
                            <a:srgbClr val="000000"/>
                          </a:solidFill>
                          <a:latin typeface="+mn-lt"/>
                        </a:rPr>
                        <a:t>Asistenta tehnica</a:t>
                      </a: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solidFill>
                            <a:srgbClr val="000000"/>
                          </a:solidFill>
                          <a:latin typeface="+mn-lt"/>
                        </a:rPr>
                        <a:t>193,750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144,971</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48,779</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4,500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6,750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3,762</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-887</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102</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17,313</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17,240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051">
                <a:tc>
                  <a:txBody>
                    <a:bodyPr/>
                    <a:lstStyle/>
                    <a:p>
                      <a:pPr algn="l" fontAlgn="b"/>
                      <a:r>
                        <a:rPr lang="en-US" sz="1000" b="0" i="0" u="none" strike="noStrike">
                          <a:solidFill>
                            <a:srgbClr val="000000"/>
                          </a:solidFill>
                          <a:latin typeface="+mn-lt"/>
                        </a:rPr>
                        <a:t>M&amp;E</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9,450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4,479</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4,971</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435</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815</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483</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dirty="0">
                          <a:solidFill>
                            <a:srgbClr val="000000"/>
                          </a:solidFill>
                          <a:latin typeface="+mn-lt"/>
                        </a:rPr>
                        <a:t>3,238</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051">
                <a:tc>
                  <a:txBody>
                    <a:bodyPr/>
                    <a:lstStyle/>
                    <a:p>
                      <a:pPr algn="l" fontAlgn="ctr"/>
                      <a:r>
                        <a:rPr lang="en-US" sz="1000" b="0" i="0" u="none" strike="noStrike">
                          <a:solidFill>
                            <a:srgbClr val="000000"/>
                          </a:solidFill>
                          <a:latin typeface="+mn-lt"/>
                        </a:rPr>
                        <a:t>Medicamente TB</a:t>
                      </a: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solidFill>
                            <a:srgbClr val="000000"/>
                          </a:solidFill>
                          <a:latin typeface="+mn-lt"/>
                        </a:rPr>
                        <a:t>1,950,000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484,384</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1,465,616</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1,465,616</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051">
                <a:tc>
                  <a:txBody>
                    <a:bodyPr/>
                    <a:lstStyle/>
                    <a:p>
                      <a:pPr algn="l" fontAlgn="ctr"/>
                      <a:r>
                        <a:rPr lang="en-US" sz="1000" b="0" i="0" u="none" strike="noStrike">
                          <a:solidFill>
                            <a:srgbClr val="000000"/>
                          </a:solidFill>
                          <a:latin typeface="+mn-lt"/>
                        </a:rPr>
                        <a:t>Rifabutin si vaccin</a:t>
                      </a: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solidFill>
                            <a:srgbClr val="000000"/>
                          </a:solidFill>
                          <a:latin typeface="+mn-lt"/>
                        </a:rPr>
                        <a:t>57,000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15,404</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41,596</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41,596</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051">
                <a:tc>
                  <a:txBody>
                    <a:bodyPr/>
                    <a:lstStyle/>
                    <a:p>
                      <a:pPr algn="l" fontAlgn="ctr"/>
                      <a:r>
                        <a:rPr lang="en-US" sz="1000" b="0" i="0" u="none" strike="noStrike">
                          <a:solidFill>
                            <a:srgbClr val="000000"/>
                          </a:solidFill>
                          <a:latin typeface="+mn-lt"/>
                        </a:rPr>
                        <a:t>Prezervative</a:t>
                      </a: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solidFill>
                            <a:srgbClr val="000000"/>
                          </a:solidFill>
                          <a:latin typeface="+mn-lt"/>
                        </a:rPr>
                        <a:t>34,020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7,191</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26,829</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26,829</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0885">
                <a:tc>
                  <a:txBody>
                    <a:bodyPr/>
                    <a:lstStyle/>
                    <a:p>
                      <a:pPr algn="l" fontAlgn="ctr"/>
                      <a:r>
                        <a:rPr lang="en-US" sz="1000" b="0" i="0" u="none" strike="noStrike">
                          <a:solidFill>
                            <a:srgbClr val="000000"/>
                          </a:solidFill>
                          <a:latin typeface="+mn-lt"/>
                        </a:rPr>
                        <a:t>Teste rapide si reactivi de laborator</a:t>
                      </a: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solidFill>
                            <a:srgbClr val="000000"/>
                          </a:solidFill>
                          <a:latin typeface="+mn-lt"/>
                        </a:rPr>
                        <a:t>269,420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51,219</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218,201</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215,077</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3,124</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051">
                <a:tc>
                  <a:txBody>
                    <a:bodyPr/>
                    <a:lstStyle/>
                    <a:p>
                      <a:pPr algn="l" fontAlgn="ctr"/>
                      <a:r>
                        <a:rPr lang="en-US" sz="1000" b="0" i="0" u="none" strike="noStrike" dirty="0" err="1" smtClean="0">
                          <a:solidFill>
                            <a:srgbClr val="000000"/>
                          </a:solidFill>
                          <a:latin typeface="+mn-lt"/>
                        </a:rPr>
                        <a:t>Seringi</a:t>
                      </a:r>
                      <a:endParaRPr lang="en-US" sz="1000" b="0" i="0" u="none" strike="noStrike" dirty="0">
                        <a:solidFill>
                          <a:srgbClr val="000000"/>
                        </a:solidFill>
                        <a:latin typeface="+mn-lt"/>
                      </a:endParaRP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solidFill>
                            <a:srgbClr val="000000"/>
                          </a:solidFill>
                          <a:latin typeface="+mn-lt"/>
                        </a:rPr>
                        <a:t>129,600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63,179</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66,421</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66,421</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16329">
                <a:tc>
                  <a:txBody>
                    <a:bodyPr/>
                    <a:lstStyle/>
                    <a:p>
                      <a:pPr algn="l" fontAlgn="ctr"/>
                      <a:r>
                        <a:rPr lang="it-IT" sz="1000" b="0" i="0" u="none" strike="noStrike" dirty="0">
                          <a:solidFill>
                            <a:srgbClr val="000000"/>
                          </a:solidFill>
                          <a:latin typeface="+mn-lt"/>
                        </a:rPr>
                        <a:t>Alte consumabile medicale, inclusiv masti Hepa</a:t>
                      </a: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solidFill>
                            <a:srgbClr val="000000"/>
                          </a:solidFill>
                          <a:latin typeface="+mn-lt"/>
                        </a:rPr>
                        <a:t>10,800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13,010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-2,210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-6,973</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4,764</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051">
                <a:tc>
                  <a:txBody>
                    <a:bodyPr/>
                    <a:lstStyle/>
                    <a:p>
                      <a:pPr algn="l" fontAlgn="b"/>
                      <a:r>
                        <a:rPr lang="en-US" sz="1000" b="0" i="0" u="none" strike="noStrike">
                          <a:solidFill>
                            <a:srgbClr val="000000"/>
                          </a:solidFill>
                          <a:latin typeface="+mn-lt"/>
                        </a:rPr>
                        <a:t>Echipamente medicale</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360,000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416,744</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-56,744</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-56,744</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0885">
                <a:tc>
                  <a:txBody>
                    <a:bodyPr/>
                    <a:lstStyle/>
                    <a:p>
                      <a:pPr algn="l" fontAlgn="ctr"/>
                      <a:r>
                        <a:rPr lang="en-US" sz="1000" b="0" i="0" u="none" strike="noStrike">
                          <a:solidFill>
                            <a:srgbClr val="000000"/>
                          </a:solidFill>
                          <a:latin typeface="+mn-lt"/>
                        </a:rPr>
                        <a:t>Depozitare si distributie medicamente</a:t>
                      </a: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solidFill>
                            <a:srgbClr val="000000"/>
                          </a:solidFill>
                          <a:latin typeface="+mn-lt"/>
                        </a:rPr>
                        <a:t>15,000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13,438</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1,562</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1,562</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0885">
                <a:tc>
                  <a:txBody>
                    <a:bodyPr/>
                    <a:lstStyle/>
                    <a:p>
                      <a:pPr algn="l" fontAlgn="ctr"/>
                      <a:r>
                        <a:rPr lang="en-US" sz="1000" b="0" i="0" u="none" strike="noStrike">
                          <a:solidFill>
                            <a:srgbClr val="000000"/>
                          </a:solidFill>
                          <a:latin typeface="+mn-lt"/>
                        </a:rPr>
                        <a:t>Controlul calitatii medicamentelor</a:t>
                      </a:r>
                    </a:p>
                  </a:txBody>
                  <a:tcPr marL="5243" marR="5243" marT="5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solidFill>
                            <a:srgbClr val="000000"/>
                          </a:solidFill>
                          <a:latin typeface="+mn-lt"/>
                        </a:rPr>
                        <a:t>15,000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15,000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latin typeface="+mn-lt"/>
                        </a:rPr>
                        <a:t>15,000</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mn-lt"/>
                        </a:rPr>
                        <a:t> </a:t>
                      </a:r>
                    </a:p>
                  </a:txBody>
                  <a:tcPr marL="5243" marR="5243" marT="52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7202746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802812"/>
            <a:ext cx="7886700" cy="1325563"/>
          </a:xfrm>
        </p:spPr>
        <p:txBody>
          <a:bodyPr/>
          <a:lstStyle/>
          <a:p>
            <a:r>
              <a:rPr lang="ro-RO" dirty="0" smtClean="0"/>
              <a:t>REZULTATE</a:t>
            </a:r>
            <a:r>
              <a:rPr lang="en-US" dirty="0"/>
              <a:t> </a:t>
            </a:r>
            <a:r>
              <a:rPr lang="en-US" dirty="0" smtClean="0"/>
              <a:t>LA Q4 (31.03.2016)</a:t>
            </a:r>
            <a:endParaRPr lang="en-US" dirty="0"/>
          </a:p>
        </p:txBody>
      </p:sp>
      <p:sp>
        <p:nvSpPr>
          <p:cNvPr id="3" name="Content Placeholder 2"/>
          <p:cNvSpPr>
            <a:spLocks noGrp="1"/>
          </p:cNvSpPr>
          <p:nvPr>
            <p:ph idx="1"/>
          </p:nvPr>
        </p:nvSpPr>
        <p:spPr>
          <a:xfrm>
            <a:off x="628650" y="5263312"/>
            <a:ext cx="7886700" cy="882851"/>
          </a:xfrm>
        </p:spPr>
        <p:txBody>
          <a:bodyPr/>
          <a:lstStyle/>
          <a:p>
            <a:pPr marL="0" indent="0">
              <a:buNone/>
            </a:pPr>
            <a:r>
              <a:rPr lang="ro-RO" dirty="0" smtClean="0"/>
              <a:t>Activități</a:t>
            </a:r>
            <a:endParaRPr lang="en-US" dirty="0"/>
          </a:p>
        </p:txBody>
      </p:sp>
      <p:sp>
        <p:nvSpPr>
          <p:cNvPr id="4" name="Date Placeholder 3"/>
          <p:cNvSpPr>
            <a:spLocks noGrp="1"/>
          </p:cNvSpPr>
          <p:nvPr>
            <p:ph type="dt" sz="half" idx="10"/>
          </p:nvPr>
        </p:nvSpPr>
        <p:spPr/>
        <p:txBody>
          <a:bodyPr/>
          <a:lstStyle/>
          <a:p>
            <a:fld id="{F0CBC5A4-3C5C-4DAB-B2BA-2CB85550E5F4}"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3</a:t>
            </a:fld>
            <a:endParaRPr lang="en-US"/>
          </a:p>
        </p:txBody>
      </p:sp>
    </p:spTree>
    <p:extLst>
      <p:ext uri="{BB962C8B-B14F-4D97-AF65-F5344CB8AC3E}">
        <p14:creationId xmlns:p14="http://schemas.microsoft.com/office/powerpoint/2010/main" val="5263537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09600"/>
          </a:xfrm>
        </p:spPr>
        <p:txBody>
          <a:bodyPr>
            <a:normAutofit/>
          </a:bodyPr>
          <a:lstStyle/>
          <a:p>
            <a:r>
              <a:rPr lang="en-US" sz="3200" dirty="0" err="1" smtClean="0"/>
              <a:t>Achizitii</a:t>
            </a:r>
            <a:endParaRPr lang="en-US" sz="3200" dirty="0"/>
          </a:p>
        </p:txBody>
      </p:sp>
      <p:graphicFrame>
        <p:nvGraphicFramePr>
          <p:cNvPr id="3" name="Table 2"/>
          <p:cNvGraphicFramePr>
            <a:graphicFrameLocks noGrp="1"/>
          </p:cNvGraphicFramePr>
          <p:nvPr>
            <p:extLst>
              <p:ext uri="{D42A27DB-BD31-4B8C-83A1-F6EECF244321}">
                <p14:modId xmlns:p14="http://schemas.microsoft.com/office/powerpoint/2010/main" val="570420560"/>
              </p:ext>
            </p:extLst>
          </p:nvPr>
        </p:nvGraphicFramePr>
        <p:xfrm>
          <a:off x="152400" y="914399"/>
          <a:ext cx="8763001" cy="4947375"/>
        </p:xfrm>
        <a:graphic>
          <a:graphicData uri="http://schemas.openxmlformats.org/drawingml/2006/table">
            <a:tbl>
              <a:tblPr/>
              <a:tblGrid>
                <a:gridCol w="1035628"/>
                <a:gridCol w="716973"/>
                <a:gridCol w="685799"/>
                <a:gridCol w="668483"/>
                <a:gridCol w="5656118"/>
              </a:tblGrid>
              <a:tr h="381001">
                <a:tc>
                  <a:txBody>
                    <a:bodyPr/>
                    <a:lstStyle/>
                    <a:p>
                      <a:pPr algn="ctr" rtl="0" fontAlgn="b"/>
                      <a:r>
                        <a:rPr lang="en-US" sz="1300" b="1" i="0" u="none" strike="noStrike" dirty="0" err="1">
                          <a:solidFill>
                            <a:srgbClr val="000000"/>
                          </a:solidFill>
                          <a:effectLst/>
                          <a:latin typeface="Calibri"/>
                        </a:rPr>
                        <a:t>Achizitii</a:t>
                      </a:r>
                      <a:endParaRPr lang="en-US" sz="1300" b="1"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300" b="1" i="0" u="none" strike="noStrike" dirty="0" err="1">
                          <a:solidFill>
                            <a:srgbClr val="000000"/>
                          </a:solidFill>
                          <a:effectLst/>
                          <a:latin typeface="Calibri"/>
                        </a:rPr>
                        <a:t>Buget</a:t>
                      </a:r>
                      <a:r>
                        <a:rPr lang="en-US" sz="1300" b="1" i="0" u="none" strike="noStrike" dirty="0">
                          <a:solidFill>
                            <a:srgbClr val="000000"/>
                          </a:solidFill>
                          <a:effectLst/>
                          <a:latin typeface="Calibri"/>
                        </a:rPr>
                        <a:t> </a:t>
                      </a:r>
                      <a:r>
                        <a:rPr lang="en-US" sz="1300" b="1" i="0" u="none" strike="noStrike" dirty="0" err="1">
                          <a:solidFill>
                            <a:srgbClr val="000000"/>
                          </a:solidFill>
                          <a:effectLst/>
                          <a:latin typeface="Calibri"/>
                        </a:rPr>
                        <a:t>aprobat</a:t>
                      </a:r>
                      <a:endParaRPr lang="en-US" sz="1300" b="1"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300" b="1" i="0" u="none" strike="noStrike" dirty="0" err="1">
                          <a:solidFill>
                            <a:srgbClr val="000000"/>
                          </a:solidFill>
                          <a:effectLst/>
                          <a:latin typeface="Calibri"/>
                        </a:rPr>
                        <a:t>Cheltuieli</a:t>
                      </a:r>
                      <a:r>
                        <a:rPr lang="en-US" sz="1300" b="1" i="0" u="none" strike="noStrike" dirty="0">
                          <a:solidFill>
                            <a:srgbClr val="000000"/>
                          </a:solidFill>
                          <a:effectLst/>
                          <a:latin typeface="Calibri"/>
                        </a:rPr>
                        <a:t> </a:t>
                      </a:r>
                      <a:r>
                        <a:rPr lang="en-US" sz="1300" b="1" i="0" u="none" strike="noStrike" dirty="0" err="1">
                          <a:solidFill>
                            <a:srgbClr val="000000"/>
                          </a:solidFill>
                          <a:effectLst/>
                          <a:latin typeface="Calibri"/>
                        </a:rPr>
                        <a:t>efectuate</a:t>
                      </a:r>
                      <a:endParaRPr lang="en-US" sz="1300" b="1"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300" b="1" i="0" u="none" strike="noStrike" dirty="0" err="1">
                          <a:solidFill>
                            <a:srgbClr val="000000"/>
                          </a:solidFill>
                          <a:effectLst/>
                          <a:latin typeface="Calibri"/>
                        </a:rPr>
                        <a:t>Diferente</a:t>
                      </a:r>
                      <a:endParaRPr lang="en-US" sz="1300" b="1"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300" b="1" i="0" u="none" strike="noStrike" dirty="0" err="1" smtClean="0">
                          <a:solidFill>
                            <a:srgbClr val="000000"/>
                          </a:solidFill>
                          <a:effectLst/>
                          <a:latin typeface="Calibri"/>
                        </a:rPr>
                        <a:t>Explicatii</a:t>
                      </a:r>
                      <a:r>
                        <a:rPr lang="en-US" sz="1300" b="1" i="0" u="none" strike="noStrike" dirty="0" smtClean="0">
                          <a:solidFill>
                            <a:srgbClr val="000000"/>
                          </a:solidFill>
                          <a:effectLst/>
                          <a:latin typeface="Calibri"/>
                        </a:rPr>
                        <a:t> re. </a:t>
                      </a:r>
                      <a:r>
                        <a:rPr lang="en-US" sz="1300" b="1" i="0" u="none" strike="noStrike" dirty="0" err="1" smtClean="0">
                          <a:solidFill>
                            <a:srgbClr val="000000"/>
                          </a:solidFill>
                          <a:effectLst/>
                          <a:latin typeface="Calibri"/>
                        </a:rPr>
                        <a:t>proces</a:t>
                      </a:r>
                      <a:r>
                        <a:rPr lang="en-US" sz="1300" b="1" i="0" u="none" strike="noStrike" dirty="0" smtClean="0">
                          <a:solidFill>
                            <a:srgbClr val="000000"/>
                          </a:solidFill>
                          <a:effectLst/>
                          <a:latin typeface="Calibri"/>
                        </a:rPr>
                        <a:t> </a:t>
                      </a:r>
                      <a:r>
                        <a:rPr lang="en-US" sz="1300" b="1" i="0" u="none" strike="noStrike" dirty="0" err="1" smtClean="0">
                          <a:solidFill>
                            <a:srgbClr val="000000"/>
                          </a:solidFill>
                          <a:effectLst/>
                          <a:latin typeface="Calibri"/>
                        </a:rPr>
                        <a:t>achizitii</a:t>
                      </a:r>
                      <a:endParaRPr lang="en-US" sz="1300" b="1"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43726">
                <a:tc>
                  <a:txBody>
                    <a:bodyPr/>
                    <a:lstStyle/>
                    <a:p>
                      <a:pPr algn="l" rtl="0" fontAlgn="ctr"/>
                      <a:r>
                        <a:rPr lang="en-US" sz="1300" b="0" i="0" u="none" strike="noStrike" dirty="0" err="1">
                          <a:solidFill>
                            <a:srgbClr val="000000"/>
                          </a:solidFill>
                          <a:effectLst/>
                          <a:latin typeface="Calibri"/>
                        </a:rPr>
                        <a:t>Tichete</a:t>
                      </a:r>
                      <a:r>
                        <a:rPr lang="en-US" sz="1300" b="0" i="0" u="none" strike="noStrike" dirty="0">
                          <a:solidFill>
                            <a:srgbClr val="000000"/>
                          </a:solidFill>
                          <a:effectLst/>
                          <a:latin typeface="Calibri"/>
                        </a:rPr>
                        <a:t> de </a:t>
                      </a:r>
                      <a:r>
                        <a:rPr lang="en-US" sz="1300" b="0" i="0" u="none" strike="noStrike" dirty="0" err="1">
                          <a:solidFill>
                            <a:srgbClr val="000000"/>
                          </a:solidFill>
                          <a:effectLst/>
                          <a:latin typeface="Calibri"/>
                        </a:rPr>
                        <a:t>asistenta</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sociala</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si</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cadou</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Stimulente</a:t>
                      </a:r>
                      <a:r>
                        <a:rPr lang="en-US" sz="1300" b="0" i="0" u="none" strike="noStrike" dirty="0">
                          <a:solidFill>
                            <a:srgbClr val="000000"/>
                          </a:solidFill>
                          <a:effectLst/>
                          <a:latin typeface="Calibri"/>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300" b="0" i="0" u="none" strike="noStrike" dirty="0">
                          <a:solidFill>
                            <a:srgbClr val="000000"/>
                          </a:solidFill>
                          <a:effectLst/>
                          <a:latin typeface="Calibri"/>
                        </a:rPr>
                        <a:t>375,500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300" b="0" i="0" u="none" strike="noStrike" dirty="0">
                          <a:solidFill>
                            <a:srgbClr val="000000"/>
                          </a:solidFill>
                          <a:effectLst/>
                          <a:latin typeface="Calibri"/>
                        </a:rPr>
                        <a:t>91,927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300" b="0" i="0" u="none" strike="noStrike" dirty="0">
                          <a:solidFill>
                            <a:srgbClr val="000000"/>
                          </a:solidFill>
                          <a:effectLst/>
                          <a:latin typeface="Calibri"/>
                        </a:rPr>
                        <a:t>283,573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300" b="0" i="0" u="none" strike="noStrike" dirty="0">
                          <a:solidFill>
                            <a:srgbClr val="000000"/>
                          </a:solidFill>
                          <a:effectLst/>
                          <a:latin typeface="Calibri"/>
                        </a:rPr>
                        <a:t>In </a:t>
                      </a:r>
                      <a:r>
                        <a:rPr lang="en-US" sz="1300" b="0" i="0" u="none" strike="noStrike" dirty="0" err="1">
                          <a:solidFill>
                            <a:srgbClr val="000000"/>
                          </a:solidFill>
                          <a:effectLst/>
                          <a:latin typeface="Calibri"/>
                        </a:rPr>
                        <a:t>luna</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octombrie</a:t>
                      </a:r>
                      <a:r>
                        <a:rPr lang="en-US" sz="1300" b="0" i="0" u="none" strike="noStrike" dirty="0">
                          <a:solidFill>
                            <a:srgbClr val="000000"/>
                          </a:solidFill>
                          <a:effectLst/>
                          <a:latin typeface="Calibri"/>
                        </a:rPr>
                        <a:t> 2015 a </a:t>
                      </a:r>
                      <a:r>
                        <a:rPr lang="en-US" sz="1300" b="0" i="0" u="none" strike="noStrike" dirty="0" err="1">
                          <a:solidFill>
                            <a:srgbClr val="000000"/>
                          </a:solidFill>
                          <a:effectLst/>
                          <a:latin typeface="Calibri"/>
                        </a:rPr>
                        <a:t>fost</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semnat</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contractul</a:t>
                      </a:r>
                      <a:r>
                        <a:rPr lang="en-US" sz="1300" b="0" i="0" u="none" strike="noStrike" dirty="0">
                          <a:solidFill>
                            <a:srgbClr val="000000"/>
                          </a:solidFill>
                          <a:effectLst/>
                          <a:latin typeface="Calibri"/>
                        </a:rPr>
                        <a:t> de </a:t>
                      </a:r>
                      <a:r>
                        <a:rPr lang="en-US" sz="1300" b="0" i="0" u="none" strike="noStrike" dirty="0" err="1">
                          <a:solidFill>
                            <a:srgbClr val="000000"/>
                          </a:solidFill>
                          <a:effectLst/>
                          <a:latin typeface="Calibri"/>
                        </a:rPr>
                        <a:t>furnizare</a:t>
                      </a:r>
                      <a:r>
                        <a:rPr lang="en-US" sz="1300" b="0" i="0" u="none" strike="noStrike" dirty="0">
                          <a:solidFill>
                            <a:srgbClr val="000000"/>
                          </a:solidFill>
                          <a:effectLst/>
                          <a:latin typeface="Calibri"/>
                        </a:rPr>
                        <a:t> cu </a:t>
                      </a:r>
                      <a:r>
                        <a:rPr lang="en-US" sz="1300" b="0" i="0" u="none" strike="noStrike" dirty="0" err="1">
                          <a:solidFill>
                            <a:srgbClr val="000000"/>
                          </a:solidFill>
                          <a:effectLst/>
                          <a:latin typeface="Calibri"/>
                        </a:rPr>
                        <a:t>Edenred</a:t>
                      </a:r>
                      <a:r>
                        <a:rPr lang="en-US" sz="1300" b="0" i="0" u="none" strike="noStrike" dirty="0">
                          <a:solidFill>
                            <a:srgbClr val="000000"/>
                          </a:solidFill>
                          <a:effectLst/>
                          <a:latin typeface="Calibri"/>
                        </a:rPr>
                        <a:t> Romania SRL. </a:t>
                      </a:r>
                      <a:r>
                        <a:rPr lang="en-US" sz="1300" b="0" i="0" u="none" strike="noStrike" dirty="0" err="1">
                          <a:solidFill>
                            <a:srgbClr val="000000"/>
                          </a:solidFill>
                          <a:effectLst/>
                          <a:latin typeface="Calibri"/>
                        </a:rPr>
                        <a:t>pentru</a:t>
                      </a:r>
                      <a:r>
                        <a:rPr lang="en-US" sz="1300" b="0" i="0" u="none" strike="noStrike" dirty="0">
                          <a:solidFill>
                            <a:srgbClr val="000000"/>
                          </a:solidFill>
                          <a:effectLst/>
                          <a:latin typeface="Calibri"/>
                        </a:rPr>
                        <a:t> un </a:t>
                      </a:r>
                      <a:r>
                        <a:rPr lang="en-US" sz="1300" b="0" i="0" u="none" strike="noStrike" dirty="0" err="1">
                          <a:solidFill>
                            <a:srgbClr val="000000"/>
                          </a:solidFill>
                          <a:effectLst/>
                          <a:latin typeface="Calibri"/>
                        </a:rPr>
                        <a:t>numar</a:t>
                      </a:r>
                      <a:r>
                        <a:rPr lang="en-US" sz="1300" b="0" i="0" u="none" strike="noStrike" dirty="0">
                          <a:solidFill>
                            <a:srgbClr val="000000"/>
                          </a:solidFill>
                          <a:effectLst/>
                          <a:latin typeface="Calibri"/>
                        </a:rPr>
                        <a:t> de 228,525 </a:t>
                      </a:r>
                      <a:r>
                        <a:rPr lang="en-US" sz="1300" b="0" i="0" u="none" strike="noStrike" dirty="0" err="1">
                          <a:solidFill>
                            <a:srgbClr val="000000"/>
                          </a:solidFill>
                          <a:effectLst/>
                          <a:latin typeface="Calibri"/>
                        </a:rPr>
                        <a:t>tichete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sociale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si</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pentru</a:t>
                      </a:r>
                      <a:r>
                        <a:rPr lang="en-US" sz="1300" b="0" i="0" u="none" strike="noStrike" dirty="0">
                          <a:solidFill>
                            <a:srgbClr val="000000"/>
                          </a:solidFill>
                          <a:effectLst/>
                          <a:latin typeface="Calibri"/>
                        </a:rPr>
                        <a:t> un </a:t>
                      </a:r>
                      <a:r>
                        <a:rPr lang="en-US" sz="1300" b="0" i="0" u="none" strike="noStrike" dirty="0" err="1">
                          <a:solidFill>
                            <a:srgbClr val="000000"/>
                          </a:solidFill>
                          <a:effectLst/>
                          <a:latin typeface="Calibri"/>
                        </a:rPr>
                        <a:t>numar</a:t>
                      </a:r>
                      <a:r>
                        <a:rPr lang="en-US" sz="1300" b="0" i="0" u="none" strike="noStrike" dirty="0">
                          <a:solidFill>
                            <a:srgbClr val="000000"/>
                          </a:solidFill>
                          <a:effectLst/>
                          <a:latin typeface="Calibri"/>
                        </a:rPr>
                        <a:t> de 132.021 </a:t>
                      </a:r>
                      <a:r>
                        <a:rPr lang="en-US" sz="1300" b="0" i="0" u="none" strike="noStrike" dirty="0" err="1">
                          <a:solidFill>
                            <a:srgbClr val="000000"/>
                          </a:solidFill>
                          <a:effectLst/>
                          <a:latin typeface="Calibri"/>
                        </a:rPr>
                        <a:t>tichete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cadou</a:t>
                      </a:r>
                      <a:r>
                        <a:rPr lang="en-US" sz="1300" b="0" i="0" u="none" strike="noStrike" dirty="0">
                          <a:solidFill>
                            <a:srgbClr val="000000"/>
                          </a:solidFill>
                          <a:effectLst/>
                          <a:latin typeface="Calibri"/>
                        </a:rPr>
                        <a:t>. Din </a:t>
                      </a:r>
                      <a:r>
                        <a:rPr lang="en-US" sz="1300" b="0" i="0" u="none" strike="noStrike" dirty="0" err="1">
                          <a:solidFill>
                            <a:srgbClr val="000000"/>
                          </a:solidFill>
                          <a:effectLst/>
                          <a:latin typeface="Calibri"/>
                        </a:rPr>
                        <a:t>acestea</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pana</a:t>
                      </a:r>
                      <a:r>
                        <a:rPr lang="en-US" sz="1300" b="0" i="0" u="none" strike="noStrike" dirty="0">
                          <a:solidFill>
                            <a:srgbClr val="000000"/>
                          </a:solidFill>
                          <a:effectLst/>
                          <a:latin typeface="Calibri"/>
                        </a:rPr>
                        <a:t> in </a:t>
                      </a:r>
                      <a:r>
                        <a:rPr lang="en-US" sz="1300" b="0" i="0" u="none" strike="noStrike" dirty="0" err="1">
                          <a:solidFill>
                            <a:srgbClr val="000000"/>
                          </a:solidFill>
                          <a:effectLst/>
                          <a:latin typeface="Calibri"/>
                        </a:rPr>
                        <a:t>prezent</a:t>
                      </a:r>
                      <a:r>
                        <a:rPr lang="en-US" sz="1300" b="0" i="0" u="none" strike="noStrike" dirty="0">
                          <a:solidFill>
                            <a:srgbClr val="000000"/>
                          </a:solidFill>
                          <a:effectLst/>
                          <a:latin typeface="Calibri"/>
                        </a:rPr>
                        <a:t> </a:t>
                      </a:r>
                      <a:r>
                        <a:rPr lang="en-US" sz="1300" b="0" i="0" u="none" strike="noStrike" dirty="0" smtClean="0">
                          <a:solidFill>
                            <a:srgbClr val="000000"/>
                          </a:solidFill>
                          <a:effectLst/>
                          <a:latin typeface="Calibri"/>
                        </a:rPr>
                        <a:t>      s-au </a:t>
                      </a:r>
                      <a:r>
                        <a:rPr lang="en-US" sz="1300" b="0" i="0" u="none" strike="noStrike" dirty="0" err="1" smtClean="0">
                          <a:solidFill>
                            <a:srgbClr val="000000"/>
                          </a:solidFill>
                          <a:effectLst/>
                          <a:latin typeface="Calibri"/>
                        </a:rPr>
                        <a:t>comandat</a:t>
                      </a:r>
                      <a:r>
                        <a:rPr lang="en-US" sz="1300" b="0" i="0" u="none" strike="noStrike" baseline="0" dirty="0" smtClean="0">
                          <a:solidFill>
                            <a:srgbClr val="000000"/>
                          </a:solidFill>
                          <a:effectLst/>
                          <a:latin typeface="Calibri"/>
                        </a:rPr>
                        <a:t> de </a:t>
                      </a:r>
                      <a:r>
                        <a:rPr lang="en-US" sz="1300" b="0" i="0" u="none" strike="noStrike" baseline="0" dirty="0" err="1" smtClean="0">
                          <a:solidFill>
                            <a:srgbClr val="000000"/>
                          </a:solidFill>
                          <a:effectLst/>
                          <a:latin typeface="Calibri"/>
                        </a:rPr>
                        <a:t>catre</a:t>
                      </a:r>
                      <a:r>
                        <a:rPr lang="en-US" sz="1300" b="0" i="0" u="none" strike="noStrike" baseline="0" dirty="0" smtClean="0">
                          <a:solidFill>
                            <a:srgbClr val="000000"/>
                          </a:solidFill>
                          <a:effectLst/>
                          <a:latin typeface="Calibri"/>
                        </a:rPr>
                        <a:t> PR</a:t>
                      </a:r>
                      <a:r>
                        <a:rPr lang="en-US" sz="1300" b="0" i="0" u="none" strike="noStrike" dirty="0" smtClean="0">
                          <a:solidFill>
                            <a:srgbClr val="000000"/>
                          </a:solidFill>
                          <a:effectLst/>
                          <a:latin typeface="Calibri"/>
                        </a:rPr>
                        <a:t> la </a:t>
                      </a:r>
                      <a:r>
                        <a:rPr lang="en-US" sz="1300" b="0" i="0" u="none" strike="noStrike" dirty="0" err="1" smtClean="0">
                          <a:solidFill>
                            <a:srgbClr val="000000"/>
                          </a:solidFill>
                          <a:effectLst/>
                          <a:latin typeface="Calibri"/>
                        </a:rPr>
                        <a:t>solicitarea</a:t>
                      </a:r>
                      <a:r>
                        <a:rPr lang="en-US" sz="1300" b="0" i="0" u="none" strike="noStrike" dirty="0" smtClean="0">
                          <a:solidFill>
                            <a:srgbClr val="000000"/>
                          </a:solidFill>
                          <a:effectLst/>
                          <a:latin typeface="Calibri"/>
                        </a:rPr>
                        <a:t> SR, </a:t>
                      </a:r>
                      <a:r>
                        <a:rPr lang="en-US" sz="1300" b="0" i="0" u="none" strike="noStrike" dirty="0" err="1" smtClean="0">
                          <a:solidFill>
                            <a:srgbClr val="000000"/>
                          </a:solidFill>
                          <a:effectLst/>
                          <a:latin typeface="Calibri"/>
                        </a:rPr>
                        <a:t>si</a:t>
                      </a:r>
                      <a:r>
                        <a:rPr lang="en-US" sz="1300" b="0" i="0" u="none" strike="noStrike" dirty="0" smtClean="0">
                          <a:solidFill>
                            <a:srgbClr val="000000"/>
                          </a:solidFill>
                          <a:effectLst/>
                          <a:latin typeface="Calibri"/>
                        </a:rPr>
                        <a:t> </a:t>
                      </a:r>
                      <a:r>
                        <a:rPr lang="en-US" sz="1300" b="0" i="0" u="none" strike="noStrike" dirty="0" err="1">
                          <a:solidFill>
                            <a:srgbClr val="000000"/>
                          </a:solidFill>
                          <a:effectLst/>
                          <a:latin typeface="Calibri"/>
                        </a:rPr>
                        <a:t>achitat</a:t>
                      </a:r>
                      <a:r>
                        <a:rPr lang="en-US" sz="1300" b="0" i="0" u="none" strike="noStrike" dirty="0">
                          <a:solidFill>
                            <a:srgbClr val="000000"/>
                          </a:solidFill>
                          <a:effectLst/>
                          <a:latin typeface="Calibri"/>
                        </a:rPr>
                        <a:t> un </a:t>
                      </a:r>
                      <a:r>
                        <a:rPr lang="en-US" sz="1300" b="0" i="0" u="none" strike="noStrike" dirty="0" err="1">
                          <a:solidFill>
                            <a:srgbClr val="000000"/>
                          </a:solidFill>
                          <a:effectLst/>
                          <a:latin typeface="Calibri"/>
                        </a:rPr>
                        <a:t>numar</a:t>
                      </a:r>
                      <a:r>
                        <a:rPr lang="en-US" sz="1300" b="0" i="0" u="none" strike="noStrike" dirty="0">
                          <a:solidFill>
                            <a:srgbClr val="000000"/>
                          </a:solidFill>
                          <a:effectLst/>
                          <a:latin typeface="Calibri"/>
                        </a:rPr>
                        <a:t> de 31,616 </a:t>
                      </a:r>
                      <a:r>
                        <a:rPr lang="en-US" sz="1300" b="0" i="0" u="none" strike="noStrike" dirty="0" err="1">
                          <a:solidFill>
                            <a:srgbClr val="000000"/>
                          </a:solidFill>
                          <a:effectLst/>
                          <a:latin typeface="Calibri"/>
                        </a:rPr>
                        <a:t>tichete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sociale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si</a:t>
                      </a:r>
                      <a:r>
                        <a:rPr lang="en-US" sz="1300" b="0" i="0" u="none" strike="noStrike" dirty="0">
                          <a:solidFill>
                            <a:srgbClr val="000000"/>
                          </a:solidFill>
                          <a:effectLst/>
                          <a:latin typeface="Calibri"/>
                        </a:rPr>
                        <a:t> 37,456 </a:t>
                      </a:r>
                      <a:r>
                        <a:rPr lang="en-US" sz="1300" b="0" i="0" u="none" strike="noStrike" dirty="0" err="1">
                          <a:solidFill>
                            <a:srgbClr val="000000"/>
                          </a:solidFill>
                          <a:effectLst/>
                          <a:latin typeface="Calibri"/>
                        </a:rPr>
                        <a:t>tichete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cadou</a:t>
                      </a:r>
                      <a:r>
                        <a:rPr lang="en-US" sz="1300" b="0" i="0" u="none" strike="noStrike" dirty="0">
                          <a:solidFill>
                            <a:srgbClr val="000000"/>
                          </a:solidFill>
                          <a:effectLst/>
                          <a:latin typeface="Calibri"/>
                        </a:rPr>
                        <a:t>.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40281">
                <a:tc>
                  <a:txBody>
                    <a:bodyPr/>
                    <a:lstStyle/>
                    <a:p>
                      <a:pPr algn="l" rtl="0" fontAlgn="ctr"/>
                      <a:r>
                        <a:rPr lang="en-US" sz="1300" b="0" i="0" u="none" strike="noStrike" dirty="0" err="1">
                          <a:solidFill>
                            <a:srgbClr val="000000"/>
                          </a:solidFill>
                          <a:effectLst/>
                          <a:latin typeface="Calibri"/>
                        </a:rPr>
                        <a:t>Servicii</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si</a:t>
                      </a:r>
                      <a:r>
                        <a:rPr lang="en-US" sz="1300" b="0" i="0" u="none" strike="noStrike" dirty="0">
                          <a:solidFill>
                            <a:srgbClr val="000000"/>
                          </a:solidFill>
                          <a:effectLst/>
                          <a:latin typeface="Calibri"/>
                        </a:rPr>
                        <a:t> administrative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300" b="0" i="0" u="none" strike="noStrike">
                          <a:solidFill>
                            <a:srgbClr val="000000"/>
                          </a:solidFill>
                          <a:effectLst/>
                          <a:latin typeface="Calibri"/>
                        </a:rPr>
                        <a:t>188,450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300" b="0" i="0" u="none" strike="noStrike">
                          <a:solidFill>
                            <a:srgbClr val="000000"/>
                          </a:solidFill>
                          <a:effectLst/>
                          <a:latin typeface="Calibri"/>
                        </a:rPr>
                        <a:t>103,343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300" b="0" i="0" u="none" strike="noStrike">
                          <a:solidFill>
                            <a:srgbClr val="000000"/>
                          </a:solidFill>
                          <a:effectLst/>
                          <a:latin typeface="Calibri"/>
                        </a:rPr>
                        <a:t>85,107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300" b="0" i="0" u="none" strike="noStrike" dirty="0" smtClean="0">
                          <a:solidFill>
                            <a:srgbClr val="000000"/>
                          </a:solidFill>
                          <a:effectLst/>
                          <a:latin typeface="Calibri"/>
                        </a:rPr>
                        <a:t>- </a:t>
                      </a:r>
                      <a:r>
                        <a:rPr lang="en-US" sz="1300" b="0" i="0" u="none" strike="noStrike" dirty="0" err="1" smtClean="0">
                          <a:solidFill>
                            <a:srgbClr val="000000"/>
                          </a:solidFill>
                          <a:effectLst/>
                          <a:latin typeface="Calibri"/>
                        </a:rPr>
                        <a:t>Servicii</a:t>
                      </a:r>
                      <a:r>
                        <a:rPr lang="en-US" sz="1300" b="0" i="0" u="none" strike="noStrike" dirty="0" smtClean="0">
                          <a:solidFill>
                            <a:srgbClr val="000000"/>
                          </a:solidFill>
                          <a:effectLst/>
                          <a:latin typeface="Calibri"/>
                        </a:rPr>
                        <a:t> </a:t>
                      </a:r>
                      <a:r>
                        <a:rPr lang="en-US" sz="1300" b="0" i="0" u="none" strike="noStrike" dirty="0" err="1">
                          <a:solidFill>
                            <a:srgbClr val="000000"/>
                          </a:solidFill>
                          <a:effectLst/>
                          <a:latin typeface="Calibri"/>
                        </a:rPr>
                        <a:t>tiparire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Contracte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semnate</a:t>
                      </a:r>
                      <a:r>
                        <a:rPr lang="en-US" sz="1300" b="0" i="0" u="none" strike="noStrike" dirty="0">
                          <a:solidFill>
                            <a:srgbClr val="000000"/>
                          </a:solidFill>
                          <a:effectLst/>
                          <a:latin typeface="Calibri"/>
                        </a:rPr>
                        <a:t> cu </a:t>
                      </a:r>
                      <a:r>
                        <a:rPr lang="en-US" sz="1300" b="0" i="0" u="none" strike="noStrike" dirty="0" err="1">
                          <a:solidFill>
                            <a:srgbClr val="000000"/>
                          </a:solidFill>
                          <a:effectLst/>
                          <a:latin typeface="Calibri"/>
                        </a:rPr>
                        <a:t>urmatorii</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prestatori</a:t>
                      </a:r>
                      <a:r>
                        <a:rPr lang="en-US" sz="1300" b="0" i="0" u="none" strike="noStrike" dirty="0">
                          <a:solidFill>
                            <a:srgbClr val="000000"/>
                          </a:solidFill>
                          <a:effectLst/>
                          <a:latin typeface="Calibri"/>
                        </a:rPr>
                        <a:t> de </a:t>
                      </a:r>
                      <a:r>
                        <a:rPr lang="en-US" sz="1300" b="0" i="0" u="none" strike="noStrike" dirty="0" err="1">
                          <a:solidFill>
                            <a:srgbClr val="000000"/>
                          </a:solidFill>
                          <a:effectLst/>
                          <a:latin typeface="Calibri"/>
                        </a:rPr>
                        <a:t>servicii</a:t>
                      </a:r>
                      <a:r>
                        <a:rPr lang="en-US" sz="1300" b="0" i="0" u="none" strike="noStrike" dirty="0">
                          <a:solidFill>
                            <a:srgbClr val="000000"/>
                          </a:solidFill>
                          <a:effectLst/>
                          <a:latin typeface="Calibri"/>
                        </a:rPr>
                        <a:t> de </a:t>
                      </a:r>
                      <a:r>
                        <a:rPr lang="en-US" sz="1300" b="0" i="0" u="none" strike="noStrike" dirty="0" err="1">
                          <a:solidFill>
                            <a:srgbClr val="000000"/>
                          </a:solidFill>
                          <a:effectLst/>
                          <a:latin typeface="Calibri"/>
                        </a:rPr>
                        <a:t>tiparire</a:t>
                      </a:r>
                      <a:r>
                        <a:rPr lang="en-US" sz="1300" b="0" i="0" u="none" strike="noStrike" dirty="0">
                          <a:solidFill>
                            <a:srgbClr val="000000"/>
                          </a:solidFill>
                          <a:effectLst/>
                          <a:latin typeface="Calibri"/>
                        </a:rPr>
                        <a:t>: SC BD MOESIA RESEARCH SRL, SC TWO MEDIA SRL; SC SILKAT ELECTRIC GRUP SRL; </a:t>
                      </a:r>
                      <a:r>
                        <a:rPr lang="en-US" sz="1300" b="0" i="0" u="none" strike="noStrike" dirty="0" err="1">
                          <a:solidFill>
                            <a:srgbClr val="000000"/>
                          </a:solidFill>
                          <a:effectLst/>
                          <a:latin typeface="Calibri"/>
                        </a:rPr>
                        <a:t>aceste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contracte</a:t>
                      </a:r>
                      <a:r>
                        <a:rPr lang="en-US" sz="1300" b="0" i="0" u="none" strike="noStrike" dirty="0">
                          <a:solidFill>
                            <a:srgbClr val="000000"/>
                          </a:solidFill>
                          <a:effectLst/>
                          <a:latin typeface="Calibri"/>
                        </a:rPr>
                        <a:t> au </a:t>
                      </a:r>
                      <a:r>
                        <a:rPr lang="en-US" sz="1300" b="0" i="0" u="none" strike="noStrike" dirty="0" err="1">
                          <a:solidFill>
                            <a:srgbClr val="000000"/>
                          </a:solidFill>
                          <a:effectLst/>
                          <a:latin typeface="Calibri"/>
                        </a:rPr>
                        <a:t>fost</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incheiate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pentru</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tiparirea</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pliantelor</a:t>
                      </a:r>
                      <a:r>
                        <a:rPr lang="en-US" sz="1300" b="0" i="0" u="none" strike="noStrike" dirty="0">
                          <a:solidFill>
                            <a:srgbClr val="000000"/>
                          </a:solidFill>
                          <a:effectLst/>
                          <a:latin typeface="Calibri"/>
                        </a:rPr>
                        <a:t>/</a:t>
                      </a:r>
                      <a:r>
                        <a:rPr lang="en-US" sz="1300" b="0" i="0" u="none" strike="noStrike" dirty="0" err="1">
                          <a:solidFill>
                            <a:srgbClr val="000000"/>
                          </a:solidFill>
                          <a:effectLst/>
                          <a:latin typeface="Calibri"/>
                        </a:rPr>
                        <a:t>manualelor</a:t>
                      </a:r>
                      <a:r>
                        <a:rPr lang="en-US" sz="1300" b="0" i="0" u="none" strike="noStrike" dirty="0">
                          <a:solidFill>
                            <a:srgbClr val="000000"/>
                          </a:solidFill>
                          <a:effectLst/>
                          <a:latin typeface="Calibri"/>
                        </a:rPr>
                        <a:t>/</a:t>
                      </a:r>
                      <a:r>
                        <a:rPr lang="en-US" sz="1300" b="0" i="0" u="none" strike="noStrike" dirty="0" err="1">
                          <a:solidFill>
                            <a:srgbClr val="000000"/>
                          </a:solidFill>
                          <a:effectLst/>
                          <a:latin typeface="Calibri"/>
                        </a:rPr>
                        <a:t>materialelor</a:t>
                      </a:r>
                      <a:r>
                        <a:rPr lang="en-US" sz="1300" b="0" i="0" u="none" strike="noStrike" dirty="0">
                          <a:solidFill>
                            <a:srgbClr val="000000"/>
                          </a:solidFill>
                          <a:effectLst/>
                          <a:latin typeface="Calibri"/>
                        </a:rPr>
                        <a:t> IEC </a:t>
                      </a:r>
                      <a:r>
                        <a:rPr lang="en-US" sz="1300" b="0" i="0" u="none" strike="noStrike" dirty="0" err="1">
                          <a:solidFill>
                            <a:srgbClr val="000000"/>
                          </a:solidFill>
                          <a:effectLst/>
                          <a:latin typeface="Calibri"/>
                        </a:rPr>
                        <a:t>pentru</a:t>
                      </a:r>
                      <a:r>
                        <a:rPr lang="en-US" sz="1300" b="0" i="0" u="none" strike="noStrike" dirty="0">
                          <a:solidFill>
                            <a:srgbClr val="000000"/>
                          </a:solidFill>
                          <a:effectLst/>
                          <a:latin typeface="Calibri"/>
                        </a:rPr>
                        <a:t> 4 Sub-</a:t>
                      </a:r>
                      <a:r>
                        <a:rPr lang="en-US" sz="1300" b="0" i="0" u="none" strike="noStrike" dirty="0" err="1">
                          <a:solidFill>
                            <a:srgbClr val="000000"/>
                          </a:solidFill>
                          <a:effectLst/>
                          <a:latin typeface="Calibri"/>
                        </a:rPr>
                        <a:t>recipienti</a:t>
                      </a:r>
                      <a:r>
                        <a:rPr lang="en-US" sz="1300" b="0" i="0" u="none" strike="noStrike" dirty="0">
                          <a:solidFill>
                            <a:srgbClr val="000000"/>
                          </a:solidFill>
                          <a:effectLst/>
                          <a:latin typeface="Calibri"/>
                        </a:rPr>
                        <a:t> (ARAS, UNOPA, CPSS, SC). </a:t>
                      </a:r>
                      <a:r>
                        <a:rPr lang="en-US" sz="1300" b="0" i="0" u="none" strike="noStrike" dirty="0" err="1">
                          <a:solidFill>
                            <a:srgbClr val="000000"/>
                          </a:solidFill>
                          <a:effectLst/>
                          <a:latin typeface="Calibri"/>
                        </a:rPr>
                        <a:t>Pliantele</a:t>
                      </a:r>
                      <a:r>
                        <a:rPr lang="en-US" sz="1300" b="0" i="0" u="none" strike="noStrike" dirty="0">
                          <a:solidFill>
                            <a:srgbClr val="000000"/>
                          </a:solidFill>
                          <a:effectLst/>
                          <a:latin typeface="Calibri"/>
                        </a:rPr>
                        <a:t> SC  au </a:t>
                      </a:r>
                      <a:r>
                        <a:rPr lang="en-US" sz="1300" b="0" i="0" u="none" strike="noStrike" dirty="0" err="1">
                          <a:solidFill>
                            <a:srgbClr val="000000"/>
                          </a:solidFill>
                          <a:effectLst/>
                          <a:latin typeface="Calibri"/>
                        </a:rPr>
                        <a:t>fost</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tiparile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si</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livrate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beneficiarului</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machetele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celorlalte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materiale</a:t>
                      </a:r>
                      <a:r>
                        <a:rPr lang="en-US" sz="1300" b="0" i="0" u="none" strike="noStrike" dirty="0">
                          <a:solidFill>
                            <a:srgbClr val="000000"/>
                          </a:solidFill>
                          <a:effectLst/>
                          <a:latin typeface="Calibri"/>
                        </a:rPr>
                        <a:t> IEC/</a:t>
                      </a:r>
                      <a:r>
                        <a:rPr lang="en-US" sz="1300" b="0" i="0" u="none" strike="noStrike" dirty="0" err="1">
                          <a:solidFill>
                            <a:srgbClr val="000000"/>
                          </a:solidFill>
                          <a:effectLst/>
                          <a:latin typeface="Calibri"/>
                        </a:rPr>
                        <a:t>manuale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sunt</a:t>
                      </a:r>
                      <a:r>
                        <a:rPr lang="en-US" sz="1300" b="0" i="0" u="none" strike="noStrike" dirty="0">
                          <a:solidFill>
                            <a:srgbClr val="000000"/>
                          </a:solidFill>
                          <a:effectLst/>
                          <a:latin typeface="Calibri"/>
                        </a:rPr>
                        <a:t> in </a:t>
                      </a:r>
                      <a:r>
                        <a:rPr lang="en-US" sz="1300" b="0" i="0" u="none" strike="noStrike" dirty="0" err="1">
                          <a:solidFill>
                            <a:srgbClr val="000000"/>
                          </a:solidFill>
                          <a:effectLst/>
                          <a:latin typeface="Calibri"/>
                        </a:rPr>
                        <a:t>lucru</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si</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urmeaza</a:t>
                      </a:r>
                      <a:r>
                        <a:rPr lang="en-US" sz="1300" b="0" i="0" u="none" strike="noStrike" dirty="0">
                          <a:solidFill>
                            <a:srgbClr val="000000"/>
                          </a:solidFill>
                          <a:effectLst/>
                          <a:latin typeface="Calibri"/>
                        </a:rPr>
                        <a:t> a fi </a:t>
                      </a:r>
                      <a:r>
                        <a:rPr lang="en-US" sz="1300" b="0" i="0" u="none" strike="noStrike" dirty="0" err="1">
                          <a:solidFill>
                            <a:srgbClr val="000000"/>
                          </a:solidFill>
                          <a:effectLst/>
                          <a:latin typeface="Calibri"/>
                        </a:rPr>
                        <a:t>tiparite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si</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livrate</a:t>
                      </a:r>
                      <a:r>
                        <a:rPr lang="en-US" sz="1300" b="0" i="0" u="none" strike="noStrike" dirty="0">
                          <a:solidFill>
                            <a:srgbClr val="000000"/>
                          </a:solidFill>
                          <a:effectLst/>
                          <a:latin typeface="Calibri"/>
                        </a:rPr>
                        <a:t>.</a:t>
                      </a:r>
                      <a:br>
                        <a:rPr lang="en-US" sz="1300" b="0" i="0" u="none" strike="noStrike" dirty="0">
                          <a:solidFill>
                            <a:srgbClr val="000000"/>
                          </a:solidFill>
                          <a:effectLst/>
                          <a:latin typeface="Calibri"/>
                        </a:rPr>
                      </a:br>
                      <a:r>
                        <a:rPr lang="en-US" sz="1300" b="0" i="0" u="none" strike="noStrike" dirty="0" smtClean="0">
                          <a:solidFill>
                            <a:srgbClr val="000000"/>
                          </a:solidFill>
                          <a:effectLst/>
                          <a:latin typeface="Calibri"/>
                        </a:rPr>
                        <a:t>- </a:t>
                      </a:r>
                      <a:r>
                        <a:rPr lang="en-US" sz="1300" b="0" i="0" u="none" strike="noStrike" dirty="0" err="1" smtClean="0">
                          <a:solidFill>
                            <a:srgbClr val="000000"/>
                          </a:solidFill>
                          <a:effectLst/>
                          <a:latin typeface="Calibri"/>
                        </a:rPr>
                        <a:t>Servicii</a:t>
                      </a:r>
                      <a:r>
                        <a:rPr lang="en-US" sz="1300" b="0" i="0" u="none" strike="noStrike" dirty="0" smtClean="0">
                          <a:solidFill>
                            <a:srgbClr val="000000"/>
                          </a:solidFill>
                          <a:effectLst/>
                          <a:latin typeface="Calibri"/>
                        </a:rPr>
                        <a:t> </a:t>
                      </a:r>
                      <a:r>
                        <a:rPr lang="en-US" sz="1300" b="0" i="0" u="none" strike="noStrike" dirty="0">
                          <a:solidFill>
                            <a:srgbClr val="000000"/>
                          </a:solidFill>
                          <a:effectLst/>
                          <a:latin typeface="Calibri"/>
                        </a:rPr>
                        <a:t>de </a:t>
                      </a:r>
                      <a:r>
                        <a:rPr lang="en-US" sz="1300" b="0" i="0" u="none" strike="noStrike" dirty="0" err="1">
                          <a:solidFill>
                            <a:srgbClr val="000000"/>
                          </a:solidFill>
                          <a:effectLst/>
                          <a:latin typeface="Calibri"/>
                        </a:rPr>
                        <a:t>traducere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si</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interpretariat</a:t>
                      </a:r>
                      <a:r>
                        <a:rPr lang="en-US" sz="1300" b="0" i="0" u="none" strike="noStrike" dirty="0">
                          <a:solidFill>
                            <a:srgbClr val="000000"/>
                          </a:solidFill>
                          <a:effectLst/>
                          <a:latin typeface="Calibri"/>
                        </a:rPr>
                        <a:t>: in </a:t>
                      </a:r>
                      <a:r>
                        <a:rPr lang="en-US" sz="1300" b="0" i="0" u="none" strike="noStrike" dirty="0" err="1">
                          <a:solidFill>
                            <a:srgbClr val="000000"/>
                          </a:solidFill>
                          <a:effectLst/>
                          <a:latin typeface="Calibri"/>
                        </a:rPr>
                        <a:t>luna</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noiembrie</a:t>
                      </a:r>
                      <a:r>
                        <a:rPr lang="en-US" sz="1300" b="0" i="0" u="none" strike="noStrike" dirty="0">
                          <a:solidFill>
                            <a:srgbClr val="000000"/>
                          </a:solidFill>
                          <a:effectLst/>
                          <a:latin typeface="Calibri"/>
                        </a:rPr>
                        <a:t> 2015 a </a:t>
                      </a:r>
                      <a:r>
                        <a:rPr lang="en-US" sz="1300" b="0" i="0" u="none" strike="noStrike" dirty="0" err="1">
                          <a:solidFill>
                            <a:srgbClr val="000000"/>
                          </a:solidFill>
                          <a:effectLst/>
                          <a:latin typeface="Calibri"/>
                        </a:rPr>
                        <a:t>fost</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semnat</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contractul</a:t>
                      </a:r>
                      <a:r>
                        <a:rPr lang="en-US" sz="1300" b="0" i="0" u="none" strike="noStrike" dirty="0">
                          <a:solidFill>
                            <a:srgbClr val="000000"/>
                          </a:solidFill>
                          <a:effectLst/>
                          <a:latin typeface="Calibri"/>
                        </a:rPr>
                        <a:t> de </a:t>
                      </a:r>
                      <a:r>
                        <a:rPr lang="en-US" sz="1300" b="0" i="0" u="none" strike="noStrike" dirty="0" err="1">
                          <a:solidFill>
                            <a:srgbClr val="000000"/>
                          </a:solidFill>
                          <a:effectLst/>
                          <a:latin typeface="Calibri"/>
                        </a:rPr>
                        <a:t>servicii</a:t>
                      </a:r>
                      <a:r>
                        <a:rPr lang="en-US" sz="1300" b="0" i="0" u="none" strike="noStrike" dirty="0">
                          <a:solidFill>
                            <a:srgbClr val="000000"/>
                          </a:solidFill>
                          <a:effectLst/>
                          <a:latin typeface="Calibri"/>
                        </a:rPr>
                        <a:t> de </a:t>
                      </a:r>
                      <a:r>
                        <a:rPr lang="en-US" sz="1300" b="0" i="0" u="none" strike="noStrike" dirty="0" err="1">
                          <a:solidFill>
                            <a:srgbClr val="000000"/>
                          </a:solidFill>
                          <a:effectLst/>
                          <a:latin typeface="Calibri"/>
                        </a:rPr>
                        <a:t>traducere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comenzile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sunt</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lansate</a:t>
                      </a:r>
                      <a:r>
                        <a:rPr lang="en-US" sz="1300" b="0" i="0" u="none" strike="noStrike" dirty="0">
                          <a:solidFill>
                            <a:srgbClr val="000000"/>
                          </a:solidFill>
                          <a:effectLst/>
                          <a:latin typeface="Calibri"/>
                        </a:rPr>
                        <a:t> in </a:t>
                      </a:r>
                      <a:r>
                        <a:rPr lang="en-US" sz="1300" b="0" i="0" u="none" strike="noStrike" dirty="0" err="1">
                          <a:solidFill>
                            <a:srgbClr val="000000"/>
                          </a:solidFill>
                          <a:effectLst/>
                          <a:latin typeface="Calibri"/>
                        </a:rPr>
                        <a:t>functie</a:t>
                      </a:r>
                      <a:r>
                        <a:rPr lang="en-US" sz="1300" b="0" i="0" u="none" strike="noStrike" dirty="0">
                          <a:solidFill>
                            <a:srgbClr val="000000"/>
                          </a:solidFill>
                          <a:effectLst/>
                          <a:latin typeface="Calibri"/>
                        </a:rPr>
                        <a:t> de </a:t>
                      </a:r>
                      <a:r>
                        <a:rPr lang="en-US" sz="1300" b="0" i="0" u="none" strike="noStrike" dirty="0" err="1">
                          <a:solidFill>
                            <a:srgbClr val="000000"/>
                          </a:solidFill>
                          <a:effectLst/>
                          <a:latin typeface="Calibri"/>
                        </a:rPr>
                        <a:t>nevoi</a:t>
                      </a:r>
                      <a:r>
                        <a:rPr lang="en-US" sz="1300" b="0" i="0" u="none" strike="noStrike" dirty="0">
                          <a:solidFill>
                            <a:srgbClr val="000000"/>
                          </a:solidFill>
                          <a:effectLst/>
                          <a:latin typeface="Calibri"/>
                        </a:rPr>
                        <a:t/>
                      </a:r>
                      <a:br>
                        <a:rPr lang="en-US" sz="1300" b="0" i="0" u="none" strike="noStrike" dirty="0">
                          <a:solidFill>
                            <a:srgbClr val="000000"/>
                          </a:solidFill>
                          <a:effectLst/>
                          <a:latin typeface="Calibri"/>
                        </a:rPr>
                      </a:br>
                      <a:r>
                        <a:rPr lang="en-US" sz="1300" b="0" i="0" u="none" strike="noStrike" dirty="0" smtClean="0">
                          <a:solidFill>
                            <a:srgbClr val="000000"/>
                          </a:solidFill>
                          <a:effectLst/>
                          <a:latin typeface="Calibri"/>
                        </a:rPr>
                        <a:t>- </a:t>
                      </a:r>
                      <a:r>
                        <a:rPr lang="en-US" sz="1300" b="0" i="0" u="none" strike="noStrike" dirty="0" err="1" smtClean="0">
                          <a:solidFill>
                            <a:srgbClr val="000000"/>
                          </a:solidFill>
                          <a:effectLst/>
                          <a:latin typeface="Calibri"/>
                        </a:rPr>
                        <a:t>Mobilier</a:t>
                      </a:r>
                      <a:r>
                        <a:rPr lang="en-US" sz="1300" b="0" i="0" u="none" strike="noStrike" dirty="0" smtClean="0">
                          <a:solidFill>
                            <a:srgbClr val="000000"/>
                          </a:solidFill>
                          <a:effectLst/>
                          <a:latin typeface="Calibri"/>
                        </a:rPr>
                        <a:t> </a:t>
                      </a:r>
                      <a:r>
                        <a:rPr lang="en-US" sz="1300" b="0" i="0" u="none" strike="noStrike" dirty="0" err="1">
                          <a:solidFill>
                            <a:srgbClr val="000000"/>
                          </a:solidFill>
                          <a:effectLst/>
                          <a:latin typeface="Calibri"/>
                        </a:rPr>
                        <a:t>si</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echipamente</a:t>
                      </a:r>
                      <a:r>
                        <a:rPr lang="en-US" sz="1300" b="0" i="0" u="none" strike="noStrike" dirty="0">
                          <a:solidFill>
                            <a:srgbClr val="000000"/>
                          </a:solidFill>
                          <a:effectLst/>
                          <a:latin typeface="Calibri"/>
                        </a:rPr>
                        <a:t> IT: </a:t>
                      </a:r>
                      <a:r>
                        <a:rPr lang="en-US" sz="1300" b="0" i="0" u="none" strike="noStrike" dirty="0" err="1">
                          <a:solidFill>
                            <a:srgbClr val="000000"/>
                          </a:solidFill>
                          <a:effectLst/>
                          <a:latin typeface="Calibri"/>
                        </a:rPr>
                        <a:t>Contacte</a:t>
                      </a:r>
                      <a:r>
                        <a:rPr lang="en-US" sz="1300" b="0" i="0" u="none" strike="noStrike" dirty="0">
                          <a:solidFill>
                            <a:srgbClr val="000000"/>
                          </a:solidFill>
                          <a:effectLst/>
                          <a:latin typeface="Calibri"/>
                        </a:rPr>
                        <a:t> de </a:t>
                      </a:r>
                      <a:r>
                        <a:rPr lang="en-US" sz="1300" b="0" i="0" u="none" strike="noStrike" dirty="0" err="1">
                          <a:solidFill>
                            <a:srgbClr val="000000"/>
                          </a:solidFill>
                          <a:effectLst/>
                          <a:latin typeface="Calibri"/>
                        </a:rPr>
                        <a:t>furnizare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semnate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produse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livrate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si</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instalate</a:t>
                      </a:r>
                      <a:r>
                        <a:rPr lang="en-US" sz="1300" b="0" i="0" u="none" strike="noStrike" dirty="0">
                          <a:solidFill>
                            <a:srgbClr val="000000"/>
                          </a:solidFill>
                          <a:effectLst/>
                          <a:latin typeface="Calibri"/>
                        </a:rPr>
                        <a:t>.</a:t>
                      </a:r>
                      <a:br>
                        <a:rPr lang="en-US" sz="1300" b="0" i="0" u="none" strike="noStrike" dirty="0">
                          <a:solidFill>
                            <a:srgbClr val="000000"/>
                          </a:solidFill>
                          <a:effectLst/>
                          <a:latin typeface="Calibri"/>
                        </a:rPr>
                      </a:br>
                      <a:r>
                        <a:rPr lang="en-US" sz="1300" b="0" i="0" u="none" strike="noStrike" dirty="0" smtClean="0">
                          <a:solidFill>
                            <a:srgbClr val="000000"/>
                          </a:solidFill>
                          <a:effectLst/>
                          <a:latin typeface="Calibri"/>
                        </a:rPr>
                        <a:t>- </a:t>
                      </a:r>
                      <a:r>
                        <a:rPr lang="en-US" sz="1300" b="0" i="0" u="none" strike="noStrike" dirty="0" err="1" smtClean="0">
                          <a:solidFill>
                            <a:srgbClr val="000000"/>
                          </a:solidFill>
                          <a:effectLst/>
                          <a:latin typeface="Calibri"/>
                        </a:rPr>
                        <a:t>Servicii</a:t>
                      </a:r>
                      <a:r>
                        <a:rPr lang="en-US" sz="1300" b="0" i="0" u="none" strike="noStrike" dirty="0" smtClean="0">
                          <a:solidFill>
                            <a:srgbClr val="000000"/>
                          </a:solidFill>
                          <a:effectLst/>
                          <a:latin typeface="Calibri"/>
                        </a:rPr>
                        <a:t> </a:t>
                      </a:r>
                      <a:r>
                        <a:rPr lang="en-US" sz="1300" b="0" i="0" u="none" strike="noStrike" dirty="0">
                          <a:solidFill>
                            <a:srgbClr val="000000"/>
                          </a:solidFill>
                          <a:effectLst/>
                          <a:latin typeface="Calibri"/>
                        </a:rPr>
                        <a:t>de audit: contract </a:t>
                      </a:r>
                      <a:r>
                        <a:rPr lang="en-US" sz="1300" b="0" i="0" u="none" strike="noStrike" dirty="0" err="1">
                          <a:solidFill>
                            <a:srgbClr val="000000"/>
                          </a:solidFill>
                          <a:effectLst/>
                          <a:latin typeface="Calibri"/>
                        </a:rPr>
                        <a:t>incheiat</a:t>
                      </a:r>
                      <a:r>
                        <a:rPr lang="en-US" sz="1300" b="0" i="0" u="none" strike="noStrike" dirty="0">
                          <a:solidFill>
                            <a:srgbClr val="000000"/>
                          </a:solidFill>
                          <a:effectLst/>
                          <a:latin typeface="Calibri"/>
                        </a:rPr>
                        <a:t> cu Staf Expert SRL in </a:t>
                      </a:r>
                      <a:r>
                        <a:rPr lang="en-US" sz="1300" b="0" i="0" u="none" strike="noStrike" dirty="0" err="1">
                          <a:solidFill>
                            <a:srgbClr val="000000"/>
                          </a:solidFill>
                          <a:effectLst/>
                          <a:latin typeface="Calibri"/>
                        </a:rPr>
                        <a:t>februarie</a:t>
                      </a:r>
                      <a:r>
                        <a:rPr lang="en-US" sz="1300" b="0" i="0" u="none" strike="noStrike" dirty="0">
                          <a:solidFill>
                            <a:srgbClr val="000000"/>
                          </a:solidFill>
                          <a:effectLst/>
                          <a:latin typeface="Calibri"/>
                        </a:rPr>
                        <a:t> 2016.</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43726">
                <a:tc>
                  <a:txBody>
                    <a:bodyPr/>
                    <a:lstStyle/>
                    <a:p>
                      <a:pPr algn="l" rtl="0" fontAlgn="b"/>
                      <a:r>
                        <a:rPr lang="en-US" sz="1300" b="0" i="0" u="none" strike="noStrike">
                          <a:solidFill>
                            <a:srgbClr val="000000"/>
                          </a:solidFill>
                          <a:effectLst/>
                          <a:latin typeface="Calibri"/>
                        </a:rPr>
                        <a:t>Intalniri</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300" b="0" i="0" u="none" strike="noStrike">
                          <a:solidFill>
                            <a:srgbClr val="000000"/>
                          </a:solidFill>
                          <a:effectLst/>
                          <a:latin typeface="Calibri"/>
                        </a:rPr>
                        <a:t>113,650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300" b="0" i="0" u="none" strike="noStrike">
                          <a:solidFill>
                            <a:srgbClr val="000000"/>
                          </a:solidFill>
                          <a:effectLst/>
                          <a:latin typeface="Calibri"/>
                        </a:rPr>
                        <a:t>34,890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300" b="0" i="0" u="none" strike="noStrike">
                          <a:solidFill>
                            <a:srgbClr val="000000"/>
                          </a:solidFill>
                          <a:effectLst/>
                          <a:latin typeface="Calibri"/>
                        </a:rPr>
                        <a:t>78,760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300" b="0" i="0" u="none" strike="noStrike" dirty="0" err="1">
                          <a:solidFill>
                            <a:srgbClr val="000000"/>
                          </a:solidFill>
                          <a:effectLst/>
                          <a:latin typeface="Calibri"/>
                        </a:rPr>
                        <a:t>Contracte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semnate</a:t>
                      </a:r>
                      <a:r>
                        <a:rPr lang="en-US" sz="1300" b="0" i="0" u="none" strike="noStrike" dirty="0">
                          <a:solidFill>
                            <a:srgbClr val="000000"/>
                          </a:solidFill>
                          <a:effectLst/>
                          <a:latin typeface="Calibri"/>
                        </a:rPr>
                        <a:t> cu </a:t>
                      </a:r>
                      <a:r>
                        <a:rPr lang="en-US" sz="1300" b="0" i="0" u="none" strike="noStrike" dirty="0" err="1">
                          <a:solidFill>
                            <a:srgbClr val="000000"/>
                          </a:solidFill>
                          <a:effectLst/>
                          <a:latin typeface="Calibri"/>
                        </a:rPr>
                        <a:t>urmatorii</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prestatori</a:t>
                      </a:r>
                      <a:r>
                        <a:rPr lang="en-US" sz="1300" b="0" i="0" u="none" strike="noStrike" dirty="0">
                          <a:solidFill>
                            <a:srgbClr val="000000"/>
                          </a:solidFill>
                          <a:effectLst/>
                          <a:latin typeface="Calibri"/>
                        </a:rPr>
                        <a:t> de </a:t>
                      </a:r>
                      <a:r>
                        <a:rPr lang="en-US" sz="1300" b="0" i="0" u="none" strike="noStrike" dirty="0" err="1">
                          <a:solidFill>
                            <a:srgbClr val="000000"/>
                          </a:solidFill>
                          <a:effectLst/>
                          <a:latin typeface="Calibri"/>
                        </a:rPr>
                        <a:t>servicii</a:t>
                      </a:r>
                      <a:r>
                        <a:rPr lang="en-US" sz="1300" b="0" i="0" u="none" strike="noStrike" dirty="0">
                          <a:solidFill>
                            <a:srgbClr val="000000"/>
                          </a:solidFill>
                          <a:effectLst/>
                          <a:latin typeface="Calibri"/>
                        </a:rPr>
                        <a:t> de </a:t>
                      </a:r>
                      <a:r>
                        <a:rPr lang="en-US" sz="1300" b="0" i="0" u="none" strike="noStrike" dirty="0" err="1">
                          <a:solidFill>
                            <a:srgbClr val="000000"/>
                          </a:solidFill>
                          <a:effectLst/>
                          <a:latin typeface="Calibri"/>
                        </a:rPr>
                        <a:t>organizare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evenimente</a:t>
                      </a:r>
                      <a:r>
                        <a:rPr lang="en-US" sz="1300" b="0" i="0" u="none" strike="noStrike" dirty="0">
                          <a:solidFill>
                            <a:srgbClr val="000000"/>
                          </a:solidFill>
                          <a:effectLst/>
                          <a:latin typeface="Calibri"/>
                        </a:rPr>
                        <a:t> : SC DAL TRAVEL SRL, SC HOFNER COM SRL; SC EVOLUTION TRAVEL SRL; </a:t>
                      </a:r>
                      <a:r>
                        <a:rPr lang="en-US" sz="1300" b="0" i="0" u="none" strike="noStrike" dirty="0" err="1">
                          <a:solidFill>
                            <a:srgbClr val="000000"/>
                          </a:solidFill>
                          <a:effectLst/>
                          <a:latin typeface="Calibri"/>
                        </a:rPr>
                        <a:t>aceste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contracte</a:t>
                      </a:r>
                      <a:r>
                        <a:rPr lang="en-US" sz="1300" b="0" i="0" u="none" strike="noStrike" dirty="0">
                          <a:solidFill>
                            <a:srgbClr val="000000"/>
                          </a:solidFill>
                          <a:effectLst/>
                          <a:latin typeface="Calibri"/>
                        </a:rPr>
                        <a:t> au </a:t>
                      </a:r>
                      <a:r>
                        <a:rPr lang="en-US" sz="1300" b="0" i="0" u="none" strike="noStrike" dirty="0" err="1">
                          <a:solidFill>
                            <a:srgbClr val="000000"/>
                          </a:solidFill>
                          <a:effectLst/>
                          <a:latin typeface="Calibri"/>
                        </a:rPr>
                        <a:t>fost</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incheiate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pentru</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organizarea</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sesiunilor</a:t>
                      </a:r>
                      <a:r>
                        <a:rPr lang="en-US" sz="1300" b="0" i="0" u="none" strike="noStrike" dirty="0">
                          <a:solidFill>
                            <a:srgbClr val="000000"/>
                          </a:solidFill>
                          <a:effectLst/>
                          <a:latin typeface="Calibri"/>
                        </a:rPr>
                        <a:t> de </a:t>
                      </a:r>
                      <a:r>
                        <a:rPr lang="en-US" sz="1300" b="0" i="0" u="none" strike="noStrike" dirty="0" err="1">
                          <a:solidFill>
                            <a:srgbClr val="000000"/>
                          </a:solidFill>
                          <a:effectLst/>
                          <a:latin typeface="Calibri"/>
                        </a:rPr>
                        <a:t>instruiri</a:t>
                      </a:r>
                      <a:r>
                        <a:rPr lang="en-US" sz="1300" b="0" i="0" u="none" strike="noStrike" dirty="0">
                          <a:solidFill>
                            <a:srgbClr val="000000"/>
                          </a:solidFill>
                          <a:effectLst/>
                          <a:latin typeface="Calibri"/>
                        </a:rPr>
                        <a:t>/</a:t>
                      </a:r>
                      <a:r>
                        <a:rPr lang="en-US" sz="1300" b="0" i="0" u="none" strike="noStrike" dirty="0" err="1">
                          <a:solidFill>
                            <a:srgbClr val="000000"/>
                          </a:solidFill>
                          <a:effectLst/>
                          <a:latin typeface="Calibri"/>
                        </a:rPr>
                        <a:t>intruniri</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pentru</a:t>
                      </a:r>
                      <a:r>
                        <a:rPr lang="en-US" sz="1300" b="0" i="0" u="none" strike="noStrike" dirty="0">
                          <a:solidFill>
                            <a:srgbClr val="000000"/>
                          </a:solidFill>
                          <a:effectLst/>
                          <a:latin typeface="Calibri"/>
                        </a:rPr>
                        <a:t> 5 Sub-recipient in 7 </a:t>
                      </a:r>
                      <a:r>
                        <a:rPr lang="en-US" sz="1300" b="0" i="0" u="none" strike="noStrike" dirty="0" err="1">
                          <a:solidFill>
                            <a:srgbClr val="000000"/>
                          </a:solidFill>
                          <a:effectLst/>
                          <a:latin typeface="Calibri"/>
                        </a:rPr>
                        <a:t>proiecte</a:t>
                      </a:r>
                      <a:r>
                        <a:rPr lang="en-US" sz="1300" b="0" i="0" u="none" strike="noStrike" dirty="0">
                          <a:solidFill>
                            <a:srgbClr val="000000"/>
                          </a:solidFill>
                          <a:effectLst/>
                          <a:latin typeface="Calibri"/>
                        </a:rPr>
                        <a:t>. </a:t>
                      </a:r>
                      <a:r>
                        <a:rPr lang="en-US" sz="1300" b="0" i="0" u="none" strike="noStrike" dirty="0" err="1">
                          <a:solidFill>
                            <a:srgbClr val="000000"/>
                          </a:solidFill>
                          <a:effectLst/>
                          <a:latin typeface="Calibri"/>
                        </a:rPr>
                        <a:t>Activitati</a:t>
                      </a:r>
                      <a:r>
                        <a:rPr lang="en-US" sz="1300" b="0" i="0" u="none" strike="noStrike" dirty="0">
                          <a:solidFill>
                            <a:srgbClr val="000000"/>
                          </a:solidFill>
                          <a:effectLst/>
                          <a:latin typeface="Calibri"/>
                        </a:rPr>
                        <a:t> in curs de </a:t>
                      </a:r>
                      <a:r>
                        <a:rPr lang="en-US" sz="1300" b="0" i="0" u="none" strike="noStrike" dirty="0" err="1">
                          <a:solidFill>
                            <a:srgbClr val="000000"/>
                          </a:solidFill>
                          <a:effectLst/>
                          <a:latin typeface="Calibri"/>
                        </a:rPr>
                        <a:t>desfasurare</a:t>
                      </a:r>
                      <a:r>
                        <a:rPr lang="en-US" sz="1300" b="0" i="0" u="none" strike="noStrike" dirty="0">
                          <a:solidFill>
                            <a:srgbClr val="000000"/>
                          </a:solidFill>
                          <a:effectLst/>
                          <a:latin typeface="Calibri"/>
                        </a:rPr>
                        <a:t>.</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1288">
                <a:tc>
                  <a:txBody>
                    <a:bodyPr/>
                    <a:lstStyle/>
                    <a:p>
                      <a:pPr algn="l" rtl="0" fontAlgn="b"/>
                      <a:r>
                        <a:rPr lang="en-US" sz="1300" b="0" i="0" u="none" strike="noStrike">
                          <a:solidFill>
                            <a:srgbClr val="000000"/>
                          </a:solidFill>
                          <a:effectLst/>
                          <a:latin typeface="Calibri"/>
                        </a:rPr>
                        <a:t>Asistenta tehnica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300" b="0" i="0" u="none" strike="noStrike">
                          <a:solidFill>
                            <a:srgbClr val="000000"/>
                          </a:solidFill>
                          <a:effectLst/>
                          <a:latin typeface="Calibri"/>
                        </a:rPr>
                        <a:t>193,750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300" b="0" i="0" u="none" strike="noStrike" dirty="0">
                          <a:solidFill>
                            <a:srgbClr val="000000"/>
                          </a:solidFill>
                          <a:effectLst/>
                          <a:latin typeface="Calibri"/>
                        </a:rPr>
                        <a:t>144,971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300" b="0" i="0" u="none" strike="noStrike">
                          <a:solidFill>
                            <a:srgbClr val="000000"/>
                          </a:solidFill>
                          <a:effectLst/>
                          <a:latin typeface="Calibri"/>
                        </a:rPr>
                        <a:t>48,779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300" b="0" i="0" u="none" strike="noStrike" dirty="0" smtClean="0">
                          <a:solidFill>
                            <a:srgbClr val="000000"/>
                          </a:solidFill>
                          <a:effectLst/>
                          <a:latin typeface="Calibri"/>
                        </a:rPr>
                        <a:t>Din</a:t>
                      </a:r>
                      <a:r>
                        <a:rPr lang="en-US" sz="1300" b="0" i="0" u="none" strike="noStrike" baseline="0" dirty="0" smtClean="0">
                          <a:solidFill>
                            <a:srgbClr val="000000"/>
                          </a:solidFill>
                          <a:effectLst/>
                          <a:latin typeface="Calibri"/>
                        </a:rPr>
                        <a:t> 26 de </a:t>
                      </a:r>
                      <a:r>
                        <a:rPr lang="en-US" sz="1300" b="0" i="0" u="none" strike="noStrike" baseline="0" dirty="0" err="1" smtClean="0">
                          <a:solidFill>
                            <a:srgbClr val="000000"/>
                          </a:solidFill>
                          <a:effectLst/>
                          <a:latin typeface="Calibri"/>
                        </a:rPr>
                        <a:t>linii</a:t>
                      </a:r>
                      <a:r>
                        <a:rPr lang="en-US" sz="1300" b="0" i="0" u="none" strike="noStrike" baseline="0" dirty="0" smtClean="0">
                          <a:solidFill>
                            <a:srgbClr val="000000"/>
                          </a:solidFill>
                          <a:effectLst/>
                          <a:latin typeface="Calibri"/>
                        </a:rPr>
                        <a:t>  </a:t>
                      </a:r>
                      <a:r>
                        <a:rPr lang="en-US" sz="1300" b="0" i="0" u="none" strike="noStrike" baseline="0" dirty="0" err="1" smtClean="0">
                          <a:solidFill>
                            <a:srgbClr val="000000"/>
                          </a:solidFill>
                          <a:effectLst/>
                          <a:latin typeface="Calibri"/>
                        </a:rPr>
                        <a:t>alocate</a:t>
                      </a:r>
                      <a:r>
                        <a:rPr lang="en-US" sz="1300" b="0" i="0" u="none" strike="noStrike" baseline="0" dirty="0" smtClean="0">
                          <a:solidFill>
                            <a:srgbClr val="000000"/>
                          </a:solidFill>
                          <a:effectLst/>
                          <a:latin typeface="Calibri"/>
                        </a:rPr>
                        <a:t> </a:t>
                      </a:r>
                      <a:r>
                        <a:rPr lang="en-US" sz="1300" b="0" i="0" u="none" strike="noStrike" baseline="0" dirty="0" err="1" smtClean="0">
                          <a:solidFill>
                            <a:srgbClr val="000000"/>
                          </a:solidFill>
                          <a:effectLst/>
                          <a:latin typeface="Calibri"/>
                        </a:rPr>
                        <a:t>asistentei</a:t>
                      </a:r>
                      <a:r>
                        <a:rPr lang="en-US" sz="1300" b="0" i="0" u="none" strike="noStrike" baseline="0" dirty="0" smtClean="0">
                          <a:solidFill>
                            <a:srgbClr val="000000"/>
                          </a:solidFill>
                          <a:effectLst/>
                          <a:latin typeface="Calibri"/>
                        </a:rPr>
                        <a:t> </a:t>
                      </a:r>
                      <a:r>
                        <a:rPr lang="en-US" sz="1300" b="0" i="0" u="none" strike="noStrike" baseline="0" dirty="0" err="1" smtClean="0">
                          <a:solidFill>
                            <a:srgbClr val="000000"/>
                          </a:solidFill>
                          <a:effectLst/>
                          <a:latin typeface="Calibri"/>
                        </a:rPr>
                        <a:t>tehnice</a:t>
                      </a:r>
                      <a:r>
                        <a:rPr lang="en-US" sz="1300" b="0" i="0" u="none" strike="noStrike" baseline="0" dirty="0" smtClean="0">
                          <a:solidFill>
                            <a:srgbClr val="000000"/>
                          </a:solidFill>
                          <a:effectLst/>
                          <a:latin typeface="Calibri"/>
                        </a:rPr>
                        <a:t> </a:t>
                      </a:r>
                      <a:r>
                        <a:rPr lang="en-US" sz="1300" b="0" i="0" u="none" strike="noStrike" baseline="0" dirty="0" err="1" smtClean="0">
                          <a:solidFill>
                            <a:srgbClr val="000000"/>
                          </a:solidFill>
                          <a:effectLst/>
                          <a:latin typeface="Calibri"/>
                        </a:rPr>
                        <a:t>nationale</a:t>
                      </a:r>
                      <a:r>
                        <a:rPr lang="en-US" sz="1300" b="0" i="0" u="none" strike="noStrike" baseline="0" dirty="0" smtClean="0">
                          <a:solidFill>
                            <a:srgbClr val="000000"/>
                          </a:solidFill>
                          <a:effectLst/>
                          <a:latin typeface="Calibri"/>
                        </a:rPr>
                        <a:t> </a:t>
                      </a:r>
                      <a:r>
                        <a:rPr lang="en-US" sz="1300" b="0" i="0" u="none" strike="noStrike" baseline="0" dirty="0" err="1" smtClean="0">
                          <a:solidFill>
                            <a:srgbClr val="000000"/>
                          </a:solidFill>
                          <a:effectLst/>
                          <a:latin typeface="Calibri"/>
                        </a:rPr>
                        <a:t>si</a:t>
                      </a:r>
                      <a:r>
                        <a:rPr lang="en-US" sz="1300" b="0" i="0" u="none" strike="noStrike" baseline="0" dirty="0" smtClean="0">
                          <a:solidFill>
                            <a:srgbClr val="000000"/>
                          </a:solidFill>
                          <a:effectLst/>
                          <a:latin typeface="Calibri"/>
                        </a:rPr>
                        <a:t> </a:t>
                      </a:r>
                      <a:r>
                        <a:rPr lang="en-US" sz="1300" b="0" i="0" u="none" strike="noStrike" baseline="0" dirty="0" err="1" smtClean="0">
                          <a:solidFill>
                            <a:srgbClr val="000000"/>
                          </a:solidFill>
                          <a:effectLst/>
                          <a:latin typeface="Calibri"/>
                        </a:rPr>
                        <a:t>internationale</a:t>
                      </a:r>
                      <a:r>
                        <a:rPr lang="en-US" sz="1300" b="0" i="0" u="none" strike="noStrike" baseline="0" dirty="0" smtClean="0">
                          <a:solidFill>
                            <a:srgbClr val="000000"/>
                          </a:solidFill>
                          <a:effectLst/>
                          <a:latin typeface="Calibri"/>
                        </a:rPr>
                        <a:t>, 5 </a:t>
                      </a:r>
                      <a:r>
                        <a:rPr lang="en-US" sz="1300" b="0" i="0" u="none" strike="noStrike" baseline="0" dirty="0" err="1" smtClean="0">
                          <a:solidFill>
                            <a:srgbClr val="000000"/>
                          </a:solidFill>
                          <a:effectLst/>
                          <a:latin typeface="Calibri"/>
                        </a:rPr>
                        <a:t>sunt</a:t>
                      </a:r>
                      <a:r>
                        <a:rPr lang="en-US" sz="1300" b="0" i="0" u="none" strike="noStrike" baseline="0" dirty="0" smtClean="0">
                          <a:solidFill>
                            <a:srgbClr val="000000"/>
                          </a:solidFill>
                          <a:effectLst/>
                          <a:latin typeface="Calibri"/>
                        </a:rPr>
                        <a:t> in curs de </a:t>
                      </a:r>
                      <a:r>
                        <a:rPr lang="en-US" sz="1300" b="0" i="0" u="none" strike="noStrike" baseline="0" dirty="0" err="1" smtClean="0">
                          <a:solidFill>
                            <a:srgbClr val="000000"/>
                          </a:solidFill>
                          <a:effectLst/>
                          <a:latin typeface="Calibri"/>
                        </a:rPr>
                        <a:t>contractare</a:t>
                      </a:r>
                      <a:r>
                        <a:rPr lang="en-US" sz="1300" b="0" i="0" u="none" strike="noStrike" baseline="0" dirty="0" smtClean="0">
                          <a:solidFill>
                            <a:srgbClr val="000000"/>
                          </a:solidFill>
                          <a:effectLst/>
                          <a:latin typeface="Calibri"/>
                        </a:rPr>
                        <a:t>.</a:t>
                      </a:r>
                      <a:endParaRPr lang="en-US" sz="1300" b="0" i="0" u="none" strike="noStrike" dirty="0">
                        <a:solidFill>
                          <a:srgbClr val="000000"/>
                        </a:solidFill>
                        <a:effectLst/>
                        <a:latin typeface="Calibri"/>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859581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334962"/>
          </a:xfrm>
        </p:spPr>
        <p:txBody>
          <a:bodyPr>
            <a:normAutofit fontScale="90000"/>
          </a:bodyPr>
          <a:lstStyle/>
          <a:p>
            <a:r>
              <a:rPr lang="en-US" sz="3200" dirty="0" err="1" smtClean="0"/>
              <a:t>Achizitii</a:t>
            </a:r>
            <a:r>
              <a:rPr lang="en-US" sz="3200" dirty="0" smtClean="0"/>
              <a:t> - </a:t>
            </a:r>
            <a:r>
              <a:rPr lang="en-US" sz="3200" dirty="0" err="1" smtClean="0"/>
              <a:t>continuare</a:t>
            </a:r>
            <a:endParaRPr lang="en-US" sz="3200" dirty="0"/>
          </a:p>
        </p:txBody>
      </p:sp>
      <p:graphicFrame>
        <p:nvGraphicFramePr>
          <p:cNvPr id="3" name="Table 2"/>
          <p:cNvGraphicFramePr>
            <a:graphicFrameLocks noGrp="1"/>
          </p:cNvGraphicFramePr>
          <p:nvPr>
            <p:extLst>
              <p:ext uri="{D42A27DB-BD31-4B8C-83A1-F6EECF244321}">
                <p14:modId xmlns:p14="http://schemas.microsoft.com/office/powerpoint/2010/main" val="3327525397"/>
              </p:ext>
            </p:extLst>
          </p:nvPr>
        </p:nvGraphicFramePr>
        <p:xfrm>
          <a:off x="304797" y="457200"/>
          <a:ext cx="8763002" cy="6248399"/>
        </p:xfrm>
        <a:graphic>
          <a:graphicData uri="http://schemas.openxmlformats.org/drawingml/2006/table">
            <a:tbl>
              <a:tblPr/>
              <a:tblGrid>
                <a:gridCol w="789460"/>
                <a:gridCol w="710514"/>
                <a:gridCol w="789460"/>
                <a:gridCol w="710514"/>
                <a:gridCol w="5763054"/>
              </a:tblGrid>
              <a:tr h="417804">
                <a:tc>
                  <a:txBody>
                    <a:bodyPr/>
                    <a:lstStyle/>
                    <a:p>
                      <a:pPr algn="ctr" rtl="0" fontAlgn="b"/>
                      <a:r>
                        <a:rPr lang="en-US" sz="1200" b="1" i="0" u="none" strike="noStrike" dirty="0" err="1">
                          <a:solidFill>
                            <a:srgbClr val="000000"/>
                          </a:solidFill>
                          <a:effectLst/>
                          <a:latin typeface="Calibri"/>
                        </a:rPr>
                        <a:t>Achizitii</a:t>
                      </a:r>
                      <a:endParaRPr lang="en-US" sz="1200" b="1"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200" b="1" i="0" u="none" strike="noStrike" dirty="0" err="1">
                          <a:solidFill>
                            <a:srgbClr val="000000"/>
                          </a:solidFill>
                          <a:effectLst/>
                          <a:latin typeface="Calibri"/>
                        </a:rPr>
                        <a:t>Buget</a:t>
                      </a:r>
                      <a:r>
                        <a:rPr lang="en-US" sz="1200" b="1" i="0" u="none" strike="noStrike" dirty="0">
                          <a:solidFill>
                            <a:srgbClr val="000000"/>
                          </a:solidFill>
                          <a:effectLst/>
                          <a:latin typeface="Calibri"/>
                        </a:rPr>
                        <a:t> </a:t>
                      </a:r>
                      <a:r>
                        <a:rPr lang="en-US" sz="1200" b="1" i="0" u="none" strike="noStrike" dirty="0" err="1">
                          <a:solidFill>
                            <a:srgbClr val="000000"/>
                          </a:solidFill>
                          <a:effectLst/>
                          <a:latin typeface="Calibri"/>
                        </a:rPr>
                        <a:t>aprobat</a:t>
                      </a:r>
                      <a:endParaRPr lang="en-US" sz="1200" b="1"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200" b="1" i="0" u="none" strike="noStrike" dirty="0" err="1">
                          <a:solidFill>
                            <a:srgbClr val="000000"/>
                          </a:solidFill>
                          <a:effectLst/>
                          <a:latin typeface="Calibri"/>
                        </a:rPr>
                        <a:t>Cheltuieli</a:t>
                      </a:r>
                      <a:r>
                        <a:rPr lang="en-US" sz="1200" b="1" i="0" u="none" strike="noStrike" dirty="0">
                          <a:solidFill>
                            <a:srgbClr val="000000"/>
                          </a:solidFill>
                          <a:effectLst/>
                          <a:latin typeface="Calibri"/>
                        </a:rPr>
                        <a:t> </a:t>
                      </a:r>
                      <a:r>
                        <a:rPr lang="en-US" sz="1200" b="1" i="0" u="none" strike="noStrike" dirty="0" err="1">
                          <a:solidFill>
                            <a:srgbClr val="000000"/>
                          </a:solidFill>
                          <a:effectLst/>
                          <a:latin typeface="Calibri"/>
                        </a:rPr>
                        <a:t>efectuate</a:t>
                      </a:r>
                      <a:endParaRPr lang="en-US" sz="1200" b="1"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200" b="1" i="0" u="none" strike="noStrike" dirty="0" err="1">
                          <a:solidFill>
                            <a:srgbClr val="000000"/>
                          </a:solidFill>
                          <a:effectLst/>
                          <a:latin typeface="Calibri"/>
                        </a:rPr>
                        <a:t>Diferente</a:t>
                      </a:r>
                      <a:endParaRPr lang="en-US" sz="1200" b="1"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200" b="1" i="0" u="none" strike="noStrike" dirty="0" err="1" smtClean="0">
                          <a:solidFill>
                            <a:srgbClr val="000000"/>
                          </a:solidFill>
                          <a:effectLst/>
                          <a:latin typeface="Calibri"/>
                        </a:rPr>
                        <a:t>Explicatii</a:t>
                      </a:r>
                      <a:r>
                        <a:rPr lang="en-US" sz="1200" b="1" i="0" u="none" strike="noStrike" dirty="0" smtClean="0">
                          <a:solidFill>
                            <a:srgbClr val="000000"/>
                          </a:solidFill>
                          <a:effectLst/>
                          <a:latin typeface="Calibri"/>
                        </a:rPr>
                        <a:t> re. </a:t>
                      </a:r>
                      <a:r>
                        <a:rPr lang="en-US" sz="1200" b="1" i="0" u="none" strike="noStrike" dirty="0" err="1" smtClean="0">
                          <a:solidFill>
                            <a:srgbClr val="000000"/>
                          </a:solidFill>
                          <a:effectLst/>
                          <a:latin typeface="Calibri"/>
                        </a:rPr>
                        <a:t>proces</a:t>
                      </a:r>
                      <a:r>
                        <a:rPr lang="en-US" sz="1200" b="1" i="0" u="none" strike="noStrike" dirty="0" smtClean="0">
                          <a:solidFill>
                            <a:srgbClr val="000000"/>
                          </a:solidFill>
                          <a:effectLst/>
                          <a:latin typeface="Calibri"/>
                        </a:rPr>
                        <a:t> </a:t>
                      </a:r>
                      <a:r>
                        <a:rPr lang="en-US" sz="1200" b="1" i="0" u="none" strike="noStrike" dirty="0" err="1" smtClean="0">
                          <a:solidFill>
                            <a:srgbClr val="000000"/>
                          </a:solidFill>
                          <a:effectLst/>
                          <a:latin typeface="Calibri"/>
                        </a:rPr>
                        <a:t>achizitie</a:t>
                      </a:r>
                      <a:endParaRPr lang="en-US" sz="1200" b="1" i="0" u="none" strike="noStrike" dirty="0">
                        <a:solidFill>
                          <a:srgbClr val="000000"/>
                        </a:solidFill>
                        <a:effectLst/>
                        <a:latin typeface="Calibri"/>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68800">
                <a:tc rowSpan="4">
                  <a:txBody>
                    <a:bodyPr/>
                    <a:lstStyle/>
                    <a:p>
                      <a:pPr algn="l" rtl="0" fontAlgn="b"/>
                      <a:r>
                        <a:rPr lang="en-US" sz="1200" b="0" i="0" u="none" strike="noStrike" dirty="0" err="1">
                          <a:solidFill>
                            <a:srgbClr val="000000"/>
                          </a:solidFill>
                          <a:effectLst/>
                          <a:latin typeface="Calibri"/>
                        </a:rPr>
                        <a:t>Medicamente</a:t>
                      </a:r>
                      <a:r>
                        <a:rPr lang="en-US" sz="1200" b="0" i="0" u="none" strike="noStrike" dirty="0">
                          <a:solidFill>
                            <a:srgbClr val="000000"/>
                          </a:solidFill>
                          <a:effectLst/>
                          <a:latin typeface="Calibri"/>
                        </a:rPr>
                        <a:t> </a:t>
                      </a:r>
                      <a:r>
                        <a:rPr lang="en-US" sz="1200" b="0" i="0" u="none" strike="noStrike" dirty="0" smtClean="0">
                          <a:solidFill>
                            <a:srgbClr val="000000"/>
                          </a:solidFill>
                          <a:effectLst/>
                          <a:latin typeface="Calibri"/>
                        </a:rPr>
                        <a:t>anti-TB</a:t>
                      </a:r>
                      <a:endParaRPr lang="en-US" sz="1200" b="0" i="0" u="none" strike="noStrike" dirty="0">
                        <a:solidFill>
                          <a:srgbClr val="000000"/>
                        </a:solidFill>
                        <a:effectLst/>
                        <a:latin typeface="Calibri"/>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r" rtl="0" fontAlgn="b"/>
                      <a:r>
                        <a:rPr lang="en-US" sz="1200" b="0" i="0" u="none" strike="noStrike" dirty="0">
                          <a:solidFill>
                            <a:srgbClr val="000000"/>
                          </a:solidFill>
                          <a:effectLst/>
                          <a:latin typeface="Calibri"/>
                        </a:rPr>
                        <a:t>1,950,000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r" rtl="0" fontAlgn="b"/>
                      <a:r>
                        <a:rPr lang="en-US" sz="1200" b="0" i="0" u="none" strike="noStrike">
                          <a:solidFill>
                            <a:srgbClr val="000000"/>
                          </a:solidFill>
                          <a:effectLst/>
                          <a:latin typeface="Calibri"/>
                        </a:rPr>
                        <a:t>484,384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r" rtl="0" fontAlgn="b"/>
                      <a:r>
                        <a:rPr lang="en-US" sz="1200" b="0" i="0" u="none" strike="noStrike">
                          <a:solidFill>
                            <a:srgbClr val="000000"/>
                          </a:solidFill>
                          <a:effectLst/>
                          <a:latin typeface="Calibri"/>
                        </a:rPr>
                        <a:t>1,465,616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dirty="0" smtClean="0">
                          <a:solidFill>
                            <a:srgbClr val="000000"/>
                          </a:solidFill>
                          <a:effectLst/>
                          <a:latin typeface="Calibri"/>
                        </a:rPr>
                        <a:t>28</a:t>
                      </a:r>
                      <a:r>
                        <a:rPr lang="en-US" sz="1200" b="0" i="0" u="none" strike="noStrike" baseline="0" dirty="0" smtClean="0">
                          <a:solidFill>
                            <a:srgbClr val="000000"/>
                          </a:solidFill>
                          <a:effectLst/>
                          <a:latin typeface="Calibri"/>
                        </a:rPr>
                        <a:t> Ian. 2016 - </a:t>
                      </a:r>
                      <a:r>
                        <a:rPr lang="en-US" sz="1200" b="0" i="0" u="none" strike="noStrike" dirty="0" err="1" smtClean="0">
                          <a:solidFill>
                            <a:srgbClr val="000000"/>
                          </a:solidFill>
                          <a:effectLst/>
                          <a:latin typeface="Calibri"/>
                        </a:rPr>
                        <a:t>Autorizaţie</a:t>
                      </a:r>
                      <a:r>
                        <a:rPr lang="en-US" sz="1200" b="0" i="0" u="none" strike="noStrike" dirty="0" smtClean="0">
                          <a:solidFill>
                            <a:srgbClr val="000000"/>
                          </a:solidFill>
                          <a:effectLst/>
                          <a:latin typeface="Calibri"/>
                        </a:rPr>
                        <a:t> </a:t>
                      </a:r>
                      <a:r>
                        <a:rPr lang="en-US" sz="1200" b="0" i="0" u="none" strike="noStrike" dirty="0" err="1">
                          <a:solidFill>
                            <a:srgbClr val="000000"/>
                          </a:solidFill>
                          <a:effectLst/>
                          <a:latin typeface="Calibri"/>
                        </a:rPr>
                        <a:t>nevoi</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speciale</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emisa</a:t>
                      </a:r>
                      <a:r>
                        <a:rPr lang="en-US" sz="1200" b="0" i="0" u="none" strike="noStrike" dirty="0">
                          <a:solidFill>
                            <a:srgbClr val="000000"/>
                          </a:solidFill>
                          <a:effectLst/>
                          <a:latin typeface="Calibri"/>
                        </a:rPr>
                        <a:t> </a:t>
                      </a:r>
                      <a:r>
                        <a:rPr lang="en-US" sz="1200" b="0" i="0" u="none" strike="noStrike" dirty="0" smtClean="0">
                          <a:solidFill>
                            <a:srgbClr val="000000"/>
                          </a:solidFill>
                          <a:effectLst/>
                          <a:latin typeface="Calibri"/>
                        </a:rPr>
                        <a:t>partial</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pentru</a:t>
                      </a:r>
                      <a:r>
                        <a:rPr lang="en-US" sz="1200" b="0" i="0" u="none" strike="noStrike" baseline="0" dirty="0" smtClean="0">
                          <a:solidFill>
                            <a:srgbClr val="000000"/>
                          </a:solidFill>
                          <a:effectLst/>
                          <a:latin typeface="Calibri"/>
                        </a:rPr>
                        <a:t> 7 </a:t>
                      </a:r>
                      <a:r>
                        <a:rPr lang="en-US" sz="1200" b="0" i="0" u="none" strike="noStrike" baseline="0" dirty="0" err="1" smtClean="0">
                          <a:solidFill>
                            <a:srgbClr val="000000"/>
                          </a:solidFill>
                          <a:effectLst/>
                          <a:latin typeface="Calibri"/>
                        </a:rPr>
                        <a:t>medicamente</a:t>
                      </a:r>
                      <a:r>
                        <a:rPr lang="en-US" sz="1200" b="0" i="0" u="none" strike="noStrike" baseline="0" dirty="0" smtClean="0">
                          <a:solidFill>
                            <a:srgbClr val="000000"/>
                          </a:solidFill>
                          <a:effectLst/>
                          <a:latin typeface="Calibri"/>
                        </a:rPr>
                        <a:t> - </a:t>
                      </a:r>
                      <a:r>
                        <a:rPr lang="en-US" sz="1200" b="0" i="0" u="none" strike="noStrike" dirty="0" err="1" smtClean="0">
                          <a:solidFill>
                            <a:srgbClr val="000000"/>
                          </a:solidFill>
                          <a:effectLst/>
                          <a:latin typeface="Calibri"/>
                        </a:rPr>
                        <a:t>fara</a:t>
                      </a:r>
                      <a:r>
                        <a:rPr lang="en-US" sz="1200" b="0" i="0" u="none" strike="noStrike" dirty="0" smtClean="0">
                          <a:solidFill>
                            <a:srgbClr val="000000"/>
                          </a:solidFill>
                          <a:effectLst/>
                          <a:latin typeface="Calibri"/>
                        </a:rPr>
                        <a:t> </a:t>
                      </a:r>
                      <a:r>
                        <a:rPr lang="en-US" sz="1200" b="0" i="0" u="none" strike="noStrike" dirty="0" err="1" smtClean="0">
                          <a:solidFill>
                            <a:srgbClr val="000000"/>
                          </a:solidFill>
                          <a:effectLst/>
                          <a:latin typeface="Calibri"/>
                        </a:rPr>
                        <a:t>Clfz</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si</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Lfx</a:t>
                      </a:r>
                      <a:r>
                        <a:rPr lang="en-US" sz="1200" b="0" i="0" u="none" strike="noStrike" baseline="0" dirty="0" smtClean="0">
                          <a:solidFill>
                            <a:srgbClr val="000000"/>
                          </a:solidFill>
                          <a:effectLst/>
                          <a:latin typeface="Calibri"/>
                        </a:rPr>
                        <a:t>), 26 </a:t>
                      </a:r>
                      <a:r>
                        <a:rPr lang="en-US" sz="1200" b="0" i="0" u="none" strike="noStrike" baseline="0" dirty="0" err="1" smtClean="0">
                          <a:solidFill>
                            <a:srgbClr val="000000"/>
                          </a:solidFill>
                          <a:effectLst/>
                          <a:latin typeface="Calibri"/>
                        </a:rPr>
                        <a:t>feb.</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Autorizatie</a:t>
                      </a:r>
                      <a:r>
                        <a:rPr lang="en-US" sz="1200" b="0" i="0" u="none" strike="noStrike" baseline="0" dirty="0" smtClean="0">
                          <a:solidFill>
                            <a:srgbClr val="000000"/>
                          </a:solidFill>
                          <a:effectLst/>
                          <a:latin typeface="Calibri"/>
                        </a:rPr>
                        <a:t> pt. </a:t>
                      </a:r>
                      <a:r>
                        <a:rPr lang="en-US" sz="1200" b="0" i="0" u="none" strike="noStrike" baseline="0" dirty="0" err="1" smtClean="0">
                          <a:solidFill>
                            <a:srgbClr val="000000"/>
                          </a:solidFill>
                          <a:effectLst/>
                          <a:latin typeface="Calibri"/>
                        </a:rPr>
                        <a:t>Lfx</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Cipla</a:t>
                      </a:r>
                      <a:r>
                        <a:rPr lang="en-US" sz="1200" b="0" i="0" u="none" strike="noStrike" baseline="0" dirty="0" smtClean="0">
                          <a:solidFill>
                            <a:srgbClr val="000000"/>
                          </a:solidFill>
                          <a:effectLst/>
                          <a:latin typeface="Calibri"/>
                        </a:rPr>
                        <a:t>; </a:t>
                      </a:r>
                      <a:r>
                        <a:rPr lang="en-US" sz="1200" b="0" i="0" u="none" strike="noStrike" dirty="0" err="1" smtClean="0">
                          <a:solidFill>
                            <a:srgbClr val="000000"/>
                          </a:solidFill>
                          <a:effectLst/>
                          <a:latin typeface="Calibri"/>
                        </a:rPr>
                        <a:t>Dosar</a:t>
                      </a:r>
                      <a:r>
                        <a:rPr lang="en-US" sz="1200" b="0" i="0" u="none" strike="noStrike" dirty="0" smtClean="0">
                          <a:solidFill>
                            <a:srgbClr val="000000"/>
                          </a:solidFill>
                          <a:effectLst/>
                          <a:latin typeface="Calibri"/>
                        </a:rPr>
                        <a:t> </a:t>
                      </a:r>
                      <a:r>
                        <a:rPr lang="en-US" sz="1200" b="0" i="0" u="none" strike="noStrike" dirty="0" err="1">
                          <a:solidFill>
                            <a:srgbClr val="000000"/>
                          </a:solidFill>
                          <a:effectLst/>
                          <a:latin typeface="Calibri"/>
                        </a:rPr>
                        <a:t>autorizatie</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nevoi</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speciale</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pentru</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modificare</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si</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suplimentare</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cantitate</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Levofloxacina</a:t>
                      </a:r>
                      <a:r>
                        <a:rPr lang="en-US" sz="1200" b="0" i="0" u="none" strike="noStrike" dirty="0">
                          <a:solidFill>
                            <a:srgbClr val="000000"/>
                          </a:solidFill>
                          <a:effectLst/>
                          <a:latin typeface="Calibri"/>
                        </a:rPr>
                        <a:t> – in </a:t>
                      </a:r>
                      <a:r>
                        <a:rPr lang="en-US" sz="1200" b="0" i="0" u="none" strike="noStrike" dirty="0" err="1">
                          <a:solidFill>
                            <a:srgbClr val="000000"/>
                          </a:solidFill>
                          <a:effectLst/>
                          <a:latin typeface="Calibri"/>
                        </a:rPr>
                        <a:t>lucru</a:t>
                      </a:r>
                      <a:r>
                        <a:rPr lang="en-US" sz="1200" b="0" i="0" u="none" strike="noStrike" dirty="0">
                          <a:solidFill>
                            <a:srgbClr val="000000"/>
                          </a:solidFill>
                          <a:effectLst/>
                          <a:latin typeface="Calibri"/>
                        </a:rPr>
                        <a:t> la </a:t>
                      </a:r>
                      <a:r>
                        <a:rPr lang="en-US" sz="1200" b="0" i="0" u="none" strike="noStrike" dirty="0" smtClean="0">
                          <a:solidFill>
                            <a:srgbClr val="000000"/>
                          </a:solidFill>
                          <a:effectLst/>
                          <a:latin typeface="Calibri"/>
                        </a:rPr>
                        <a:t>ANMDM (Apr.</a:t>
                      </a:r>
                      <a:r>
                        <a:rPr lang="en-US" sz="1200" b="0" i="0" u="none" strike="noStrike" baseline="0" dirty="0" smtClean="0">
                          <a:solidFill>
                            <a:srgbClr val="000000"/>
                          </a:solidFill>
                          <a:effectLst/>
                          <a:latin typeface="Calibri"/>
                        </a:rPr>
                        <a:t> 2016)</a:t>
                      </a:r>
                      <a:r>
                        <a:rPr lang="en-US" sz="1200" b="0" i="0" u="none" strike="noStrike" dirty="0" smtClean="0">
                          <a:solidFill>
                            <a:srgbClr val="000000"/>
                          </a:solidFill>
                          <a:effectLst/>
                          <a:latin typeface="Calibri"/>
                        </a:rPr>
                        <a:t> </a:t>
                      </a:r>
                      <a:endParaRPr lang="en-US" sz="1200" b="0" i="0" u="none" strike="noStrike" dirty="0">
                        <a:solidFill>
                          <a:srgbClr val="000000"/>
                        </a:solidFill>
                        <a:effectLst/>
                        <a:latin typeface="Calibri"/>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441502">
                <a:tc v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dirty="0" err="1">
                          <a:solidFill>
                            <a:srgbClr val="000000"/>
                          </a:solidFill>
                          <a:effectLst/>
                          <a:latin typeface="Calibri"/>
                        </a:rPr>
                        <a:t>Cotatiile</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aferente</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celor</a:t>
                      </a:r>
                      <a:r>
                        <a:rPr lang="en-US" sz="1200" b="0" i="0" u="none" strike="noStrike" dirty="0">
                          <a:solidFill>
                            <a:srgbClr val="000000"/>
                          </a:solidFill>
                          <a:effectLst/>
                          <a:latin typeface="Calibri"/>
                        </a:rPr>
                        <a:t> 2 </a:t>
                      </a:r>
                      <a:r>
                        <a:rPr lang="en-US" sz="1200" b="0" i="0" u="none" strike="noStrike" dirty="0" err="1">
                          <a:solidFill>
                            <a:srgbClr val="000000"/>
                          </a:solidFill>
                          <a:effectLst/>
                          <a:latin typeface="Calibri"/>
                        </a:rPr>
                        <a:t>transe</a:t>
                      </a:r>
                      <a:r>
                        <a:rPr lang="en-US" sz="1200" b="0" i="0" u="none" strike="noStrike" dirty="0">
                          <a:solidFill>
                            <a:srgbClr val="000000"/>
                          </a:solidFill>
                          <a:effectLst/>
                          <a:latin typeface="Calibri"/>
                        </a:rPr>
                        <a:t> de </a:t>
                      </a:r>
                      <a:r>
                        <a:rPr lang="en-US" sz="1200" b="0" i="0" u="none" strike="noStrike" dirty="0" err="1">
                          <a:solidFill>
                            <a:srgbClr val="000000"/>
                          </a:solidFill>
                          <a:effectLst/>
                          <a:latin typeface="Calibri"/>
                        </a:rPr>
                        <a:t>medicamente</a:t>
                      </a:r>
                      <a:r>
                        <a:rPr lang="en-US" sz="1200" b="0" i="0" u="none" strike="noStrike" dirty="0">
                          <a:solidFill>
                            <a:srgbClr val="000000"/>
                          </a:solidFill>
                          <a:effectLst/>
                          <a:latin typeface="Calibri"/>
                        </a:rPr>
                        <a:t> au </a:t>
                      </a:r>
                      <a:r>
                        <a:rPr lang="en-US" sz="1200" b="0" i="0" u="none" strike="noStrike" dirty="0" err="1">
                          <a:solidFill>
                            <a:srgbClr val="000000"/>
                          </a:solidFill>
                          <a:effectLst/>
                          <a:latin typeface="Calibri"/>
                        </a:rPr>
                        <a:t>fost</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achitate</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dupa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emiterea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autorizatiei</a:t>
                      </a:r>
                      <a:r>
                        <a:rPr lang="en-US" sz="1200" b="0" i="0" u="none" strike="noStrike" dirty="0">
                          <a:solidFill>
                            <a:srgbClr val="000000"/>
                          </a:solidFill>
                          <a:effectLst/>
                          <a:latin typeface="Calibri"/>
                        </a:rPr>
                        <a:t> de </a:t>
                      </a:r>
                      <a:r>
                        <a:rPr lang="en-US" sz="1200" b="0" i="0" u="none" strike="noStrike" dirty="0" err="1">
                          <a:solidFill>
                            <a:srgbClr val="000000"/>
                          </a:solidFill>
                          <a:effectLst/>
                          <a:latin typeface="Calibri"/>
                        </a:rPr>
                        <a:t>nevoi</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speciale</a:t>
                      </a:r>
                      <a:r>
                        <a:rPr lang="en-US" sz="1200" b="0" i="0" u="none" strike="noStrike" dirty="0">
                          <a:solidFill>
                            <a:srgbClr val="000000"/>
                          </a:solidFill>
                          <a:effectLst/>
                          <a:latin typeface="Calibri"/>
                        </a:rPr>
                        <a:t> in </a:t>
                      </a:r>
                      <a:r>
                        <a:rPr lang="en-US" sz="1200" b="0" i="0" u="none" strike="noStrike" dirty="0" err="1">
                          <a:solidFill>
                            <a:srgbClr val="000000"/>
                          </a:solidFill>
                          <a:effectLst/>
                          <a:latin typeface="Calibri"/>
                        </a:rPr>
                        <a:t>luna</a:t>
                      </a:r>
                      <a:r>
                        <a:rPr lang="en-US" sz="1200" b="0" i="0" u="none" strike="noStrike" dirty="0">
                          <a:solidFill>
                            <a:srgbClr val="000000"/>
                          </a:solidFill>
                          <a:effectLst/>
                          <a:latin typeface="Calibri"/>
                        </a:rPr>
                        <a:t> </a:t>
                      </a:r>
                      <a:r>
                        <a:rPr lang="en-US" sz="1200" b="0" i="0" u="none" strike="noStrike" dirty="0" err="1" smtClean="0">
                          <a:solidFill>
                            <a:srgbClr val="000000"/>
                          </a:solidFill>
                          <a:effectLst/>
                          <a:latin typeface="Calibri"/>
                        </a:rPr>
                        <a:t>ianuarie</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si</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respectiv</a:t>
                      </a:r>
                      <a:r>
                        <a:rPr lang="en-US" sz="1200" b="0" i="0" u="none" strike="noStrike" baseline="0" dirty="0" smtClean="0">
                          <a:solidFill>
                            <a:srgbClr val="000000"/>
                          </a:solidFill>
                          <a:effectLst/>
                          <a:latin typeface="Calibri"/>
                        </a:rPr>
                        <a:t> in </a:t>
                      </a:r>
                      <a:r>
                        <a:rPr lang="en-US" sz="1200" b="0" i="0" u="none" strike="noStrike" dirty="0" err="1" smtClean="0">
                          <a:solidFill>
                            <a:srgbClr val="000000"/>
                          </a:solidFill>
                          <a:effectLst/>
                          <a:latin typeface="Calibri"/>
                        </a:rPr>
                        <a:t>februarie</a:t>
                      </a:r>
                      <a:r>
                        <a:rPr lang="en-US" sz="1200" b="0" i="0" u="none" strike="noStrike" dirty="0" smtClean="0">
                          <a:solidFill>
                            <a:srgbClr val="000000"/>
                          </a:solidFill>
                          <a:effectLst/>
                          <a:latin typeface="Calibri"/>
                        </a:rPr>
                        <a:t> </a:t>
                      </a:r>
                      <a:r>
                        <a:rPr lang="en-US" sz="1200" b="0" i="0" u="none" strike="noStrike" dirty="0">
                          <a:solidFill>
                            <a:srgbClr val="000000"/>
                          </a:solidFill>
                          <a:effectLst/>
                          <a:latin typeface="Calibri"/>
                        </a:rPr>
                        <a:t>2016.</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98754">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l" rtl="0" fontAlgn="b"/>
                      <a:r>
                        <a:rPr lang="it-IT" sz="1200" b="0" i="0" u="none" strike="noStrike" dirty="0" smtClean="0">
                          <a:solidFill>
                            <a:srgbClr val="000000"/>
                          </a:solidFill>
                          <a:effectLst/>
                          <a:latin typeface="Calibri"/>
                        </a:rPr>
                        <a:t>4 medicamente</a:t>
                      </a:r>
                      <a:r>
                        <a:rPr lang="it-IT" sz="1200" b="0" i="0" u="none" strike="noStrike" baseline="0" dirty="0" smtClean="0">
                          <a:solidFill>
                            <a:srgbClr val="000000"/>
                          </a:solidFill>
                          <a:effectLst/>
                          <a:latin typeface="Calibri"/>
                        </a:rPr>
                        <a:t> din 6 </a:t>
                      </a:r>
                      <a:r>
                        <a:rPr lang="it-IT" sz="1200" b="0" i="0" u="none" strike="noStrike" dirty="0" smtClean="0">
                          <a:solidFill>
                            <a:srgbClr val="000000"/>
                          </a:solidFill>
                          <a:effectLst/>
                          <a:latin typeface="Calibri"/>
                        </a:rPr>
                        <a:t>pentru trat. a</a:t>
                      </a:r>
                      <a:r>
                        <a:rPr lang="it-IT" sz="1200" b="0" i="0" u="none" strike="noStrike" baseline="0" dirty="0" smtClean="0">
                          <a:solidFill>
                            <a:srgbClr val="000000"/>
                          </a:solidFill>
                          <a:effectLst/>
                          <a:latin typeface="Calibri"/>
                        </a:rPr>
                        <a:t> </a:t>
                      </a:r>
                      <a:r>
                        <a:rPr lang="it-IT" sz="1200" b="0" i="0" u="none" strike="noStrike" dirty="0" smtClean="0">
                          <a:solidFill>
                            <a:srgbClr val="000000"/>
                          </a:solidFill>
                          <a:effectLst/>
                          <a:latin typeface="Calibri"/>
                        </a:rPr>
                        <a:t>40 pacienti cu XDR TB programate </a:t>
                      </a:r>
                      <a:r>
                        <a:rPr lang="it-IT" sz="1200" b="0" i="0" u="none" strike="noStrike" dirty="0">
                          <a:solidFill>
                            <a:srgbClr val="000000"/>
                          </a:solidFill>
                          <a:effectLst/>
                          <a:latin typeface="Calibri"/>
                        </a:rPr>
                        <a:t>a fi </a:t>
                      </a:r>
                      <a:r>
                        <a:rPr lang="it-IT" sz="1200" b="0" i="0" u="none" strike="noStrike" dirty="0" smtClean="0">
                          <a:solidFill>
                            <a:srgbClr val="000000"/>
                          </a:solidFill>
                          <a:effectLst/>
                          <a:latin typeface="Calibri"/>
                        </a:rPr>
                        <a:t>livrate in </a:t>
                      </a:r>
                      <a:r>
                        <a:rPr lang="it-IT" sz="1200" b="0" i="0" u="none" strike="noStrike" dirty="0">
                          <a:solidFill>
                            <a:srgbClr val="000000"/>
                          </a:solidFill>
                          <a:effectLst/>
                          <a:latin typeface="Calibri"/>
                        </a:rPr>
                        <a:t>mai </a:t>
                      </a:r>
                      <a:r>
                        <a:rPr lang="it-IT" sz="1200" b="0" i="0" u="none" strike="noStrike" dirty="0" smtClean="0">
                          <a:solidFill>
                            <a:srgbClr val="000000"/>
                          </a:solidFill>
                          <a:effectLst/>
                          <a:latin typeface="Calibri"/>
                        </a:rPr>
                        <a:t>2016,</a:t>
                      </a:r>
                      <a:r>
                        <a:rPr lang="it-IT" sz="1200" b="0" i="0" u="none" strike="noStrike" baseline="0" dirty="0" smtClean="0">
                          <a:solidFill>
                            <a:srgbClr val="000000"/>
                          </a:solidFill>
                          <a:effectLst/>
                          <a:latin typeface="Calibri"/>
                        </a:rPr>
                        <a:t> au fost livrate in iulie. In prezent in carantina pana la eliberarea autorizatiei de exceptare de la etichetare. Dosarul va fi depus imediat dupa efectuarea analizelor de calitate pentru medicamentele non-UE. </a:t>
                      </a:r>
                      <a:endParaRPr lang="it-IT" sz="1200" b="0" i="0" u="none" strike="noStrike" dirty="0">
                        <a:solidFill>
                          <a:srgbClr val="000000"/>
                        </a:solidFill>
                        <a:effectLst/>
                        <a:latin typeface="Calibri"/>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417804">
                <a:tc v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dirty="0">
                          <a:solidFill>
                            <a:srgbClr val="000000"/>
                          </a:solidFill>
                          <a:effectLst/>
                          <a:latin typeface="Calibri"/>
                        </a:rPr>
                        <a:t>A </a:t>
                      </a:r>
                      <a:r>
                        <a:rPr lang="en-US" sz="1200" b="0" i="0" u="none" strike="noStrike" dirty="0" err="1">
                          <a:solidFill>
                            <a:srgbClr val="000000"/>
                          </a:solidFill>
                          <a:effectLst/>
                          <a:latin typeface="Calibri"/>
                        </a:rPr>
                        <a:t>doua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transa</a:t>
                      </a:r>
                      <a:r>
                        <a:rPr lang="en-US" sz="1200" b="0" i="0" u="none" strike="noStrike" dirty="0">
                          <a:solidFill>
                            <a:srgbClr val="000000"/>
                          </a:solidFill>
                          <a:effectLst/>
                          <a:latin typeface="Calibri"/>
                        </a:rPr>
                        <a:t> de </a:t>
                      </a:r>
                      <a:r>
                        <a:rPr lang="en-US" sz="1200" b="0" i="0" u="none" strike="noStrike" dirty="0" err="1">
                          <a:solidFill>
                            <a:srgbClr val="000000"/>
                          </a:solidFill>
                          <a:effectLst/>
                          <a:latin typeface="Calibri"/>
                        </a:rPr>
                        <a:t>medicamente</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este</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programata</a:t>
                      </a:r>
                      <a:r>
                        <a:rPr lang="en-US" sz="1200" b="0" i="0" u="none" strike="noStrike" dirty="0">
                          <a:solidFill>
                            <a:srgbClr val="000000"/>
                          </a:solidFill>
                          <a:effectLst/>
                          <a:latin typeface="Calibri"/>
                        </a:rPr>
                        <a:t> a fi </a:t>
                      </a:r>
                      <a:r>
                        <a:rPr lang="en-US" sz="1200" b="0" i="0" u="none" strike="noStrike" dirty="0" err="1">
                          <a:solidFill>
                            <a:srgbClr val="000000"/>
                          </a:solidFill>
                          <a:effectLst/>
                          <a:latin typeface="Calibri"/>
                        </a:rPr>
                        <a:t>livrata</a:t>
                      </a:r>
                      <a:r>
                        <a:rPr lang="en-US" sz="1200" b="0" i="0" u="none" strike="noStrike" dirty="0">
                          <a:solidFill>
                            <a:srgbClr val="000000"/>
                          </a:solidFill>
                          <a:effectLst/>
                          <a:latin typeface="Calibri"/>
                        </a:rPr>
                        <a:t> in </a:t>
                      </a:r>
                      <a:r>
                        <a:rPr lang="en-US" sz="1200" b="0" i="0" u="none" strike="noStrike" dirty="0" err="1">
                          <a:solidFill>
                            <a:srgbClr val="000000"/>
                          </a:solidFill>
                          <a:effectLst/>
                          <a:latin typeface="Calibri"/>
                        </a:rPr>
                        <a:t>luna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octombrie</a:t>
                      </a:r>
                      <a:r>
                        <a:rPr lang="en-US" sz="1200" b="0" i="0" u="none" strike="noStrike" dirty="0">
                          <a:solidFill>
                            <a:srgbClr val="000000"/>
                          </a:solidFill>
                          <a:effectLst/>
                          <a:latin typeface="Calibri"/>
                        </a:rPr>
                        <a:t> – </a:t>
                      </a:r>
                      <a:r>
                        <a:rPr lang="en-US" sz="1200" b="0" i="0" u="none" strike="noStrike" dirty="0" err="1">
                          <a:solidFill>
                            <a:srgbClr val="000000"/>
                          </a:solidFill>
                          <a:effectLst/>
                          <a:latin typeface="Calibri"/>
                        </a:rPr>
                        <a:t>noiembrie</a:t>
                      </a:r>
                      <a:r>
                        <a:rPr lang="en-US" sz="1200" b="0" i="0" u="none" strike="noStrike" dirty="0">
                          <a:solidFill>
                            <a:srgbClr val="000000"/>
                          </a:solidFill>
                          <a:effectLst/>
                          <a:latin typeface="Calibri"/>
                        </a:rPr>
                        <a:t> </a:t>
                      </a:r>
                      <a:r>
                        <a:rPr lang="en-US" sz="1200" b="0" i="0" u="none" strike="noStrike" dirty="0" smtClean="0">
                          <a:solidFill>
                            <a:srgbClr val="000000"/>
                          </a:solidFill>
                          <a:effectLst/>
                          <a:latin typeface="Calibri"/>
                        </a:rPr>
                        <a:t>2016,</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comunicare</a:t>
                      </a:r>
                      <a:r>
                        <a:rPr lang="en-US" sz="1200" b="0" i="0" u="none" strike="noStrike" baseline="0" dirty="0" smtClean="0">
                          <a:solidFill>
                            <a:srgbClr val="000000"/>
                          </a:solidFill>
                          <a:effectLst/>
                          <a:latin typeface="Calibri"/>
                        </a:rPr>
                        <a:t> cu  GDF re. </a:t>
                      </a:r>
                      <a:r>
                        <a:rPr lang="en-US" sz="1200" b="0" i="0" u="none" strike="noStrike" baseline="0" dirty="0" err="1" smtClean="0">
                          <a:solidFill>
                            <a:srgbClr val="000000"/>
                          </a:solidFill>
                          <a:effectLst/>
                          <a:latin typeface="Calibri"/>
                        </a:rPr>
                        <a:t>reprogramarea</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livrarii</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pentru</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septembrie</a:t>
                      </a:r>
                      <a:r>
                        <a:rPr lang="en-US" sz="1200" b="0" i="0" u="none" strike="noStrike" baseline="0" dirty="0" smtClean="0">
                          <a:solidFill>
                            <a:srgbClr val="000000"/>
                          </a:solidFill>
                          <a:effectLst/>
                          <a:latin typeface="Calibri"/>
                        </a:rPr>
                        <a:t>.</a:t>
                      </a:r>
                      <a:endParaRPr lang="en-US" sz="1200" b="0" i="0" u="none" strike="noStrike" dirty="0">
                        <a:solidFill>
                          <a:srgbClr val="000000"/>
                        </a:solidFill>
                        <a:effectLst/>
                        <a:latin typeface="Calibri"/>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33031">
                <a:tc rowSpan="2">
                  <a:txBody>
                    <a:bodyPr/>
                    <a:lstStyle/>
                    <a:p>
                      <a:pPr algn="l" rtl="0" fontAlgn="b"/>
                      <a:r>
                        <a:rPr lang="en-US" sz="1200" b="0" i="0" u="none" strike="noStrike" dirty="0" err="1">
                          <a:solidFill>
                            <a:srgbClr val="000000"/>
                          </a:solidFill>
                          <a:effectLst/>
                          <a:latin typeface="Calibri"/>
                        </a:rPr>
                        <a:t>Rifabutin</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si</a:t>
                      </a:r>
                      <a:r>
                        <a:rPr lang="en-US" sz="1200" b="0" i="0" u="none" strike="noStrike" dirty="0">
                          <a:solidFill>
                            <a:srgbClr val="000000"/>
                          </a:solidFill>
                          <a:effectLst/>
                          <a:latin typeface="Calibri"/>
                        </a:rPr>
                        <a:t> </a:t>
                      </a:r>
                      <a:r>
                        <a:rPr lang="en-US" sz="1200" b="0" i="0" u="none" strike="noStrike" dirty="0" err="1" smtClean="0">
                          <a:solidFill>
                            <a:srgbClr val="000000"/>
                          </a:solidFill>
                          <a:effectLst/>
                          <a:latin typeface="Calibri"/>
                        </a:rPr>
                        <a:t>vaccin</a:t>
                      </a:r>
                      <a:r>
                        <a:rPr lang="en-US" sz="1200" b="0" i="0" u="none" strike="noStrike" dirty="0" smtClean="0">
                          <a:solidFill>
                            <a:srgbClr val="000000"/>
                          </a:solidFill>
                          <a:effectLst/>
                          <a:latin typeface="Calibri"/>
                        </a:rPr>
                        <a:t> </a:t>
                      </a:r>
                      <a:r>
                        <a:rPr lang="en-US" sz="1200" b="0" i="0" u="none" strike="noStrike" dirty="0" err="1" smtClean="0">
                          <a:solidFill>
                            <a:srgbClr val="000000"/>
                          </a:solidFill>
                          <a:effectLst/>
                          <a:latin typeface="Calibri"/>
                        </a:rPr>
                        <a:t>combinat</a:t>
                      </a:r>
                      <a:r>
                        <a:rPr lang="en-US" sz="1200" b="0" i="0" u="none" strike="noStrike" baseline="0" dirty="0" smtClean="0">
                          <a:solidFill>
                            <a:srgbClr val="000000"/>
                          </a:solidFill>
                          <a:effectLst/>
                          <a:latin typeface="Calibri"/>
                        </a:rPr>
                        <a:t> a</a:t>
                      </a:r>
                      <a:r>
                        <a:rPr lang="en-US" sz="1200" b="0" i="0" u="none" strike="noStrike" dirty="0" smtClean="0">
                          <a:solidFill>
                            <a:srgbClr val="000000"/>
                          </a:solidFill>
                          <a:effectLst/>
                          <a:latin typeface="Calibri"/>
                        </a:rPr>
                        <a:t>nti-</a:t>
                      </a:r>
                      <a:r>
                        <a:rPr lang="en-US" sz="1200" b="0" i="0" u="none" strike="noStrike" dirty="0" err="1" smtClean="0">
                          <a:solidFill>
                            <a:srgbClr val="000000"/>
                          </a:solidFill>
                          <a:effectLst/>
                          <a:latin typeface="Calibri"/>
                        </a:rPr>
                        <a:t>Hep</a:t>
                      </a:r>
                      <a:r>
                        <a:rPr lang="en-US" sz="1200" b="0" i="0" u="none" strike="noStrike" dirty="0" smtClean="0">
                          <a:solidFill>
                            <a:srgbClr val="000000"/>
                          </a:solidFill>
                          <a:effectLst/>
                          <a:latin typeface="Calibri"/>
                        </a:rPr>
                        <a:t>.</a:t>
                      </a:r>
                      <a:r>
                        <a:rPr lang="en-US" sz="1200" b="0" i="0" u="none" strike="noStrike" baseline="0" dirty="0" smtClean="0">
                          <a:solidFill>
                            <a:srgbClr val="000000"/>
                          </a:solidFill>
                          <a:effectLst/>
                          <a:latin typeface="Calibri"/>
                        </a:rPr>
                        <a:t> A </a:t>
                      </a:r>
                      <a:r>
                        <a:rPr lang="en-US" sz="1200" b="0" i="0" u="none" strike="noStrike" baseline="0" dirty="0" err="1" smtClean="0">
                          <a:solidFill>
                            <a:srgbClr val="000000"/>
                          </a:solidFill>
                          <a:effectLst/>
                          <a:latin typeface="Calibri"/>
                        </a:rPr>
                        <a:t>si</a:t>
                      </a:r>
                      <a:r>
                        <a:rPr lang="en-US" sz="1200" b="0" i="0" u="none" strike="noStrike" baseline="0" dirty="0" smtClean="0">
                          <a:solidFill>
                            <a:srgbClr val="000000"/>
                          </a:solidFill>
                          <a:effectLst/>
                          <a:latin typeface="Calibri"/>
                        </a:rPr>
                        <a:t> B</a:t>
                      </a:r>
                      <a:endParaRPr lang="en-US" sz="1200" b="0" i="0" u="none" strike="noStrike" dirty="0">
                        <a:solidFill>
                          <a:srgbClr val="000000"/>
                        </a:solidFill>
                        <a:effectLst/>
                        <a:latin typeface="Calibri"/>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r" rtl="0" fontAlgn="b"/>
                      <a:r>
                        <a:rPr lang="en-US" sz="1200" b="0" i="0" u="none" strike="noStrike" dirty="0">
                          <a:solidFill>
                            <a:srgbClr val="000000"/>
                          </a:solidFill>
                          <a:effectLst/>
                          <a:latin typeface="Calibri"/>
                        </a:rPr>
                        <a:t>57,000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r" rtl="0" fontAlgn="b"/>
                      <a:r>
                        <a:rPr lang="en-US" sz="1200" b="0" i="0" u="none" strike="noStrike" dirty="0">
                          <a:solidFill>
                            <a:srgbClr val="000000"/>
                          </a:solidFill>
                          <a:effectLst/>
                          <a:latin typeface="Calibri"/>
                        </a:rPr>
                        <a:t>15,404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r" rtl="0" fontAlgn="b"/>
                      <a:r>
                        <a:rPr lang="en-US" sz="1200" b="0" i="0" u="none" strike="noStrike" dirty="0">
                          <a:solidFill>
                            <a:srgbClr val="000000"/>
                          </a:solidFill>
                          <a:effectLst/>
                          <a:latin typeface="Calibri"/>
                        </a:rPr>
                        <a:t>41,596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Autorizaţia</a:t>
                      </a:r>
                      <a:r>
                        <a:rPr lang="en-US" sz="1200" b="0" i="0" u="none" strike="noStrike" dirty="0">
                          <a:solidFill>
                            <a:srgbClr val="000000"/>
                          </a:solidFill>
                          <a:effectLst/>
                          <a:latin typeface="Calibri"/>
                        </a:rPr>
                        <a:t> de </a:t>
                      </a:r>
                      <a:r>
                        <a:rPr lang="en-US" sz="1200" b="0" i="0" u="none" strike="noStrike" dirty="0" err="1">
                          <a:solidFill>
                            <a:srgbClr val="000000"/>
                          </a:solidFill>
                          <a:effectLst/>
                          <a:latin typeface="Calibri"/>
                        </a:rPr>
                        <a:t>nevoi</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speciale</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pentru</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Rifabutin</a:t>
                      </a:r>
                      <a:r>
                        <a:rPr lang="en-US" sz="1200" b="0" i="0" u="none" strike="noStrike" dirty="0">
                          <a:solidFill>
                            <a:srgbClr val="000000"/>
                          </a:solidFill>
                          <a:effectLst/>
                          <a:latin typeface="Calibri"/>
                        </a:rPr>
                        <a:t> </a:t>
                      </a:r>
                      <a:r>
                        <a:rPr lang="en-US" sz="1200" b="0" i="0" u="none" strike="noStrike" dirty="0" smtClean="0">
                          <a:solidFill>
                            <a:srgbClr val="000000"/>
                          </a:solidFill>
                          <a:effectLst/>
                          <a:latin typeface="Calibri"/>
                        </a:rPr>
                        <a:t>(India) a </a:t>
                      </a:r>
                      <a:r>
                        <a:rPr lang="en-US" sz="1200" b="0" i="0" u="none" strike="noStrike" dirty="0" err="1">
                          <a:solidFill>
                            <a:srgbClr val="000000"/>
                          </a:solidFill>
                          <a:effectLst/>
                          <a:latin typeface="Calibri"/>
                        </a:rPr>
                        <a:t>fost</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emisa</a:t>
                      </a:r>
                      <a:r>
                        <a:rPr lang="en-US" sz="1200" b="0" i="0" u="none" strike="noStrike" dirty="0">
                          <a:solidFill>
                            <a:srgbClr val="000000"/>
                          </a:solidFill>
                          <a:effectLst/>
                          <a:latin typeface="Calibri"/>
                        </a:rPr>
                        <a:t> in data de </a:t>
                      </a:r>
                      <a:r>
                        <a:rPr lang="en-US" sz="1200" b="0" i="0" u="none" strike="noStrike" dirty="0" smtClean="0">
                          <a:solidFill>
                            <a:srgbClr val="000000"/>
                          </a:solidFill>
                          <a:effectLst/>
                          <a:latin typeface="Calibri"/>
                        </a:rPr>
                        <a:t>30.03.2016</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dosar</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depus</a:t>
                      </a:r>
                      <a:r>
                        <a:rPr lang="en-US" sz="1200" b="0" i="0" u="none" strike="noStrike" baseline="0" dirty="0" smtClean="0">
                          <a:solidFill>
                            <a:srgbClr val="000000"/>
                          </a:solidFill>
                          <a:effectLst/>
                          <a:latin typeface="Calibri"/>
                        </a:rPr>
                        <a:t> in Oct. 2015)</a:t>
                      </a:r>
                      <a:r>
                        <a:rPr lang="en-US" sz="1200" b="0" i="0" u="none" strike="noStrike" dirty="0" smtClean="0">
                          <a:solidFill>
                            <a:srgbClr val="000000"/>
                          </a:solidFill>
                          <a:effectLst/>
                          <a:latin typeface="Calibri"/>
                        </a:rPr>
                        <a:t>. </a:t>
                      </a:r>
                      <a:r>
                        <a:rPr lang="en-US" sz="1200" b="0" i="0" u="none" strike="noStrike" dirty="0">
                          <a:solidFill>
                            <a:srgbClr val="000000"/>
                          </a:solidFill>
                          <a:effectLst/>
                          <a:latin typeface="Calibri"/>
                        </a:rPr>
                        <a:t>Prima </a:t>
                      </a:r>
                      <a:r>
                        <a:rPr lang="en-US" sz="1200" b="0" i="0" u="none" strike="noStrike" dirty="0" err="1">
                          <a:solidFill>
                            <a:srgbClr val="000000"/>
                          </a:solidFill>
                          <a:effectLst/>
                          <a:latin typeface="Calibri"/>
                        </a:rPr>
                        <a:t>transa</a:t>
                      </a:r>
                      <a:r>
                        <a:rPr lang="en-US" sz="1200" b="0" i="0" u="none" strike="noStrike" dirty="0">
                          <a:solidFill>
                            <a:srgbClr val="000000"/>
                          </a:solidFill>
                          <a:effectLst/>
                          <a:latin typeface="Calibri"/>
                        </a:rPr>
                        <a:t> de </a:t>
                      </a:r>
                      <a:r>
                        <a:rPr lang="en-US" sz="1200" b="0" i="0" u="none" strike="noStrike" dirty="0" err="1">
                          <a:solidFill>
                            <a:srgbClr val="000000"/>
                          </a:solidFill>
                          <a:effectLst/>
                          <a:latin typeface="Calibri"/>
                        </a:rPr>
                        <a:t>Rifabutin</a:t>
                      </a:r>
                      <a:r>
                        <a:rPr lang="en-US" sz="1200" b="0" i="0" u="none" strike="noStrike" dirty="0">
                          <a:solidFill>
                            <a:srgbClr val="000000"/>
                          </a:solidFill>
                          <a:effectLst/>
                          <a:latin typeface="Calibri"/>
                        </a:rPr>
                        <a:t> </a:t>
                      </a:r>
                      <a:r>
                        <a:rPr lang="en-US" sz="1200" b="0" i="0" u="none" strike="noStrike" dirty="0" err="1" smtClean="0">
                          <a:solidFill>
                            <a:srgbClr val="000000"/>
                          </a:solidFill>
                          <a:effectLst/>
                          <a:latin typeface="Calibri"/>
                        </a:rPr>
                        <a:t>programata</a:t>
                      </a:r>
                      <a:r>
                        <a:rPr lang="en-US" sz="1200" b="0" i="0" u="none" strike="noStrike" dirty="0" smtClean="0">
                          <a:solidFill>
                            <a:srgbClr val="000000"/>
                          </a:solidFill>
                          <a:effectLst/>
                          <a:latin typeface="Calibri"/>
                        </a:rPr>
                        <a:t> pt. </a:t>
                      </a:r>
                      <a:r>
                        <a:rPr lang="en-US" sz="1200" b="0" i="0" u="none" strike="noStrike" dirty="0" err="1" smtClean="0">
                          <a:solidFill>
                            <a:srgbClr val="000000"/>
                          </a:solidFill>
                          <a:effectLst/>
                          <a:latin typeface="Calibri"/>
                        </a:rPr>
                        <a:t>livrare</a:t>
                      </a:r>
                      <a:r>
                        <a:rPr lang="en-US" sz="1200" b="0" i="0" u="none" strike="noStrike" dirty="0" smtClean="0">
                          <a:solidFill>
                            <a:srgbClr val="000000"/>
                          </a:solidFill>
                          <a:effectLst/>
                          <a:latin typeface="Calibri"/>
                        </a:rPr>
                        <a:t> in </a:t>
                      </a:r>
                      <a:r>
                        <a:rPr lang="en-US" sz="1200" b="0" i="0" u="none" strike="noStrike" dirty="0" err="1" smtClean="0">
                          <a:solidFill>
                            <a:srgbClr val="000000"/>
                          </a:solidFill>
                          <a:effectLst/>
                          <a:latin typeface="Calibri"/>
                        </a:rPr>
                        <a:t>luna</a:t>
                      </a:r>
                      <a:r>
                        <a:rPr lang="en-US" sz="1200" b="0" i="0" u="none" strike="noStrike" dirty="0" smtClean="0">
                          <a:solidFill>
                            <a:srgbClr val="000000"/>
                          </a:solidFill>
                          <a:effectLst/>
                          <a:latin typeface="Calibri"/>
                        </a:rPr>
                        <a:t> </a:t>
                      </a:r>
                      <a:r>
                        <a:rPr lang="en-US" sz="1200" b="0" i="0" u="none" strike="noStrike" dirty="0" err="1">
                          <a:solidFill>
                            <a:srgbClr val="000000"/>
                          </a:solidFill>
                          <a:effectLst/>
                          <a:latin typeface="Calibri"/>
                        </a:rPr>
                        <a:t>mai</a:t>
                      </a:r>
                      <a:r>
                        <a:rPr lang="en-US" sz="1200" b="0" i="0" u="none" strike="noStrike" dirty="0">
                          <a:solidFill>
                            <a:srgbClr val="000000"/>
                          </a:solidFill>
                          <a:effectLst/>
                          <a:latin typeface="Calibri"/>
                        </a:rPr>
                        <a:t> </a:t>
                      </a:r>
                      <a:r>
                        <a:rPr lang="en-US" sz="1200" b="0" i="0" u="none" strike="noStrike" dirty="0" smtClean="0">
                          <a:solidFill>
                            <a:srgbClr val="000000"/>
                          </a:solidFill>
                          <a:effectLst/>
                          <a:latin typeface="Calibri"/>
                        </a:rPr>
                        <a:t>2016 intra in </a:t>
                      </a:r>
                      <a:r>
                        <a:rPr lang="en-US" sz="1200" b="0" i="0" u="none" strike="noStrike" dirty="0" err="1" smtClean="0">
                          <a:solidFill>
                            <a:srgbClr val="000000"/>
                          </a:solidFill>
                          <a:effectLst/>
                          <a:latin typeface="Calibri"/>
                        </a:rPr>
                        <a:t>tara</a:t>
                      </a:r>
                      <a:r>
                        <a:rPr lang="en-US" sz="1200" b="0" i="0" u="none" strike="noStrike" dirty="0" smtClean="0">
                          <a:solidFill>
                            <a:srgbClr val="000000"/>
                          </a:solidFill>
                          <a:effectLst/>
                          <a:latin typeface="Calibri"/>
                        </a:rPr>
                        <a:t> in 26 </a:t>
                      </a:r>
                      <a:r>
                        <a:rPr lang="en-US" sz="1200" b="0" i="0" u="none" strike="noStrike" dirty="0" err="1" smtClean="0">
                          <a:solidFill>
                            <a:srgbClr val="000000"/>
                          </a:solidFill>
                          <a:effectLst/>
                          <a:latin typeface="Calibri"/>
                        </a:rPr>
                        <a:t>iulie</a:t>
                      </a:r>
                      <a:r>
                        <a:rPr lang="en-US" sz="1200" b="0" i="0" u="none" strike="noStrike" dirty="0" smtClean="0">
                          <a:solidFill>
                            <a:srgbClr val="000000"/>
                          </a:solidFill>
                          <a:effectLst/>
                          <a:latin typeface="Calibri"/>
                        </a:rPr>
                        <a:t> 2016 (</a:t>
                      </a:r>
                      <a:r>
                        <a:rPr lang="en-US" sz="1200" b="0" i="0" u="none" strike="noStrike" dirty="0" err="1" smtClean="0">
                          <a:solidFill>
                            <a:srgbClr val="000000"/>
                          </a:solidFill>
                          <a:effectLst/>
                          <a:latin typeface="Calibri"/>
                        </a:rPr>
                        <a:t>plata</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efectuata</a:t>
                      </a:r>
                      <a:r>
                        <a:rPr lang="en-US" sz="1200" b="0" i="0" u="none" strike="noStrike" baseline="0" dirty="0" smtClean="0">
                          <a:solidFill>
                            <a:srgbClr val="000000"/>
                          </a:solidFill>
                          <a:effectLst/>
                          <a:latin typeface="Calibri"/>
                        </a:rPr>
                        <a:t> in </a:t>
                      </a:r>
                      <a:r>
                        <a:rPr lang="en-US" sz="1200" b="0" i="0" u="none" strike="noStrike" baseline="0" dirty="0" err="1" smtClean="0">
                          <a:solidFill>
                            <a:srgbClr val="000000"/>
                          </a:solidFill>
                          <a:effectLst/>
                          <a:latin typeface="Calibri"/>
                        </a:rPr>
                        <a:t>ianuarie</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productie</a:t>
                      </a:r>
                      <a:r>
                        <a:rPr lang="en-US" sz="1200" b="0" i="0" u="none" strike="noStrike" baseline="0" dirty="0" smtClean="0">
                          <a:solidFill>
                            <a:srgbClr val="000000"/>
                          </a:solidFill>
                          <a:effectLst/>
                          <a:latin typeface="Calibri"/>
                        </a:rPr>
                        <a:t> 4-6 </a:t>
                      </a:r>
                      <a:r>
                        <a:rPr lang="en-US" sz="1200" b="0" i="0" u="none" strike="noStrike" baseline="0" dirty="0" err="1" smtClean="0">
                          <a:solidFill>
                            <a:srgbClr val="000000"/>
                          </a:solidFill>
                          <a:effectLst/>
                          <a:latin typeface="Calibri"/>
                        </a:rPr>
                        <a:t>luni</a:t>
                      </a:r>
                      <a:r>
                        <a:rPr lang="en-US" sz="1200" b="0" i="0" u="none" strike="noStrike" baseline="0" dirty="0" smtClean="0">
                          <a:solidFill>
                            <a:srgbClr val="000000"/>
                          </a:solidFill>
                          <a:effectLst/>
                          <a:latin typeface="Calibri"/>
                        </a:rPr>
                        <a:t>).</a:t>
                      </a:r>
                      <a:r>
                        <a:rPr lang="en-US" sz="1200" b="0" i="0" u="none" strike="noStrike" dirty="0" smtClean="0">
                          <a:solidFill>
                            <a:srgbClr val="000000"/>
                          </a:solidFill>
                          <a:effectLst/>
                          <a:latin typeface="Calibri"/>
                        </a:rPr>
                        <a:t> </a:t>
                      </a:r>
                      <a:r>
                        <a:rPr lang="en-US" sz="1200" b="0" i="0" u="none" strike="noStrike" dirty="0" err="1">
                          <a:solidFill>
                            <a:srgbClr val="000000"/>
                          </a:solidFill>
                          <a:effectLst/>
                          <a:latin typeface="Calibri"/>
                        </a:rPr>
                        <a:t>Dupa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intrarea</a:t>
                      </a:r>
                      <a:r>
                        <a:rPr lang="en-US" sz="1200" b="0" i="0" u="none" strike="noStrike" dirty="0">
                          <a:solidFill>
                            <a:srgbClr val="000000"/>
                          </a:solidFill>
                          <a:effectLst/>
                          <a:latin typeface="Calibri"/>
                        </a:rPr>
                        <a:t> in </a:t>
                      </a:r>
                      <a:r>
                        <a:rPr lang="en-US" sz="1200" b="0" i="0" u="none" strike="noStrike" dirty="0" err="1">
                          <a:solidFill>
                            <a:srgbClr val="000000"/>
                          </a:solidFill>
                          <a:effectLst/>
                          <a:latin typeface="Calibri"/>
                        </a:rPr>
                        <a:t>tara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urmeaza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prelevarea</a:t>
                      </a:r>
                      <a:r>
                        <a:rPr lang="en-US" sz="1200" b="0" i="0" u="none" strike="noStrike" dirty="0">
                          <a:solidFill>
                            <a:srgbClr val="000000"/>
                          </a:solidFill>
                          <a:effectLst/>
                          <a:latin typeface="Calibri"/>
                        </a:rPr>
                        <a:t> de probe </a:t>
                      </a:r>
                      <a:r>
                        <a:rPr lang="en-US" sz="1200" b="0" i="0" u="none" strike="noStrike" dirty="0" err="1">
                          <a:solidFill>
                            <a:srgbClr val="000000"/>
                          </a:solidFill>
                          <a:effectLst/>
                          <a:latin typeface="Calibri"/>
                        </a:rPr>
                        <a:t>pentru</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testarea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calitatii</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si</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conformitatii</a:t>
                      </a:r>
                      <a:r>
                        <a:rPr lang="en-US" sz="1200" b="0" i="0" u="none" strike="noStrike" dirty="0">
                          <a:solidFill>
                            <a:srgbClr val="000000"/>
                          </a:solidFill>
                          <a:effectLst/>
                          <a:latin typeface="Calibri"/>
                        </a:rPr>
                        <a:t>; </a:t>
                      </a:r>
                      <a:r>
                        <a:rPr lang="en-US" sz="1200" b="0" i="0" u="none" strike="noStrike" dirty="0" smtClean="0">
                          <a:solidFill>
                            <a:srgbClr val="000000"/>
                          </a:solidFill>
                          <a:effectLst/>
                          <a:latin typeface="Calibri"/>
                        </a:rPr>
                        <a:t>se </a:t>
                      </a:r>
                      <a:r>
                        <a:rPr lang="en-US" sz="1200" b="0" i="0" u="none" strike="noStrike" dirty="0" err="1" smtClean="0">
                          <a:solidFill>
                            <a:srgbClr val="000000"/>
                          </a:solidFill>
                          <a:effectLst/>
                          <a:latin typeface="Calibri"/>
                        </a:rPr>
                        <a:t>va</a:t>
                      </a:r>
                      <a:r>
                        <a:rPr lang="en-US" sz="1200" b="0" i="0" u="none" strike="noStrike" dirty="0" smtClean="0">
                          <a:solidFill>
                            <a:srgbClr val="000000"/>
                          </a:solidFill>
                          <a:effectLst/>
                          <a:latin typeface="Calibri"/>
                        </a:rPr>
                        <a:t> </a:t>
                      </a:r>
                      <a:r>
                        <a:rPr lang="en-US" sz="1200" b="0" i="0" u="none" strike="noStrike" dirty="0" err="1">
                          <a:solidFill>
                            <a:srgbClr val="000000"/>
                          </a:solidFill>
                          <a:effectLst/>
                          <a:latin typeface="Calibri"/>
                        </a:rPr>
                        <a:t>depune</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dosarul</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pentru</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obtinerea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autorizatiei</a:t>
                      </a:r>
                      <a:r>
                        <a:rPr lang="en-US" sz="1200" b="0" i="0" u="none" strike="noStrike" dirty="0">
                          <a:solidFill>
                            <a:srgbClr val="000000"/>
                          </a:solidFill>
                          <a:effectLst/>
                          <a:latin typeface="Calibri"/>
                        </a:rPr>
                        <a:t> de </a:t>
                      </a:r>
                      <a:r>
                        <a:rPr lang="en-US" sz="1200" b="0" i="0" u="none" strike="noStrike" dirty="0" err="1">
                          <a:solidFill>
                            <a:srgbClr val="000000"/>
                          </a:solidFill>
                          <a:effectLst/>
                          <a:latin typeface="Calibri"/>
                        </a:rPr>
                        <a:t>exceptare</a:t>
                      </a:r>
                      <a:r>
                        <a:rPr lang="en-US" sz="1200" b="0" i="0" u="none" strike="noStrike" dirty="0">
                          <a:solidFill>
                            <a:srgbClr val="000000"/>
                          </a:solidFill>
                          <a:effectLst/>
                          <a:latin typeface="Calibri"/>
                        </a:rPr>
                        <a:t> de la </a:t>
                      </a:r>
                      <a:r>
                        <a:rPr lang="en-US" sz="1200" b="0" i="0" u="none" strike="noStrike" dirty="0" err="1">
                          <a:solidFill>
                            <a:srgbClr val="000000"/>
                          </a:solidFill>
                          <a:effectLst/>
                          <a:latin typeface="Calibri"/>
                        </a:rPr>
                        <a:t>etichetare</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dupa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obtinerea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acestei</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autorizatii</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medicamentul</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poate</a:t>
                      </a:r>
                      <a:r>
                        <a:rPr lang="en-US" sz="1200" b="0" i="0" u="none" strike="noStrike" dirty="0">
                          <a:solidFill>
                            <a:srgbClr val="000000"/>
                          </a:solidFill>
                          <a:effectLst/>
                          <a:latin typeface="Calibri"/>
                        </a:rPr>
                        <a:t> fi </a:t>
                      </a:r>
                      <a:r>
                        <a:rPr lang="en-US" sz="1200" b="0" i="0" u="none" strike="noStrike" dirty="0" err="1">
                          <a:solidFill>
                            <a:srgbClr val="000000"/>
                          </a:solidFill>
                          <a:effectLst/>
                          <a:latin typeface="Calibri"/>
                        </a:rPr>
                        <a:t>distribuit</a:t>
                      </a:r>
                      <a:r>
                        <a:rPr lang="en-US" sz="1200" b="0" i="0" u="none" strike="noStrike" dirty="0">
                          <a:solidFill>
                            <a:srgbClr val="000000"/>
                          </a:solidFill>
                          <a:effectLst/>
                          <a:latin typeface="Calibri"/>
                        </a:rPr>
                        <a:t> </a:t>
                      </a:r>
                      <a:r>
                        <a:rPr lang="en-US" sz="1200" b="0" i="0" u="none" strike="noStrike" dirty="0" err="1" smtClean="0">
                          <a:solidFill>
                            <a:srgbClr val="000000"/>
                          </a:solidFill>
                          <a:effectLst/>
                          <a:latin typeface="Calibri"/>
                        </a:rPr>
                        <a:t>pacientilor</a:t>
                      </a:r>
                      <a:r>
                        <a:rPr lang="en-US" sz="1200" b="0" i="0" u="none" strike="noStrike" baseline="0" dirty="0" smtClean="0">
                          <a:solidFill>
                            <a:srgbClr val="000000"/>
                          </a:solidFill>
                          <a:effectLst/>
                          <a:latin typeface="Calibri"/>
                        </a:rPr>
                        <a:t> (CDI cu </a:t>
                      </a:r>
                      <a:r>
                        <a:rPr lang="en-US" sz="1200" b="0" i="0" u="none" strike="noStrike" baseline="0" dirty="0" err="1" smtClean="0">
                          <a:solidFill>
                            <a:srgbClr val="000000"/>
                          </a:solidFill>
                          <a:effectLst/>
                          <a:latin typeface="Calibri"/>
                        </a:rPr>
                        <a:t>coinfectie</a:t>
                      </a:r>
                      <a:r>
                        <a:rPr lang="en-US" sz="1200" b="0" i="0" u="none" strike="noStrike" baseline="0" dirty="0" smtClean="0">
                          <a:solidFill>
                            <a:srgbClr val="000000"/>
                          </a:solidFill>
                          <a:effectLst/>
                          <a:latin typeface="Calibri"/>
                        </a:rPr>
                        <a:t> HIV-TB)</a:t>
                      </a:r>
                      <a:endParaRPr lang="en-US" sz="1200" b="0" i="0" u="none" strike="noStrike" dirty="0">
                        <a:solidFill>
                          <a:srgbClr val="000000"/>
                        </a:solidFill>
                        <a:effectLst/>
                        <a:latin typeface="Calibri"/>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91644">
                <a:tc v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dirty="0" err="1" smtClean="0">
                          <a:solidFill>
                            <a:srgbClr val="000000"/>
                          </a:solidFill>
                          <a:effectLst/>
                          <a:latin typeface="Calibri"/>
                        </a:rPr>
                        <a:t>Dupa</a:t>
                      </a:r>
                      <a:r>
                        <a:rPr lang="en-US" sz="1200" b="0" i="0" u="none" strike="noStrike" baseline="0" dirty="0" smtClean="0">
                          <a:solidFill>
                            <a:srgbClr val="000000"/>
                          </a:solidFill>
                          <a:effectLst/>
                          <a:latin typeface="Calibri"/>
                        </a:rPr>
                        <a:t> 2 </a:t>
                      </a:r>
                      <a:r>
                        <a:rPr lang="en-US" sz="1200" b="0" i="0" u="none" strike="noStrike" baseline="0" dirty="0" err="1" smtClean="0">
                          <a:solidFill>
                            <a:srgbClr val="000000"/>
                          </a:solidFill>
                          <a:effectLst/>
                          <a:latin typeface="Calibri"/>
                        </a:rPr>
                        <a:t>proceduri</a:t>
                      </a:r>
                      <a:r>
                        <a:rPr lang="en-US" sz="1200" b="0" i="0" u="none" strike="noStrike" baseline="0" dirty="0" smtClean="0">
                          <a:solidFill>
                            <a:srgbClr val="000000"/>
                          </a:solidFill>
                          <a:effectLst/>
                          <a:latin typeface="Calibri"/>
                        </a:rPr>
                        <a:t> de </a:t>
                      </a:r>
                      <a:r>
                        <a:rPr lang="en-US" sz="1200" b="0" i="0" u="none" strike="noStrike" baseline="0" dirty="0" err="1" smtClean="0">
                          <a:solidFill>
                            <a:srgbClr val="000000"/>
                          </a:solidFill>
                          <a:effectLst/>
                          <a:latin typeface="Calibri"/>
                        </a:rPr>
                        <a:t>achizitii</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anulate</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lipsa</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oferte</a:t>
                      </a:r>
                      <a:r>
                        <a:rPr lang="en-US" sz="1200" b="0" i="0" u="none" strike="noStrike" baseline="0" dirty="0" smtClean="0">
                          <a:solidFill>
                            <a:srgbClr val="000000"/>
                          </a:solidFill>
                          <a:effectLst/>
                          <a:latin typeface="Calibri"/>
                        </a:rPr>
                        <a:t>) i</a:t>
                      </a:r>
                      <a:r>
                        <a:rPr lang="en-US" sz="1200" b="0" i="0" u="none" strike="noStrike" dirty="0" smtClean="0">
                          <a:solidFill>
                            <a:srgbClr val="000000"/>
                          </a:solidFill>
                          <a:effectLst/>
                          <a:latin typeface="Calibri"/>
                        </a:rPr>
                        <a:t>n </a:t>
                      </a:r>
                      <a:r>
                        <a:rPr lang="en-US" sz="1200" b="0" i="0" u="none" strike="noStrike" dirty="0" err="1">
                          <a:solidFill>
                            <a:srgbClr val="000000"/>
                          </a:solidFill>
                          <a:effectLst/>
                          <a:latin typeface="Calibri"/>
                        </a:rPr>
                        <a:t>luna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ianuarie</a:t>
                      </a:r>
                      <a:r>
                        <a:rPr lang="en-US" sz="1200" b="0" i="0" u="none" strike="noStrike" dirty="0">
                          <a:solidFill>
                            <a:srgbClr val="000000"/>
                          </a:solidFill>
                          <a:effectLst/>
                          <a:latin typeface="Calibri"/>
                        </a:rPr>
                        <a:t> 2016 a </a:t>
                      </a:r>
                      <a:r>
                        <a:rPr lang="en-US" sz="1200" b="0" i="0" u="none" strike="noStrike" dirty="0" err="1">
                          <a:solidFill>
                            <a:srgbClr val="000000"/>
                          </a:solidFill>
                          <a:effectLst/>
                          <a:latin typeface="Calibri"/>
                        </a:rPr>
                        <a:t>fost</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demarata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procedura</a:t>
                      </a:r>
                      <a:r>
                        <a:rPr lang="en-US" sz="1200" b="0" i="0" u="none" strike="noStrike" dirty="0">
                          <a:solidFill>
                            <a:srgbClr val="000000"/>
                          </a:solidFill>
                          <a:effectLst/>
                          <a:latin typeface="Calibri"/>
                        </a:rPr>
                        <a:t> de </a:t>
                      </a:r>
                      <a:r>
                        <a:rPr lang="en-US" sz="1200" b="0" i="0" u="none" strike="noStrike" dirty="0" err="1">
                          <a:solidFill>
                            <a:srgbClr val="000000"/>
                          </a:solidFill>
                          <a:effectLst/>
                          <a:latin typeface="Calibri"/>
                        </a:rPr>
                        <a:t>achizitie</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directa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pentru</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furnizarea</a:t>
                      </a:r>
                      <a:r>
                        <a:rPr lang="en-US" sz="1200" b="0" i="0" u="none" strike="noStrike" dirty="0">
                          <a:solidFill>
                            <a:srgbClr val="000000"/>
                          </a:solidFill>
                          <a:effectLst/>
                          <a:latin typeface="Calibri"/>
                        </a:rPr>
                        <a:t> de </a:t>
                      </a:r>
                      <a:r>
                        <a:rPr lang="en-US" sz="1200" b="0" i="0" u="none" strike="noStrike" dirty="0" err="1">
                          <a:solidFill>
                            <a:srgbClr val="000000"/>
                          </a:solidFill>
                          <a:effectLst/>
                          <a:latin typeface="Calibri"/>
                        </a:rPr>
                        <a:t>vaccin</a:t>
                      </a:r>
                      <a:r>
                        <a:rPr lang="en-US" sz="1200" b="0" i="0" u="none" strike="noStrike" dirty="0">
                          <a:solidFill>
                            <a:srgbClr val="000000"/>
                          </a:solidFill>
                          <a:effectLst/>
                          <a:latin typeface="Calibri"/>
                        </a:rPr>
                        <a:t> anti-</a:t>
                      </a:r>
                      <a:r>
                        <a:rPr lang="en-US" sz="1200" b="0" i="0" u="none" strike="noStrike" dirty="0" err="1">
                          <a:solidFill>
                            <a:srgbClr val="000000"/>
                          </a:solidFill>
                          <a:effectLst/>
                          <a:latin typeface="Calibri"/>
                        </a:rPr>
                        <a:t>hepatitic</a:t>
                      </a:r>
                      <a:r>
                        <a:rPr lang="en-US" sz="1200" b="0" i="0" u="none" strike="noStrike" dirty="0">
                          <a:solidFill>
                            <a:srgbClr val="000000"/>
                          </a:solidFill>
                          <a:effectLst/>
                          <a:latin typeface="Calibri"/>
                        </a:rPr>
                        <a:t>. SC EUROPHARM HOLDING SA a </a:t>
                      </a:r>
                      <a:r>
                        <a:rPr lang="en-US" sz="1200" b="0" i="0" u="none" strike="noStrike" dirty="0" err="1">
                          <a:solidFill>
                            <a:srgbClr val="000000"/>
                          </a:solidFill>
                          <a:effectLst/>
                          <a:latin typeface="Calibri"/>
                        </a:rPr>
                        <a:t>fost</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singurul</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distribuitor</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autorizat</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ce</a:t>
                      </a:r>
                      <a:r>
                        <a:rPr lang="en-US" sz="1200" b="0" i="0" u="none" strike="noStrike" dirty="0">
                          <a:solidFill>
                            <a:srgbClr val="000000"/>
                          </a:solidFill>
                          <a:effectLst/>
                          <a:latin typeface="Calibri"/>
                        </a:rPr>
                        <a:t> a </a:t>
                      </a:r>
                      <a:r>
                        <a:rPr lang="en-US" sz="1200" b="0" i="0" u="none" strike="noStrike" dirty="0" err="1">
                          <a:solidFill>
                            <a:srgbClr val="000000"/>
                          </a:solidFill>
                          <a:effectLst/>
                          <a:latin typeface="Calibri"/>
                        </a:rPr>
                        <a:t>acceptat</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sa</a:t>
                      </a:r>
                      <a:r>
                        <a:rPr lang="en-US" sz="1200" b="0" i="0" u="none" strike="noStrike" dirty="0">
                          <a:solidFill>
                            <a:srgbClr val="000000"/>
                          </a:solidFill>
                          <a:effectLst/>
                          <a:latin typeface="Calibri"/>
                        </a:rPr>
                        <a:t> </a:t>
                      </a:r>
                      <a:r>
                        <a:rPr lang="en-US" sz="1200" b="0" i="0" u="none" strike="noStrike" dirty="0" err="1" smtClean="0">
                          <a:solidFill>
                            <a:srgbClr val="000000"/>
                          </a:solidFill>
                          <a:effectLst/>
                          <a:latin typeface="Calibri"/>
                        </a:rPr>
                        <a:t>furnizeze</a:t>
                      </a:r>
                      <a:r>
                        <a:rPr lang="en-US" sz="1200" b="0" i="0" u="none" strike="noStrike" dirty="0" smtClean="0">
                          <a:solidFill>
                            <a:srgbClr val="000000"/>
                          </a:solidFill>
                          <a:effectLst/>
                          <a:latin typeface="Calibri"/>
                        </a:rPr>
                        <a:t> </a:t>
                      </a:r>
                      <a:r>
                        <a:rPr lang="en-US" sz="1200" b="0" i="0" u="none" strike="noStrike" dirty="0" err="1">
                          <a:solidFill>
                            <a:srgbClr val="000000"/>
                          </a:solidFill>
                          <a:effectLst/>
                          <a:latin typeface="Calibri"/>
                        </a:rPr>
                        <a:t>cantitatea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necesara</a:t>
                      </a:r>
                      <a:r>
                        <a:rPr lang="en-US" sz="1200" b="0" i="0" u="none" strike="noStrike" dirty="0">
                          <a:solidFill>
                            <a:srgbClr val="000000"/>
                          </a:solidFill>
                          <a:effectLst/>
                          <a:latin typeface="Calibri"/>
                        </a:rPr>
                        <a:t> de </a:t>
                      </a:r>
                      <a:r>
                        <a:rPr lang="en-US" sz="1200" b="0" i="0" u="none" strike="noStrike" dirty="0" err="1">
                          <a:solidFill>
                            <a:srgbClr val="000000"/>
                          </a:solidFill>
                          <a:effectLst/>
                          <a:latin typeface="Calibri"/>
                        </a:rPr>
                        <a:t>vaccin</a:t>
                      </a:r>
                      <a:r>
                        <a:rPr lang="en-US" sz="1200" b="0" i="0" u="none" strike="noStrike" dirty="0">
                          <a:solidFill>
                            <a:srgbClr val="000000"/>
                          </a:solidFill>
                          <a:effectLst/>
                          <a:latin typeface="Calibri"/>
                        </a:rPr>
                        <a:t>, 750 doze </a:t>
                      </a:r>
                      <a:r>
                        <a:rPr lang="en-US" sz="1200" b="0" i="0" u="none" strike="noStrike" dirty="0" err="1">
                          <a:solidFill>
                            <a:srgbClr val="000000"/>
                          </a:solidFill>
                          <a:effectLst/>
                          <a:latin typeface="Calibri"/>
                        </a:rPr>
                        <a:t>livrate</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trimestrial</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si</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sa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pastreze</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acelasi</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pret</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unitar</a:t>
                      </a:r>
                      <a:r>
                        <a:rPr lang="en-US" sz="1200" b="0" i="0" u="none" strike="noStrike" dirty="0">
                          <a:solidFill>
                            <a:srgbClr val="000000"/>
                          </a:solidFill>
                          <a:effectLst/>
                          <a:latin typeface="Calibri"/>
                        </a:rPr>
                        <a:t>, in </a:t>
                      </a:r>
                      <a:r>
                        <a:rPr lang="en-US" sz="1200" b="0" i="0" u="none" strike="noStrike" dirty="0" err="1">
                          <a:solidFill>
                            <a:srgbClr val="000000"/>
                          </a:solidFill>
                          <a:effectLst/>
                          <a:latin typeface="Calibri"/>
                        </a:rPr>
                        <a:t>baza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unui</a:t>
                      </a:r>
                      <a:r>
                        <a:rPr lang="en-US" sz="1200" b="0" i="0" u="none" strike="noStrike" dirty="0">
                          <a:solidFill>
                            <a:srgbClr val="000000"/>
                          </a:solidFill>
                          <a:effectLst/>
                          <a:latin typeface="Calibri"/>
                        </a:rPr>
                        <a:t> contract de </a:t>
                      </a:r>
                      <a:r>
                        <a:rPr lang="en-US" sz="1200" b="0" i="0" u="none" strike="noStrike" dirty="0" err="1">
                          <a:solidFill>
                            <a:srgbClr val="000000"/>
                          </a:solidFill>
                          <a:effectLst/>
                          <a:latin typeface="Calibri"/>
                        </a:rPr>
                        <a:t>furnizare</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incheiat</a:t>
                      </a:r>
                      <a:r>
                        <a:rPr lang="en-US" sz="1200" b="0" i="0" u="none" strike="noStrike" dirty="0">
                          <a:solidFill>
                            <a:srgbClr val="000000"/>
                          </a:solidFill>
                          <a:effectLst/>
                          <a:latin typeface="Calibri"/>
                        </a:rPr>
                        <a:t> cu RAA </a:t>
                      </a:r>
                      <a:r>
                        <a:rPr lang="en-US" sz="1200" b="0" i="0" u="none" strike="noStrike" dirty="0" err="1">
                          <a:solidFill>
                            <a:srgbClr val="000000"/>
                          </a:solidFill>
                          <a:effectLst/>
                          <a:latin typeface="Calibri"/>
                        </a:rPr>
                        <a:t>si</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avand</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atasat</a:t>
                      </a:r>
                      <a:r>
                        <a:rPr lang="en-US" sz="1200" b="0" i="0" u="none" strike="noStrike" dirty="0">
                          <a:solidFill>
                            <a:srgbClr val="000000"/>
                          </a:solidFill>
                          <a:effectLst/>
                          <a:latin typeface="Calibri"/>
                        </a:rPr>
                        <a:t> un contact de </a:t>
                      </a:r>
                      <a:r>
                        <a:rPr lang="en-US" sz="1200" b="0" i="0" u="none" strike="noStrike" dirty="0" err="1">
                          <a:solidFill>
                            <a:srgbClr val="000000"/>
                          </a:solidFill>
                          <a:effectLst/>
                          <a:latin typeface="Calibri"/>
                        </a:rPr>
                        <a:t>colaborare</a:t>
                      </a:r>
                      <a:r>
                        <a:rPr lang="en-US" sz="1200" b="0" i="0" u="none" strike="noStrike" dirty="0">
                          <a:solidFill>
                            <a:srgbClr val="000000"/>
                          </a:solidFill>
                          <a:effectLst/>
                          <a:latin typeface="Calibri"/>
                        </a:rPr>
                        <a:t> cu o </a:t>
                      </a:r>
                      <a:r>
                        <a:rPr lang="en-US" sz="1200" b="0" i="0" u="none" strike="noStrike" dirty="0" err="1">
                          <a:solidFill>
                            <a:srgbClr val="000000"/>
                          </a:solidFill>
                          <a:effectLst/>
                          <a:latin typeface="Calibri"/>
                        </a:rPr>
                        <a:t>farmacie</a:t>
                      </a:r>
                      <a:r>
                        <a:rPr lang="en-US" sz="1200" b="0" i="0" u="none" strike="noStrike" dirty="0">
                          <a:solidFill>
                            <a:srgbClr val="000000"/>
                          </a:solidFill>
                          <a:effectLst/>
                          <a:latin typeface="Calibri"/>
                        </a:rPr>
                        <a:t> cu circuit </a:t>
                      </a:r>
                      <a:r>
                        <a:rPr lang="en-US" sz="1200" b="0" i="0" u="none" strike="noStrike" dirty="0" err="1">
                          <a:solidFill>
                            <a:srgbClr val="000000"/>
                          </a:solidFill>
                          <a:effectLst/>
                          <a:latin typeface="Calibri"/>
                        </a:rPr>
                        <a:t>deschis</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unde</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sa</a:t>
                      </a:r>
                      <a:r>
                        <a:rPr lang="en-US" sz="1200" b="0" i="0" u="none" strike="noStrike" dirty="0">
                          <a:solidFill>
                            <a:srgbClr val="000000"/>
                          </a:solidFill>
                          <a:effectLst/>
                          <a:latin typeface="Calibri"/>
                        </a:rPr>
                        <a:t> fie </a:t>
                      </a:r>
                      <a:r>
                        <a:rPr lang="en-US" sz="1200" b="0" i="0" u="none" strike="noStrike" dirty="0" err="1">
                          <a:solidFill>
                            <a:srgbClr val="000000"/>
                          </a:solidFill>
                          <a:effectLst/>
                          <a:latin typeface="Calibri"/>
                        </a:rPr>
                        <a:t>livrat</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vaccinul</a:t>
                      </a:r>
                      <a:r>
                        <a:rPr lang="en-US" sz="1200" b="0" i="0" u="none" strike="noStrike" dirty="0">
                          <a:solidFill>
                            <a:srgbClr val="000000"/>
                          </a:solidFill>
                          <a:effectLst/>
                          <a:latin typeface="Calibri"/>
                        </a:rPr>
                        <a:t>. De </a:t>
                      </a:r>
                      <a:r>
                        <a:rPr lang="en-US" sz="1200" b="0" i="0" u="none" strike="noStrike" dirty="0" err="1">
                          <a:solidFill>
                            <a:srgbClr val="000000"/>
                          </a:solidFill>
                          <a:effectLst/>
                          <a:latin typeface="Calibri"/>
                        </a:rPr>
                        <a:t>aici</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dozele</a:t>
                      </a:r>
                      <a:r>
                        <a:rPr lang="en-US" sz="1200" b="0" i="0" u="none" strike="noStrike" dirty="0">
                          <a:solidFill>
                            <a:srgbClr val="000000"/>
                          </a:solidFill>
                          <a:effectLst/>
                          <a:latin typeface="Calibri"/>
                        </a:rPr>
                        <a:t> de </a:t>
                      </a:r>
                      <a:r>
                        <a:rPr lang="en-US" sz="1200" b="0" i="0" u="none" strike="noStrike" dirty="0" err="1">
                          <a:solidFill>
                            <a:srgbClr val="000000"/>
                          </a:solidFill>
                          <a:effectLst/>
                          <a:latin typeface="Calibri"/>
                        </a:rPr>
                        <a:t>vaccin</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urmeaza</a:t>
                      </a:r>
                      <a:r>
                        <a:rPr lang="en-US" sz="1200" b="0" i="0" u="none" strike="noStrike" dirty="0">
                          <a:solidFill>
                            <a:srgbClr val="000000"/>
                          </a:solidFill>
                          <a:effectLst/>
                          <a:latin typeface="Calibri"/>
                        </a:rPr>
                        <a:t> a fi </a:t>
                      </a:r>
                      <a:r>
                        <a:rPr lang="en-US" sz="1200" b="0" i="0" u="none" strike="noStrike" dirty="0" err="1">
                          <a:solidFill>
                            <a:srgbClr val="000000"/>
                          </a:solidFill>
                          <a:effectLst/>
                          <a:latin typeface="Calibri"/>
                        </a:rPr>
                        <a:t>livrate</a:t>
                      </a:r>
                      <a:r>
                        <a:rPr lang="en-US" sz="1200" b="0" i="0" u="none" strike="noStrike" dirty="0">
                          <a:solidFill>
                            <a:srgbClr val="000000"/>
                          </a:solidFill>
                          <a:effectLst/>
                          <a:latin typeface="Calibri"/>
                        </a:rPr>
                        <a:t> la </a:t>
                      </a:r>
                      <a:r>
                        <a:rPr lang="en-US" sz="1200" b="0" i="0" u="none" strike="noStrike" dirty="0" err="1">
                          <a:solidFill>
                            <a:srgbClr val="000000"/>
                          </a:solidFill>
                          <a:effectLst/>
                          <a:latin typeface="Calibri"/>
                        </a:rPr>
                        <a:t>sediul</a:t>
                      </a:r>
                      <a:r>
                        <a:rPr lang="en-US" sz="1200" b="0" i="0" u="none" strike="noStrike" dirty="0">
                          <a:solidFill>
                            <a:srgbClr val="000000"/>
                          </a:solidFill>
                          <a:effectLst/>
                          <a:latin typeface="Calibri"/>
                        </a:rPr>
                        <a:t> ARAS.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79060">
                <a:tc>
                  <a:txBody>
                    <a:bodyPr/>
                    <a:lstStyle/>
                    <a:p>
                      <a:pPr algn="l" rtl="0" fontAlgn="b"/>
                      <a:r>
                        <a:rPr lang="en-US" sz="1200" b="0" i="0" u="none" strike="noStrike" dirty="0" err="1">
                          <a:solidFill>
                            <a:srgbClr val="000000"/>
                          </a:solidFill>
                          <a:effectLst/>
                          <a:latin typeface="Calibri"/>
                        </a:rPr>
                        <a:t>Prezervative</a:t>
                      </a:r>
                      <a:endParaRPr lang="en-US" sz="1200" b="0" i="0" u="none" strike="noStrike" dirty="0">
                        <a:solidFill>
                          <a:srgbClr val="000000"/>
                        </a:solidFill>
                        <a:effectLst/>
                        <a:latin typeface="Calibri"/>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200" b="0" i="0" u="none" strike="noStrike" dirty="0">
                          <a:solidFill>
                            <a:srgbClr val="000000"/>
                          </a:solidFill>
                          <a:effectLst/>
                          <a:latin typeface="Calibri"/>
                        </a:rPr>
                        <a:t>34,020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200" b="0" i="0" u="none" strike="noStrike" dirty="0">
                          <a:solidFill>
                            <a:srgbClr val="000000"/>
                          </a:solidFill>
                          <a:effectLst/>
                          <a:latin typeface="Calibri"/>
                        </a:rPr>
                        <a:t>7,191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200" b="0" i="0" u="none" strike="noStrike" dirty="0">
                          <a:solidFill>
                            <a:srgbClr val="000000"/>
                          </a:solidFill>
                          <a:effectLst/>
                          <a:latin typeface="Calibri"/>
                        </a:rPr>
                        <a:t>26,829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dirty="0" smtClean="0">
                          <a:solidFill>
                            <a:srgbClr val="000000"/>
                          </a:solidFill>
                          <a:effectLst/>
                          <a:latin typeface="Calibri"/>
                        </a:rPr>
                        <a:t>In </a:t>
                      </a:r>
                      <a:r>
                        <a:rPr lang="en-US" sz="1200" b="0" i="0" u="none" strike="noStrike" dirty="0" err="1">
                          <a:solidFill>
                            <a:srgbClr val="000000"/>
                          </a:solidFill>
                          <a:effectLst/>
                          <a:latin typeface="Calibri"/>
                        </a:rPr>
                        <a:t>luna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octombrie</a:t>
                      </a:r>
                      <a:r>
                        <a:rPr lang="en-US" sz="1200" b="0" i="0" u="none" strike="noStrike" dirty="0">
                          <a:solidFill>
                            <a:srgbClr val="000000"/>
                          </a:solidFill>
                          <a:effectLst/>
                          <a:latin typeface="Calibri"/>
                        </a:rPr>
                        <a:t> 2015 a </a:t>
                      </a:r>
                      <a:r>
                        <a:rPr lang="en-US" sz="1200" b="0" i="0" u="none" strike="noStrike" dirty="0" err="1">
                          <a:solidFill>
                            <a:srgbClr val="000000"/>
                          </a:solidFill>
                          <a:effectLst/>
                          <a:latin typeface="Calibri"/>
                        </a:rPr>
                        <a:t>fost</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semnat</a:t>
                      </a:r>
                      <a:r>
                        <a:rPr lang="en-US" sz="1200" b="0" i="0" u="none" strike="noStrike" dirty="0">
                          <a:solidFill>
                            <a:srgbClr val="000000"/>
                          </a:solidFill>
                          <a:effectLst/>
                          <a:latin typeface="Calibri"/>
                        </a:rPr>
                        <a:t> contractual de </a:t>
                      </a:r>
                      <a:r>
                        <a:rPr lang="en-US" sz="1200" b="0" i="0" u="none" strike="noStrike" dirty="0" err="1">
                          <a:solidFill>
                            <a:srgbClr val="000000"/>
                          </a:solidFill>
                          <a:effectLst/>
                          <a:latin typeface="Calibri"/>
                        </a:rPr>
                        <a:t>furnizare</a:t>
                      </a:r>
                      <a:r>
                        <a:rPr lang="en-US" sz="1200" b="0" i="0" u="none" strike="noStrike" dirty="0">
                          <a:solidFill>
                            <a:srgbClr val="000000"/>
                          </a:solidFill>
                          <a:effectLst/>
                          <a:latin typeface="Calibri"/>
                        </a:rPr>
                        <a:t> cu SC SOCIAL MARKETING SOLUTIONS SRL </a:t>
                      </a:r>
                      <a:r>
                        <a:rPr lang="en-US" sz="1200" b="0" i="0" u="none" strike="noStrike" dirty="0" err="1">
                          <a:solidFill>
                            <a:srgbClr val="000000"/>
                          </a:solidFill>
                          <a:effectLst/>
                          <a:latin typeface="Calibri"/>
                        </a:rPr>
                        <a:t>pentru</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furnizarea</a:t>
                      </a:r>
                      <a:r>
                        <a:rPr lang="en-US" sz="1200" b="0" i="0" u="none" strike="noStrike" dirty="0">
                          <a:solidFill>
                            <a:srgbClr val="000000"/>
                          </a:solidFill>
                          <a:effectLst/>
                          <a:latin typeface="Calibri"/>
                        </a:rPr>
                        <a:t> a 810,000 </a:t>
                      </a:r>
                      <a:r>
                        <a:rPr lang="en-US" sz="1200" b="0" i="0" u="none" strike="noStrike" dirty="0" err="1">
                          <a:solidFill>
                            <a:srgbClr val="000000"/>
                          </a:solidFill>
                          <a:effectLst/>
                          <a:latin typeface="Calibri"/>
                        </a:rPr>
                        <a:t>prezervative</a:t>
                      </a:r>
                      <a:r>
                        <a:rPr lang="en-US" sz="1200" b="0" i="0" u="none" strike="noStrike" dirty="0">
                          <a:solidFill>
                            <a:srgbClr val="000000"/>
                          </a:solidFill>
                          <a:effectLst/>
                          <a:latin typeface="Calibri"/>
                        </a:rPr>
                        <a:t>. In </a:t>
                      </a:r>
                      <a:r>
                        <a:rPr lang="en-US" sz="1200" b="0" i="0" u="none" strike="noStrike" dirty="0" err="1">
                          <a:solidFill>
                            <a:srgbClr val="000000"/>
                          </a:solidFill>
                          <a:effectLst/>
                          <a:latin typeface="Calibri"/>
                        </a:rPr>
                        <a:t>noiembrie</a:t>
                      </a:r>
                      <a:r>
                        <a:rPr lang="en-US" sz="1200" b="0" i="0" u="none" strike="noStrike" dirty="0">
                          <a:solidFill>
                            <a:srgbClr val="000000"/>
                          </a:solidFill>
                          <a:effectLst/>
                          <a:latin typeface="Calibri"/>
                        </a:rPr>
                        <a:t> 2015 au </a:t>
                      </a:r>
                      <a:r>
                        <a:rPr lang="en-US" sz="1200" b="0" i="0" u="none" strike="noStrike" dirty="0" err="1">
                          <a:solidFill>
                            <a:srgbClr val="000000"/>
                          </a:solidFill>
                          <a:effectLst/>
                          <a:latin typeface="Calibri"/>
                        </a:rPr>
                        <a:t>fost</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livrate</a:t>
                      </a:r>
                      <a:r>
                        <a:rPr lang="en-US" sz="1200" b="0" i="0" u="none" strike="noStrike" dirty="0">
                          <a:solidFill>
                            <a:srgbClr val="000000"/>
                          </a:solidFill>
                          <a:effectLst/>
                          <a:latin typeface="Calibri"/>
                        </a:rPr>
                        <a:t> 129,600. </a:t>
                      </a:r>
                      <a:r>
                        <a:rPr lang="en-US" sz="1200" b="0" i="0" u="none" strike="noStrike" dirty="0" err="1">
                          <a:solidFill>
                            <a:srgbClr val="000000"/>
                          </a:solidFill>
                          <a:effectLst/>
                          <a:latin typeface="Calibri"/>
                        </a:rPr>
                        <a:t>prezervative</a:t>
                      </a:r>
                      <a:r>
                        <a:rPr lang="en-US" sz="1200" b="0" i="0" u="none" strike="noStrike" dirty="0">
                          <a:solidFill>
                            <a:srgbClr val="000000"/>
                          </a:solidFill>
                          <a:effectLst/>
                          <a:latin typeface="Calibri"/>
                        </a:rPr>
                        <a:t>. La </a:t>
                      </a:r>
                      <a:r>
                        <a:rPr lang="en-US" sz="1200" b="0" i="0" u="none" strike="noStrike" dirty="0" err="1">
                          <a:solidFill>
                            <a:srgbClr val="000000"/>
                          </a:solidFill>
                          <a:effectLst/>
                          <a:latin typeface="Calibri"/>
                        </a:rPr>
                        <a:t>sfarsitul</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lunii</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martie</a:t>
                      </a:r>
                      <a:r>
                        <a:rPr lang="en-US" sz="1200" b="0" i="0" u="none" strike="noStrike" dirty="0">
                          <a:solidFill>
                            <a:srgbClr val="000000"/>
                          </a:solidFill>
                          <a:effectLst/>
                          <a:latin typeface="Calibri"/>
                        </a:rPr>
                        <a:t> 2016 a </a:t>
                      </a:r>
                      <a:r>
                        <a:rPr lang="en-US" sz="1200" b="0" i="0" u="none" strike="noStrike" dirty="0" err="1">
                          <a:solidFill>
                            <a:srgbClr val="000000"/>
                          </a:solidFill>
                          <a:effectLst/>
                          <a:latin typeface="Calibri"/>
                        </a:rPr>
                        <a:t>fost</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lansata</a:t>
                      </a:r>
                      <a:r>
                        <a:rPr lang="en-US" sz="1200" b="0" i="0" u="none" strike="noStrike" dirty="0">
                          <a:solidFill>
                            <a:srgbClr val="000000"/>
                          </a:solidFill>
                          <a:effectLst/>
                          <a:latin typeface="Calibri"/>
                        </a:rPr>
                        <a:t> a </a:t>
                      </a:r>
                      <a:r>
                        <a:rPr lang="en-US" sz="1200" b="0" i="0" u="none" strike="noStrike" dirty="0" err="1">
                          <a:solidFill>
                            <a:srgbClr val="000000"/>
                          </a:solidFill>
                          <a:effectLst/>
                          <a:latin typeface="Calibri"/>
                        </a:rPr>
                        <a:t>doua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comanda</a:t>
                      </a:r>
                      <a:r>
                        <a:rPr lang="en-US" sz="1200" b="0" i="0" u="none" strike="noStrike" dirty="0">
                          <a:solidFill>
                            <a:srgbClr val="000000"/>
                          </a:solidFill>
                          <a:effectLst/>
                          <a:latin typeface="Calibri"/>
                        </a:rPr>
                        <a:t> </a:t>
                      </a:r>
                      <a:r>
                        <a:rPr lang="en-US" sz="1200" b="0" i="0" u="none" strike="noStrike" dirty="0" err="1">
                          <a:solidFill>
                            <a:srgbClr val="000000"/>
                          </a:solidFill>
                          <a:effectLst/>
                          <a:latin typeface="Calibri"/>
                        </a:rPr>
                        <a:t>pentru</a:t>
                      </a:r>
                      <a:r>
                        <a:rPr lang="en-US" sz="1200" b="0" i="0" u="none" strike="noStrike" dirty="0">
                          <a:solidFill>
                            <a:srgbClr val="000000"/>
                          </a:solidFill>
                          <a:effectLst/>
                          <a:latin typeface="Calibri"/>
                        </a:rPr>
                        <a:t> 255,600 </a:t>
                      </a:r>
                      <a:r>
                        <a:rPr lang="en-US" sz="1200" b="0" i="0" u="none" strike="noStrike" dirty="0" err="1" smtClean="0">
                          <a:solidFill>
                            <a:srgbClr val="000000"/>
                          </a:solidFill>
                          <a:effectLst/>
                          <a:latin typeface="Calibri"/>
                        </a:rPr>
                        <a:t>prezervative</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iar</a:t>
                      </a:r>
                      <a:r>
                        <a:rPr lang="en-US" sz="1200" b="0" i="0" u="none" strike="noStrike" baseline="0" dirty="0" smtClean="0">
                          <a:solidFill>
                            <a:srgbClr val="000000"/>
                          </a:solidFill>
                          <a:effectLst/>
                          <a:latin typeface="Calibri"/>
                        </a:rPr>
                        <a:t> in </a:t>
                      </a:r>
                      <a:r>
                        <a:rPr lang="en-US" sz="1200" b="0" i="0" u="none" strike="noStrike" baseline="0" dirty="0" err="1" smtClean="0">
                          <a:solidFill>
                            <a:srgbClr val="000000"/>
                          </a:solidFill>
                          <a:effectLst/>
                          <a:latin typeface="Calibri"/>
                        </a:rPr>
                        <a:t>saptamana</a:t>
                      </a:r>
                      <a:r>
                        <a:rPr lang="en-US" sz="1200" b="0" i="0" u="none" strike="noStrike" baseline="0" dirty="0" smtClean="0">
                          <a:solidFill>
                            <a:srgbClr val="000000"/>
                          </a:solidFill>
                          <a:effectLst/>
                          <a:latin typeface="Calibri"/>
                        </a:rPr>
                        <a:t> 18-22 </a:t>
                      </a:r>
                      <a:r>
                        <a:rPr lang="en-US" sz="1200" b="0" i="0" u="none" strike="noStrike" baseline="0" dirty="0" err="1" smtClean="0">
                          <a:solidFill>
                            <a:srgbClr val="000000"/>
                          </a:solidFill>
                          <a:effectLst/>
                          <a:latin typeface="Calibri"/>
                        </a:rPr>
                        <a:t>iulie</a:t>
                      </a:r>
                      <a:r>
                        <a:rPr lang="en-US" sz="1200" b="0" i="0" u="none" strike="noStrike" baseline="0" dirty="0" smtClean="0">
                          <a:solidFill>
                            <a:srgbClr val="000000"/>
                          </a:solidFill>
                          <a:effectLst/>
                          <a:latin typeface="Calibri"/>
                        </a:rPr>
                        <a:t> a </a:t>
                      </a:r>
                      <a:r>
                        <a:rPr lang="en-US" sz="1200" b="0" i="0" u="none" strike="noStrike" baseline="0" dirty="0" err="1" smtClean="0">
                          <a:solidFill>
                            <a:srgbClr val="000000"/>
                          </a:solidFill>
                          <a:effectLst/>
                          <a:latin typeface="Calibri"/>
                        </a:rPr>
                        <a:t>fost</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livrata</a:t>
                      </a:r>
                      <a:r>
                        <a:rPr lang="en-US" sz="1200" b="0" i="0" u="none" strike="noStrike" baseline="0" dirty="0" smtClean="0">
                          <a:solidFill>
                            <a:srgbClr val="000000"/>
                          </a:solidFill>
                          <a:effectLst/>
                          <a:latin typeface="Calibri"/>
                        </a:rPr>
                        <a:t> </a:t>
                      </a:r>
                      <a:r>
                        <a:rPr lang="en-US" sz="1200" b="0" i="0" u="none" strike="noStrike" baseline="0" dirty="0" err="1" smtClean="0">
                          <a:solidFill>
                            <a:srgbClr val="000000"/>
                          </a:solidFill>
                          <a:effectLst/>
                          <a:latin typeface="Calibri"/>
                        </a:rPr>
                        <a:t>comanda</a:t>
                      </a:r>
                      <a:r>
                        <a:rPr lang="en-US" sz="1200" b="0" i="0" u="none" strike="noStrike" baseline="0" dirty="0" smtClean="0">
                          <a:solidFill>
                            <a:srgbClr val="000000"/>
                          </a:solidFill>
                          <a:effectLst/>
                          <a:latin typeface="Calibri"/>
                        </a:rPr>
                        <a:t> nr. 3.</a:t>
                      </a:r>
                      <a:endParaRPr lang="en-US" sz="1200" b="0" i="0" u="none" strike="noStrike" dirty="0">
                        <a:solidFill>
                          <a:srgbClr val="000000"/>
                        </a:solidFill>
                        <a:effectLst/>
                        <a:latin typeface="Calibri"/>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35819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87362"/>
          </a:xfrm>
        </p:spPr>
        <p:txBody>
          <a:bodyPr>
            <a:normAutofit fontScale="90000"/>
          </a:bodyPr>
          <a:lstStyle/>
          <a:p>
            <a:r>
              <a:rPr lang="en-US" sz="3200" dirty="0" err="1"/>
              <a:t>Achizitii</a:t>
            </a:r>
            <a:r>
              <a:rPr lang="en-US" sz="3200" dirty="0"/>
              <a:t> - </a:t>
            </a:r>
            <a:r>
              <a:rPr lang="en-US" sz="3200" dirty="0" err="1"/>
              <a:t>continuare</a:t>
            </a:r>
            <a:endParaRPr lang="en-US" sz="3200" dirty="0"/>
          </a:p>
        </p:txBody>
      </p:sp>
      <p:graphicFrame>
        <p:nvGraphicFramePr>
          <p:cNvPr id="3" name="Table 2"/>
          <p:cNvGraphicFramePr>
            <a:graphicFrameLocks noGrp="1"/>
          </p:cNvGraphicFramePr>
          <p:nvPr>
            <p:extLst>
              <p:ext uri="{D42A27DB-BD31-4B8C-83A1-F6EECF244321}">
                <p14:modId xmlns:p14="http://schemas.microsoft.com/office/powerpoint/2010/main" val="1198543668"/>
              </p:ext>
            </p:extLst>
          </p:nvPr>
        </p:nvGraphicFramePr>
        <p:xfrm>
          <a:off x="533400" y="953243"/>
          <a:ext cx="8305800" cy="5531470"/>
        </p:xfrm>
        <a:graphic>
          <a:graphicData uri="http://schemas.openxmlformats.org/drawingml/2006/table">
            <a:tbl>
              <a:tblPr/>
              <a:tblGrid>
                <a:gridCol w="1066800"/>
                <a:gridCol w="594360"/>
                <a:gridCol w="701040"/>
                <a:gridCol w="685800"/>
                <a:gridCol w="5257800"/>
              </a:tblGrid>
              <a:tr h="441401">
                <a:tc>
                  <a:txBody>
                    <a:bodyPr/>
                    <a:lstStyle/>
                    <a:p>
                      <a:pPr algn="ctr" rtl="0" fontAlgn="b"/>
                      <a:r>
                        <a:rPr lang="en-US" sz="1200" b="1" i="0" u="none" strike="noStrike" dirty="0" err="1">
                          <a:solidFill>
                            <a:srgbClr val="000000"/>
                          </a:solidFill>
                          <a:effectLst/>
                          <a:latin typeface="13"/>
                        </a:rPr>
                        <a:t>Achizitii</a:t>
                      </a:r>
                      <a:endParaRPr lang="en-US" sz="1200" b="1" i="0" u="none" strike="noStrike" dirty="0">
                        <a:solidFill>
                          <a:srgbClr val="000000"/>
                        </a:solidFill>
                        <a:effectLst/>
                        <a:latin typeface="13"/>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200" b="1" i="0" u="none" strike="noStrike" dirty="0" err="1">
                          <a:solidFill>
                            <a:srgbClr val="000000"/>
                          </a:solidFill>
                          <a:effectLst/>
                          <a:latin typeface="13"/>
                        </a:rPr>
                        <a:t>Buget</a:t>
                      </a:r>
                      <a:r>
                        <a:rPr lang="en-US" sz="1200" b="1" i="0" u="none" strike="noStrike" dirty="0">
                          <a:solidFill>
                            <a:srgbClr val="000000"/>
                          </a:solidFill>
                          <a:effectLst/>
                          <a:latin typeface="13"/>
                        </a:rPr>
                        <a:t> </a:t>
                      </a:r>
                      <a:r>
                        <a:rPr lang="en-US" sz="1200" b="1" i="0" u="none" strike="noStrike" dirty="0" err="1">
                          <a:solidFill>
                            <a:srgbClr val="000000"/>
                          </a:solidFill>
                          <a:effectLst/>
                          <a:latin typeface="13"/>
                        </a:rPr>
                        <a:t>aprobat</a:t>
                      </a:r>
                      <a:endParaRPr lang="en-US" sz="1200" b="1" i="0" u="none" strike="noStrike" dirty="0">
                        <a:solidFill>
                          <a:srgbClr val="000000"/>
                        </a:solidFill>
                        <a:effectLst/>
                        <a:latin typeface="13"/>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200" b="1" i="0" u="none" strike="noStrike" dirty="0" err="1" smtClean="0">
                          <a:solidFill>
                            <a:srgbClr val="000000"/>
                          </a:solidFill>
                          <a:effectLst/>
                          <a:latin typeface="13"/>
                        </a:rPr>
                        <a:t>Chelt</a:t>
                      </a:r>
                      <a:r>
                        <a:rPr lang="en-US" sz="1200" b="1" i="0" u="none" strike="noStrike" dirty="0" smtClean="0">
                          <a:solidFill>
                            <a:srgbClr val="000000"/>
                          </a:solidFill>
                          <a:effectLst/>
                          <a:latin typeface="13"/>
                        </a:rPr>
                        <a:t>. </a:t>
                      </a:r>
                      <a:r>
                        <a:rPr lang="en-US" sz="1200" b="1" i="0" u="none" strike="noStrike" dirty="0" err="1" smtClean="0">
                          <a:solidFill>
                            <a:srgbClr val="000000"/>
                          </a:solidFill>
                          <a:effectLst/>
                          <a:latin typeface="13"/>
                        </a:rPr>
                        <a:t>efectuate</a:t>
                      </a:r>
                      <a:endParaRPr lang="en-US" sz="1200" b="1" i="0" u="none" strike="noStrike" dirty="0">
                        <a:solidFill>
                          <a:srgbClr val="000000"/>
                        </a:solidFill>
                        <a:effectLst/>
                        <a:latin typeface="13"/>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200" b="1" i="0" u="none" strike="noStrike" dirty="0" err="1">
                          <a:solidFill>
                            <a:srgbClr val="000000"/>
                          </a:solidFill>
                          <a:effectLst/>
                          <a:latin typeface="13"/>
                        </a:rPr>
                        <a:t>Diferente</a:t>
                      </a:r>
                      <a:endParaRPr lang="en-US" sz="1200" b="1" i="0" u="none" strike="noStrike" dirty="0">
                        <a:solidFill>
                          <a:srgbClr val="000000"/>
                        </a:solidFill>
                        <a:effectLst/>
                        <a:latin typeface="13"/>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200" b="1" i="0" u="none" strike="noStrike" dirty="0" err="1" smtClean="0">
                          <a:solidFill>
                            <a:srgbClr val="000000"/>
                          </a:solidFill>
                          <a:effectLst/>
                          <a:latin typeface="13"/>
                        </a:rPr>
                        <a:t>Explicatii</a:t>
                      </a:r>
                      <a:r>
                        <a:rPr lang="en-US" sz="1200" b="1" i="0" u="none" strike="noStrike" dirty="0" smtClean="0">
                          <a:solidFill>
                            <a:srgbClr val="000000"/>
                          </a:solidFill>
                          <a:effectLst/>
                          <a:latin typeface="13"/>
                        </a:rPr>
                        <a:t> re. </a:t>
                      </a:r>
                      <a:r>
                        <a:rPr lang="en-US" sz="1200" b="1" i="0" u="none" strike="noStrike" dirty="0" err="1" smtClean="0">
                          <a:solidFill>
                            <a:srgbClr val="000000"/>
                          </a:solidFill>
                          <a:effectLst/>
                          <a:latin typeface="13"/>
                        </a:rPr>
                        <a:t>proces</a:t>
                      </a:r>
                      <a:r>
                        <a:rPr lang="en-US" sz="1200" b="1" i="0" u="none" strike="noStrike" dirty="0" smtClean="0">
                          <a:solidFill>
                            <a:srgbClr val="000000"/>
                          </a:solidFill>
                          <a:effectLst/>
                          <a:latin typeface="13"/>
                        </a:rPr>
                        <a:t> </a:t>
                      </a:r>
                      <a:r>
                        <a:rPr lang="en-US" sz="1200" b="1" i="0" u="none" strike="noStrike" dirty="0" err="1" smtClean="0">
                          <a:solidFill>
                            <a:srgbClr val="000000"/>
                          </a:solidFill>
                          <a:effectLst/>
                          <a:latin typeface="13"/>
                        </a:rPr>
                        <a:t>achizitii</a:t>
                      </a:r>
                      <a:endParaRPr lang="en-US" sz="1200" b="1" i="0" u="none" strike="noStrike" dirty="0" smtClean="0">
                        <a:solidFill>
                          <a:srgbClr val="000000"/>
                        </a:solidFill>
                        <a:effectLst/>
                        <a:latin typeface="13"/>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58799">
                <a:tc>
                  <a:txBody>
                    <a:bodyPr/>
                    <a:lstStyle/>
                    <a:p>
                      <a:pPr algn="l" rtl="0" fontAlgn="b"/>
                      <a:r>
                        <a:rPr lang="en-US" sz="1200" b="0" i="0" u="none" strike="noStrike" dirty="0">
                          <a:solidFill>
                            <a:srgbClr val="000000"/>
                          </a:solidFill>
                          <a:effectLst/>
                          <a:latin typeface="13"/>
                        </a:rPr>
                        <a:t>Teste </a:t>
                      </a:r>
                      <a:r>
                        <a:rPr lang="en-US" sz="1200" b="0" i="0" u="none" strike="noStrike" dirty="0" err="1">
                          <a:solidFill>
                            <a:srgbClr val="000000"/>
                          </a:solidFill>
                          <a:effectLst/>
                          <a:latin typeface="13"/>
                        </a:rPr>
                        <a:t>rapide</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si</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reactivi</a:t>
                      </a:r>
                      <a:r>
                        <a:rPr lang="en-US" sz="1200" b="0" i="0" u="none" strike="noStrike" dirty="0">
                          <a:solidFill>
                            <a:srgbClr val="000000"/>
                          </a:solidFill>
                          <a:effectLst/>
                          <a:latin typeface="13"/>
                        </a:rPr>
                        <a:t> de </a:t>
                      </a:r>
                      <a:r>
                        <a:rPr lang="en-US" sz="1200" b="0" i="0" u="none" strike="noStrike" dirty="0" err="1">
                          <a:solidFill>
                            <a:srgbClr val="000000"/>
                          </a:solidFill>
                          <a:effectLst/>
                          <a:latin typeface="13"/>
                        </a:rPr>
                        <a:t>laborator</a:t>
                      </a:r>
                      <a:endParaRPr lang="en-US" sz="1200" b="0" i="0" u="none" strike="noStrike" dirty="0">
                        <a:solidFill>
                          <a:srgbClr val="000000"/>
                        </a:solidFill>
                        <a:effectLst/>
                        <a:latin typeface="13"/>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200" b="0" i="0" u="none" strike="noStrike" dirty="0">
                          <a:solidFill>
                            <a:srgbClr val="000000"/>
                          </a:solidFill>
                          <a:effectLst/>
                          <a:latin typeface="13"/>
                        </a:rPr>
                        <a:t>269,420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200" b="0" i="0" u="none" strike="noStrike" dirty="0">
                          <a:solidFill>
                            <a:srgbClr val="000000"/>
                          </a:solidFill>
                          <a:effectLst/>
                          <a:latin typeface="13"/>
                        </a:rPr>
                        <a:t>51,219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200" b="0" i="0" u="none" strike="noStrike" dirty="0">
                          <a:solidFill>
                            <a:srgbClr val="000000"/>
                          </a:solidFill>
                          <a:effectLst/>
                          <a:latin typeface="13"/>
                        </a:rPr>
                        <a:t>218,201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dirty="0">
                          <a:solidFill>
                            <a:srgbClr val="000000"/>
                          </a:solidFill>
                          <a:effectLst/>
                          <a:latin typeface="13"/>
                        </a:rPr>
                        <a:t> In </a:t>
                      </a:r>
                      <a:r>
                        <a:rPr lang="en-US" sz="1200" b="0" i="0" u="none" strike="noStrike" dirty="0" err="1">
                          <a:solidFill>
                            <a:srgbClr val="000000"/>
                          </a:solidFill>
                          <a:effectLst/>
                          <a:latin typeface="13"/>
                        </a:rPr>
                        <a:t>luna</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martie</a:t>
                      </a:r>
                      <a:r>
                        <a:rPr lang="en-US" sz="1200" b="0" i="0" u="none" strike="noStrike" dirty="0">
                          <a:solidFill>
                            <a:srgbClr val="000000"/>
                          </a:solidFill>
                          <a:effectLst/>
                          <a:latin typeface="13"/>
                        </a:rPr>
                        <a:t> 2016 a </a:t>
                      </a:r>
                      <a:r>
                        <a:rPr lang="en-US" sz="1200" b="0" i="0" u="none" strike="noStrike" dirty="0" err="1">
                          <a:solidFill>
                            <a:srgbClr val="000000"/>
                          </a:solidFill>
                          <a:effectLst/>
                          <a:latin typeface="13"/>
                        </a:rPr>
                        <a:t>fost</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semnat</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contractul</a:t>
                      </a:r>
                      <a:r>
                        <a:rPr lang="en-US" sz="1200" b="0" i="0" u="none" strike="noStrike" dirty="0">
                          <a:solidFill>
                            <a:srgbClr val="000000"/>
                          </a:solidFill>
                          <a:effectLst/>
                          <a:latin typeface="13"/>
                        </a:rPr>
                        <a:t> cu </a:t>
                      </a:r>
                      <a:r>
                        <a:rPr lang="en-US" sz="1200" b="0" i="0" u="none" strike="noStrike" dirty="0" err="1">
                          <a:solidFill>
                            <a:srgbClr val="000000"/>
                          </a:solidFill>
                          <a:effectLst/>
                          <a:latin typeface="13"/>
                        </a:rPr>
                        <a:t>furnizorul</a:t>
                      </a:r>
                      <a:r>
                        <a:rPr lang="en-US" sz="1200" b="0" i="0" u="none" strike="noStrike" dirty="0">
                          <a:solidFill>
                            <a:srgbClr val="000000"/>
                          </a:solidFill>
                          <a:effectLst/>
                          <a:latin typeface="13"/>
                        </a:rPr>
                        <a:t> de teste anti-HIV; o prima </a:t>
                      </a:r>
                      <a:r>
                        <a:rPr lang="en-US" sz="1200" b="0" i="0" u="none" strike="noStrike" dirty="0" err="1">
                          <a:solidFill>
                            <a:srgbClr val="000000"/>
                          </a:solidFill>
                          <a:effectLst/>
                          <a:latin typeface="13"/>
                        </a:rPr>
                        <a:t>transa</a:t>
                      </a:r>
                      <a:r>
                        <a:rPr lang="en-US" sz="1200" b="0" i="0" u="none" strike="noStrike" dirty="0">
                          <a:solidFill>
                            <a:srgbClr val="000000"/>
                          </a:solidFill>
                          <a:effectLst/>
                          <a:latin typeface="13"/>
                        </a:rPr>
                        <a:t> de 250 teste a </a:t>
                      </a:r>
                      <a:r>
                        <a:rPr lang="en-US" sz="1200" b="0" i="0" u="none" strike="noStrike" dirty="0" err="1">
                          <a:solidFill>
                            <a:srgbClr val="000000"/>
                          </a:solidFill>
                          <a:effectLst/>
                          <a:latin typeface="13"/>
                        </a:rPr>
                        <a:t>fost</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deja</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livrata</a:t>
                      </a:r>
                      <a:r>
                        <a:rPr lang="en-US" sz="1200" b="0" i="0" u="none" strike="noStrike" dirty="0">
                          <a:solidFill>
                            <a:srgbClr val="000000"/>
                          </a:solidFill>
                          <a:effectLst/>
                          <a:latin typeface="13"/>
                        </a:rPr>
                        <a:t> in </a:t>
                      </a:r>
                      <a:r>
                        <a:rPr lang="en-US" sz="1200" b="0" i="0" u="none" strike="noStrike" dirty="0" err="1">
                          <a:solidFill>
                            <a:srgbClr val="000000"/>
                          </a:solidFill>
                          <a:effectLst/>
                          <a:latin typeface="13"/>
                        </a:rPr>
                        <a:t>luna</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martie</a:t>
                      </a:r>
                      <a:r>
                        <a:rPr lang="en-US" sz="1200" b="0" i="0" u="none" strike="noStrike" dirty="0">
                          <a:solidFill>
                            <a:srgbClr val="000000"/>
                          </a:solidFill>
                          <a:effectLst/>
                          <a:latin typeface="13"/>
                        </a:rPr>
                        <a:t> 2016</a:t>
                      </a:r>
                      <a:r>
                        <a:rPr lang="en-US" sz="1200" b="0" i="0" u="none" strike="noStrike" dirty="0" smtClean="0">
                          <a:solidFill>
                            <a:srgbClr val="000000"/>
                          </a:solidFill>
                          <a:effectLst/>
                          <a:latin typeface="13"/>
                        </a:rPr>
                        <a:t>.</a:t>
                      </a:r>
                    </a:p>
                    <a:p>
                      <a:pPr marL="0" marR="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smtClean="0">
                          <a:solidFill>
                            <a:srgbClr val="000000"/>
                          </a:solidFill>
                          <a:effectLst/>
                          <a:latin typeface="13"/>
                        </a:rPr>
                        <a:t>In </a:t>
                      </a:r>
                      <a:r>
                        <a:rPr lang="en-US" sz="1200" b="0" i="0" u="none" strike="noStrike" dirty="0" err="1" smtClean="0">
                          <a:solidFill>
                            <a:srgbClr val="000000"/>
                          </a:solidFill>
                          <a:effectLst/>
                          <a:latin typeface="13"/>
                        </a:rPr>
                        <a:t>luna</a:t>
                      </a:r>
                      <a:r>
                        <a:rPr lang="en-US" sz="1200" b="0" i="0" u="none" strike="noStrike" dirty="0" smtClean="0">
                          <a:solidFill>
                            <a:srgbClr val="000000"/>
                          </a:solidFill>
                          <a:effectLst/>
                          <a:latin typeface="13"/>
                        </a:rPr>
                        <a:t> </a:t>
                      </a:r>
                      <a:r>
                        <a:rPr lang="en-US" sz="1200" b="0" i="0" u="none" strike="noStrike" dirty="0" err="1" smtClean="0">
                          <a:solidFill>
                            <a:srgbClr val="000000"/>
                          </a:solidFill>
                          <a:effectLst/>
                          <a:latin typeface="13"/>
                        </a:rPr>
                        <a:t>martie</a:t>
                      </a:r>
                      <a:r>
                        <a:rPr lang="en-US" sz="1200" b="0" i="0" u="none" strike="noStrike" dirty="0" smtClean="0">
                          <a:solidFill>
                            <a:srgbClr val="000000"/>
                          </a:solidFill>
                          <a:effectLst/>
                          <a:latin typeface="13"/>
                        </a:rPr>
                        <a:t> 2016 a </a:t>
                      </a:r>
                      <a:r>
                        <a:rPr lang="en-US" sz="1200" b="0" i="0" u="none" strike="noStrike" dirty="0" err="1" smtClean="0">
                          <a:solidFill>
                            <a:srgbClr val="000000"/>
                          </a:solidFill>
                          <a:effectLst/>
                          <a:latin typeface="13"/>
                        </a:rPr>
                        <a:t>fost</a:t>
                      </a:r>
                      <a:r>
                        <a:rPr lang="en-US" sz="1200" b="0" i="0" u="none" strike="noStrike" dirty="0" smtClean="0">
                          <a:solidFill>
                            <a:srgbClr val="000000"/>
                          </a:solidFill>
                          <a:effectLst/>
                          <a:latin typeface="13"/>
                        </a:rPr>
                        <a:t> </a:t>
                      </a:r>
                      <a:r>
                        <a:rPr lang="en-US" sz="1200" b="0" i="0" u="none" strike="noStrike" dirty="0" err="1" smtClean="0">
                          <a:solidFill>
                            <a:srgbClr val="000000"/>
                          </a:solidFill>
                          <a:effectLst/>
                          <a:latin typeface="13"/>
                        </a:rPr>
                        <a:t>demarata</a:t>
                      </a:r>
                      <a:r>
                        <a:rPr lang="en-US" sz="1200" b="0" i="0" u="none" strike="noStrike" dirty="0" smtClean="0">
                          <a:solidFill>
                            <a:srgbClr val="000000"/>
                          </a:solidFill>
                          <a:effectLst/>
                          <a:latin typeface="13"/>
                        </a:rPr>
                        <a:t> </a:t>
                      </a:r>
                      <a:r>
                        <a:rPr lang="en-US" sz="1200" b="0" i="0" u="none" strike="noStrike" dirty="0" err="1" smtClean="0">
                          <a:solidFill>
                            <a:srgbClr val="000000"/>
                          </a:solidFill>
                          <a:effectLst/>
                          <a:latin typeface="13"/>
                        </a:rPr>
                        <a:t>achizitia</a:t>
                      </a:r>
                      <a:r>
                        <a:rPr lang="en-US" sz="1200" b="0" i="0" u="none" strike="noStrike" dirty="0" smtClean="0">
                          <a:solidFill>
                            <a:srgbClr val="000000"/>
                          </a:solidFill>
                          <a:effectLst/>
                          <a:latin typeface="13"/>
                        </a:rPr>
                        <a:t> </a:t>
                      </a:r>
                      <a:r>
                        <a:rPr lang="en-US" sz="1200" b="0" i="0" u="none" strike="noStrike" dirty="0" err="1" smtClean="0">
                          <a:solidFill>
                            <a:srgbClr val="000000"/>
                          </a:solidFill>
                          <a:effectLst/>
                          <a:latin typeface="13"/>
                        </a:rPr>
                        <a:t>directa</a:t>
                      </a:r>
                      <a:r>
                        <a:rPr lang="en-US" sz="1200" b="0" i="0" u="none" strike="noStrike" dirty="0" smtClean="0">
                          <a:solidFill>
                            <a:srgbClr val="000000"/>
                          </a:solidFill>
                          <a:effectLst/>
                          <a:latin typeface="13"/>
                        </a:rPr>
                        <a:t> de teste anti-HCV </a:t>
                      </a:r>
                      <a:r>
                        <a:rPr lang="en-US" sz="1200" b="0" i="0" u="none" strike="noStrike" dirty="0" err="1" smtClean="0">
                          <a:solidFill>
                            <a:srgbClr val="000000"/>
                          </a:solidFill>
                          <a:effectLst/>
                          <a:latin typeface="13"/>
                        </a:rPr>
                        <a:t>si</a:t>
                      </a:r>
                      <a:r>
                        <a:rPr lang="en-US" sz="1200" b="0" i="0" u="none" strike="noStrike" dirty="0" smtClean="0">
                          <a:solidFill>
                            <a:srgbClr val="000000"/>
                          </a:solidFill>
                          <a:effectLst/>
                          <a:latin typeface="13"/>
                        </a:rPr>
                        <a:t> Anti-</a:t>
                      </a:r>
                      <a:r>
                        <a:rPr lang="en-US" sz="1200" b="0" i="0" u="none" strike="noStrike" dirty="0" err="1" smtClean="0">
                          <a:solidFill>
                            <a:srgbClr val="000000"/>
                          </a:solidFill>
                          <a:effectLst/>
                          <a:latin typeface="13"/>
                        </a:rPr>
                        <a:t>Hbs</a:t>
                      </a:r>
                      <a:r>
                        <a:rPr lang="en-US" sz="1200" b="0" i="0" u="none" strike="noStrike" dirty="0" smtClean="0">
                          <a:solidFill>
                            <a:srgbClr val="000000"/>
                          </a:solidFill>
                          <a:effectLst/>
                          <a:latin typeface="13"/>
                        </a:rPr>
                        <a:t>, </a:t>
                      </a:r>
                      <a:r>
                        <a:rPr lang="en-US" sz="1200" b="0" i="0" u="none" strike="noStrike" dirty="0" err="1" smtClean="0">
                          <a:solidFill>
                            <a:srgbClr val="000000"/>
                          </a:solidFill>
                          <a:effectLst/>
                          <a:latin typeface="13"/>
                        </a:rPr>
                        <a:t>contractul</a:t>
                      </a:r>
                      <a:r>
                        <a:rPr lang="en-US" sz="1200" b="0" i="0" u="none" strike="noStrike" dirty="0" smtClean="0">
                          <a:solidFill>
                            <a:srgbClr val="000000"/>
                          </a:solidFill>
                          <a:effectLst/>
                          <a:latin typeface="13"/>
                        </a:rPr>
                        <a:t> s-a </a:t>
                      </a:r>
                      <a:r>
                        <a:rPr lang="en-US" sz="1200" b="0" i="0" u="none" strike="noStrike" dirty="0" err="1" smtClean="0">
                          <a:solidFill>
                            <a:srgbClr val="000000"/>
                          </a:solidFill>
                          <a:effectLst/>
                          <a:latin typeface="13"/>
                        </a:rPr>
                        <a:t>semnat</a:t>
                      </a:r>
                      <a:r>
                        <a:rPr lang="en-US" sz="1200" b="0" i="0" u="none" strike="noStrike" dirty="0" smtClean="0">
                          <a:solidFill>
                            <a:srgbClr val="000000"/>
                          </a:solidFill>
                          <a:effectLst/>
                          <a:latin typeface="13"/>
                        </a:rPr>
                        <a:t> ulterior.</a:t>
                      </a:r>
                    </a:p>
                    <a:p>
                      <a:pPr marL="0" marR="0" indent="0" algn="l" defTabSz="914400" rtl="0" eaLnBrk="1" fontAlgn="b" latinLnBrk="0" hangingPunct="1">
                        <a:lnSpc>
                          <a:spcPct val="100000"/>
                        </a:lnSpc>
                        <a:spcBef>
                          <a:spcPts val="0"/>
                        </a:spcBef>
                        <a:spcAft>
                          <a:spcPts val="0"/>
                        </a:spcAft>
                        <a:buClrTx/>
                        <a:buSzTx/>
                        <a:buFontTx/>
                        <a:buNone/>
                        <a:tabLst/>
                        <a:defRPr/>
                      </a:pPr>
                      <a:r>
                        <a:rPr lang="en-US" sz="1200" b="0" i="0" u="none" strike="noStrike" dirty="0" err="1" smtClean="0">
                          <a:solidFill>
                            <a:srgbClr val="000000"/>
                          </a:solidFill>
                          <a:effectLst/>
                          <a:latin typeface="13"/>
                        </a:rPr>
                        <a:t>Testele</a:t>
                      </a:r>
                      <a:r>
                        <a:rPr lang="en-US" sz="1200" b="0" i="0" u="none" strike="noStrike" dirty="0" smtClean="0">
                          <a:solidFill>
                            <a:srgbClr val="000000"/>
                          </a:solidFill>
                          <a:effectLst/>
                          <a:latin typeface="13"/>
                        </a:rPr>
                        <a:t> de diagnostic rapid tip </a:t>
                      </a:r>
                      <a:r>
                        <a:rPr lang="en-US" sz="1200" b="0" i="0" u="none" strike="noStrike" dirty="0" err="1" smtClean="0">
                          <a:solidFill>
                            <a:srgbClr val="000000"/>
                          </a:solidFill>
                          <a:effectLst/>
                          <a:latin typeface="13"/>
                        </a:rPr>
                        <a:t>Genexpert</a:t>
                      </a:r>
                      <a:r>
                        <a:rPr lang="en-US" sz="1200" b="0" i="0" u="none" strike="noStrike" dirty="0" smtClean="0">
                          <a:solidFill>
                            <a:srgbClr val="000000"/>
                          </a:solidFill>
                          <a:effectLst/>
                          <a:latin typeface="13"/>
                        </a:rPr>
                        <a:t> au </a:t>
                      </a:r>
                      <a:r>
                        <a:rPr lang="en-US" sz="1200" b="0" i="0" u="none" strike="noStrike" dirty="0" err="1" smtClean="0">
                          <a:solidFill>
                            <a:srgbClr val="000000"/>
                          </a:solidFill>
                          <a:effectLst/>
                          <a:latin typeface="13"/>
                        </a:rPr>
                        <a:t>fost</a:t>
                      </a:r>
                      <a:r>
                        <a:rPr lang="en-US" sz="1200" b="0" i="0" u="none" strike="noStrike" dirty="0" smtClean="0">
                          <a:solidFill>
                            <a:srgbClr val="000000"/>
                          </a:solidFill>
                          <a:effectLst/>
                          <a:latin typeface="13"/>
                        </a:rPr>
                        <a:t> </a:t>
                      </a:r>
                      <a:r>
                        <a:rPr lang="en-US" sz="1200" b="0" i="0" u="none" strike="noStrike" dirty="0" err="1" smtClean="0">
                          <a:solidFill>
                            <a:srgbClr val="000000"/>
                          </a:solidFill>
                          <a:effectLst/>
                          <a:latin typeface="13"/>
                        </a:rPr>
                        <a:t>platite</a:t>
                      </a:r>
                      <a:r>
                        <a:rPr lang="en-US" sz="1200" b="0" i="0" u="none" strike="noStrike" dirty="0" smtClean="0">
                          <a:solidFill>
                            <a:srgbClr val="000000"/>
                          </a:solidFill>
                          <a:effectLst/>
                          <a:latin typeface="13"/>
                        </a:rPr>
                        <a:t> </a:t>
                      </a:r>
                      <a:r>
                        <a:rPr lang="en-US" sz="1200" b="0" i="0" u="none" strike="noStrike" dirty="0" err="1" smtClean="0">
                          <a:solidFill>
                            <a:srgbClr val="000000"/>
                          </a:solidFill>
                          <a:effectLst/>
                          <a:latin typeface="13"/>
                        </a:rPr>
                        <a:t>si</a:t>
                      </a:r>
                      <a:r>
                        <a:rPr lang="en-US" sz="1200" b="0" i="0" u="none" strike="noStrike" dirty="0" smtClean="0">
                          <a:solidFill>
                            <a:srgbClr val="000000"/>
                          </a:solidFill>
                          <a:effectLst/>
                          <a:latin typeface="13"/>
                        </a:rPr>
                        <a:t> </a:t>
                      </a:r>
                      <a:r>
                        <a:rPr lang="en-US" sz="1200" b="0" i="0" u="none" strike="noStrike" dirty="0" err="1" smtClean="0">
                          <a:solidFill>
                            <a:srgbClr val="000000"/>
                          </a:solidFill>
                          <a:effectLst/>
                          <a:latin typeface="13"/>
                        </a:rPr>
                        <a:t>livrate</a:t>
                      </a:r>
                      <a:r>
                        <a:rPr lang="en-US" sz="1200" b="0" i="0" u="none" strike="noStrike" dirty="0" smtClean="0">
                          <a:solidFill>
                            <a:srgbClr val="000000"/>
                          </a:solidFill>
                          <a:effectLst/>
                          <a:latin typeface="13"/>
                        </a:rPr>
                        <a:t> in Q2, </a:t>
                      </a:r>
                      <a:r>
                        <a:rPr lang="en-US" sz="1200" b="0" i="0" u="none" strike="noStrike" dirty="0" err="1" smtClean="0">
                          <a:solidFill>
                            <a:srgbClr val="000000"/>
                          </a:solidFill>
                          <a:effectLst/>
                          <a:latin typeface="13"/>
                        </a:rPr>
                        <a:t>ele</a:t>
                      </a:r>
                      <a:r>
                        <a:rPr lang="en-US" sz="1200" b="0" i="0" u="none" strike="noStrike" dirty="0" smtClean="0">
                          <a:solidFill>
                            <a:srgbClr val="000000"/>
                          </a:solidFill>
                          <a:effectLst/>
                          <a:latin typeface="13"/>
                        </a:rPr>
                        <a:t> </a:t>
                      </a:r>
                      <a:r>
                        <a:rPr lang="en-US" sz="1200" b="0" i="0" u="none" strike="noStrike" dirty="0" err="1" smtClean="0">
                          <a:solidFill>
                            <a:srgbClr val="000000"/>
                          </a:solidFill>
                          <a:effectLst/>
                          <a:latin typeface="13"/>
                        </a:rPr>
                        <a:t>fiind</a:t>
                      </a:r>
                      <a:r>
                        <a:rPr lang="en-US" sz="1200" b="0" i="0" u="none" strike="noStrike" dirty="0" smtClean="0">
                          <a:solidFill>
                            <a:srgbClr val="000000"/>
                          </a:solidFill>
                          <a:effectLst/>
                          <a:latin typeface="13"/>
                        </a:rPr>
                        <a:t> </a:t>
                      </a:r>
                      <a:r>
                        <a:rPr lang="en-US" sz="1200" b="0" i="0" u="none" strike="noStrike" dirty="0" err="1" smtClean="0">
                          <a:solidFill>
                            <a:srgbClr val="000000"/>
                          </a:solidFill>
                          <a:effectLst/>
                          <a:latin typeface="13"/>
                        </a:rPr>
                        <a:t>bugetate</a:t>
                      </a:r>
                      <a:r>
                        <a:rPr lang="en-US" sz="1200" b="0" i="0" u="none" strike="noStrike" dirty="0" smtClean="0">
                          <a:solidFill>
                            <a:srgbClr val="000000"/>
                          </a:solidFill>
                          <a:effectLst/>
                          <a:latin typeface="13"/>
                        </a:rPr>
                        <a:t> in Q8.</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44448">
                <a:tc rowSpan="2">
                  <a:txBody>
                    <a:bodyPr/>
                    <a:lstStyle/>
                    <a:p>
                      <a:pPr algn="l" rtl="0" fontAlgn="b"/>
                      <a:r>
                        <a:rPr lang="en-US" sz="1200" b="0" i="0" u="none" strike="noStrike">
                          <a:solidFill>
                            <a:srgbClr val="000000"/>
                          </a:solidFill>
                          <a:effectLst/>
                          <a:latin typeface="13"/>
                        </a:rPr>
                        <a:t>Seringi</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r" rtl="0" fontAlgn="b"/>
                      <a:r>
                        <a:rPr lang="en-US" sz="1200" b="0" i="0" u="none" strike="noStrike" dirty="0">
                          <a:solidFill>
                            <a:srgbClr val="000000"/>
                          </a:solidFill>
                          <a:effectLst/>
                          <a:latin typeface="13"/>
                        </a:rPr>
                        <a:t>129,600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r" rtl="0" fontAlgn="b"/>
                      <a:r>
                        <a:rPr lang="en-US" sz="1200" b="0" i="0" u="none" strike="noStrike">
                          <a:solidFill>
                            <a:srgbClr val="000000"/>
                          </a:solidFill>
                          <a:effectLst/>
                          <a:latin typeface="13"/>
                        </a:rPr>
                        <a:t>63,179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r" rtl="0" fontAlgn="b"/>
                      <a:r>
                        <a:rPr lang="en-US" sz="1200" b="0" i="0" u="none" strike="noStrike">
                          <a:solidFill>
                            <a:srgbClr val="000000"/>
                          </a:solidFill>
                          <a:effectLst/>
                          <a:latin typeface="13"/>
                        </a:rPr>
                        <a:t>66,421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dirty="0">
                          <a:solidFill>
                            <a:srgbClr val="000000"/>
                          </a:solidFill>
                          <a:effectLst/>
                          <a:latin typeface="13"/>
                        </a:rPr>
                        <a:t> In </a:t>
                      </a:r>
                      <a:r>
                        <a:rPr lang="en-US" sz="1200" b="0" i="0" u="none" strike="noStrike" dirty="0" err="1">
                          <a:solidFill>
                            <a:srgbClr val="000000"/>
                          </a:solidFill>
                          <a:effectLst/>
                          <a:latin typeface="13"/>
                        </a:rPr>
                        <a:t>luna</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iulie</a:t>
                      </a:r>
                      <a:r>
                        <a:rPr lang="en-US" sz="1200" b="0" i="0" u="none" strike="noStrike" dirty="0">
                          <a:solidFill>
                            <a:srgbClr val="000000"/>
                          </a:solidFill>
                          <a:effectLst/>
                          <a:latin typeface="13"/>
                        </a:rPr>
                        <a:t> 2015 a </a:t>
                      </a:r>
                      <a:r>
                        <a:rPr lang="en-US" sz="1200" b="0" i="0" u="none" strike="noStrike" dirty="0" err="1">
                          <a:solidFill>
                            <a:srgbClr val="000000"/>
                          </a:solidFill>
                          <a:effectLst/>
                          <a:latin typeface="13"/>
                        </a:rPr>
                        <a:t>fost</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semnat</a:t>
                      </a:r>
                      <a:r>
                        <a:rPr lang="en-US" sz="1200" b="0" i="0" u="none" strike="noStrike" dirty="0">
                          <a:solidFill>
                            <a:srgbClr val="000000"/>
                          </a:solidFill>
                          <a:effectLst/>
                          <a:latin typeface="13"/>
                        </a:rPr>
                        <a:t> contractual de </a:t>
                      </a:r>
                      <a:r>
                        <a:rPr lang="en-US" sz="1200" b="0" i="0" u="none" strike="noStrike" dirty="0" err="1">
                          <a:solidFill>
                            <a:srgbClr val="000000"/>
                          </a:solidFill>
                          <a:effectLst/>
                          <a:latin typeface="13"/>
                        </a:rPr>
                        <a:t>furnizare</a:t>
                      </a:r>
                      <a:r>
                        <a:rPr lang="en-US" sz="1200" b="0" i="0" u="none" strike="noStrike" dirty="0">
                          <a:solidFill>
                            <a:srgbClr val="000000"/>
                          </a:solidFill>
                          <a:effectLst/>
                          <a:latin typeface="13"/>
                        </a:rPr>
                        <a:t> de </a:t>
                      </a:r>
                      <a:r>
                        <a:rPr lang="en-US" sz="1200" b="0" i="0" u="none" strike="noStrike" dirty="0" err="1">
                          <a:solidFill>
                            <a:srgbClr val="000000"/>
                          </a:solidFill>
                          <a:effectLst/>
                          <a:latin typeface="13"/>
                        </a:rPr>
                        <a:t>seringi</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pentru</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achiziţie</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pe</a:t>
                      </a:r>
                      <a:r>
                        <a:rPr lang="en-US" sz="1200" b="0" i="0" u="none" strike="noStrike" dirty="0">
                          <a:solidFill>
                            <a:srgbClr val="000000"/>
                          </a:solidFill>
                          <a:effectLst/>
                          <a:latin typeface="13"/>
                        </a:rPr>
                        <a:t> 6 </a:t>
                      </a:r>
                      <a:r>
                        <a:rPr lang="en-US" sz="1200" b="0" i="0" u="none" strike="noStrike" dirty="0" err="1">
                          <a:solidFill>
                            <a:srgbClr val="000000"/>
                          </a:solidFill>
                          <a:effectLst/>
                          <a:latin typeface="13"/>
                        </a:rPr>
                        <a:t>luni</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respectiv</a:t>
                      </a:r>
                      <a:r>
                        <a:rPr lang="en-US" sz="1200" b="0" i="0" u="none" strike="noStrike" dirty="0">
                          <a:solidFill>
                            <a:srgbClr val="000000"/>
                          </a:solidFill>
                          <a:effectLst/>
                          <a:latin typeface="13"/>
                        </a:rPr>
                        <a:t> 225.000 </a:t>
                      </a:r>
                      <a:r>
                        <a:rPr lang="en-US" sz="1200" b="0" i="0" u="none" strike="noStrike" dirty="0" err="1">
                          <a:solidFill>
                            <a:srgbClr val="000000"/>
                          </a:solidFill>
                          <a:effectLst/>
                          <a:latin typeface="13"/>
                        </a:rPr>
                        <a:t>seringi</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Aceasta</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cantitate</a:t>
                      </a:r>
                      <a:r>
                        <a:rPr lang="en-US" sz="1200" b="0" i="0" u="none" strike="noStrike" dirty="0">
                          <a:solidFill>
                            <a:srgbClr val="000000"/>
                          </a:solidFill>
                          <a:effectLst/>
                          <a:latin typeface="13"/>
                        </a:rPr>
                        <a:t> a </a:t>
                      </a:r>
                      <a:r>
                        <a:rPr lang="en-US" sz="1200" b="0" i="0" u="none" strike="noStrike" dirty="0" err="1">
                          <a:solidFill>
                            <a:srgbClr val="000000"/>
                          </a:solidFill>
                          <a:effectLst/>
                          <a:latin typeface="13"/>
                        </a:rPr>
                        <a:t>fost</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livrata</a:t>
                      </a:r>
                      <a:r>
                        <a:rPr lang="en-US" sz="1200" b="0" i="0" u="none" strike="noStrike" dirty="0">
                          <a:solidFill>
                            <a:srgbClr val="000000"/>
                          </a:solidFill>
                          <a:effectLst/>
                          <a:latin typeface="13"/>
                        </a:rPr>
                        <a:t> in 2 </a:t>
                      </a:r>
                      <a:r>
                        <a:rPr lang="en-US" sz="1200" b="0" i="0" u="none" strike="noStrike" dirty="0" err="1">
                          <a:solidFill>
                            <a:srgbClr val="000000"/>
                          </a:solidFill>
                          <a:effectLst/>
                          <a:latin typeface="13"/>
                        </a:rPr>
                        <a:t>transe</a:t>
                      </a:r>
                      <a:r>
                        <a:rPr lang="en-US" sz="1200" b="0" i="0" u="none" strike="noStrike" dirty="0">
                          <a:solidFill>
                            <a:srgbClr val="000000"/>
                          </a:solidFill>
                          <a:effectLst/>
                          <a:latin typeface="13"/>
                        </a:rPr>
                        <a:t> in </a:t>
                      </a:r>
                      <a:r>
                        <a:rPr lang="en-US" sz="1200" b="0" i="0" u="none" strike="noStrike" dirty="0" err="1">
                          <a:solidFill>
                            <a:srgbClr val="000000"/>
                          </a:solidFill>
                          <a:effectLst/>
                          <a:latin typeface="13"/>
                        </a:rPr>
                        <a:t>lunile</a:t>
                      </a:r>
                      <a:r>
                        <a:rPr lang="en-US" sz="1200" b="0" i="0" u="none" strike="noStrike" dirty="0">
                          <a:solidFill>
                            <a:srgbClr val="000000"/>
                          </a:solidFill>
                          <a:effectLst/>
                          <a:latin typeface="13"/>
                        </a:rPr>
                        <a:t> august 2015 </a:t>
                      </a:r>
                      <a:r>
                        <a:rPr lang="en-US" sz="1200" b="0" i="0" u="none" strike="noStrike" dirty="0" err="1">
                          <a:solidFill>
                            <a:srgbClr val="000000"/>
                          </a:solidFill>
                          <a:effectLst/>
                          <a:latin typeface="13"/>
                        </a:rPr>
                        <a:t>si</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noiembrie</a:t>
                      </a:r>
                      <a:r>
                        <a:rPr lang="en-US" sz="1200" b="0" i="0" u="none" strike="noStrike" dirty="0">
                          <a:solidFill>
                            <a:srgbClr val="000000"/>
                          </a:solidFill>
                          <a:effectLst/>
                          <a:latin typeface="13"/>
                        </a:rPr>
                        <a:t> 2015.</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44448">
                <a:tc v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dirty="0">
                          <a:solidFill>
                            <a:srgbClr val="000000"/>
                          </a:solidFill>
                          <a:effectLst/>
                          <a:latin typeface="13"/>
                        </a:rPr>
                        <a:t>In </a:t>
                      </a:r>
                      <a:r>
                        <a:rPr lang="en-US" sz="1200" b="0" i="0" u="none" strike="noStrike" dirty="0" err="1">
                          <a:solidFill>
                            <a:srgbClr val="000000"/>
                          </a:solidFill>
                          <a:effectLst/>
                          <a:latin typeface="13"/>
                        </a:rPr>
                        <a:t>luna</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octombrie</a:t>
                      </a:r>
                      <a:r>
                        <a:rPr lang="en-US" sz="1200" b="0" i="0" u="none" strike="noStrike" dirty="0">
                          <a:solidFill>
                            <a:srgbClr val="000000"/>
                          </a:solidFill>
                          <a:effectLst/>
                          <a:latin typeface="13"/>
                        </a:rPr>
                        <a:t> a </a:t>
                      </a:r>
                      <a:r>
                        <a:rPr lang="en-US" sz="1200" b="0" i="0" u="none" strike="noStrike" dirty="0" err="1">
                          <a:solidFill>
                            <a:srgbClr val="000000"/>
                          </a:solidFill>
                          <a:effectLst/>
                          <a:latin typeface="13"/>
                        </a:rPr>
                        <a:t>fost</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semnat</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Acordul-cadru</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si</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contractul</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subsecvent</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pentru</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cantitatea</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ramasa</a:t>
                      </a:r>
                      <a:r>
                        <a:rPr lang="en-US" sz="1200" b="0" i="0" u="none" strike="noStrike" dirty="0">
                          <a:solidFill>
                            <a:srgbClr val="000000"/>
                          </a:solidFill>
                          <a:effectLst/>
                          <a:latin typeface="13"/>
                        </a:rPr>
                        <a:t>, respective 1.125.000 </a:t>
                      </a:r>
                      <a:r>
                        <a:rPr lang="en-US" sz="1200" b="0" i="0" u="none" strike="noStrike" dirty="0" err="1">
                          <a:solidFill>
                            <a:srgbClr val="000000"/>
                          </a:solidFill>
                          <a:effectLst/>
                          <a:latin typeface="13"/>
                        </a:rPr>
                        <a:t>seringi</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livrare</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trimestriala</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incepand</a:t>
                      </a:r>
                      <a:r>
                        <a:rPr lang="en-US" sz="1200" b="0" i="0" u="none" strike="noStrike" dirty="0">
                          <a:solidFill>
                            <a:srgbClr val="000000"/>
                          </a:solidFill>
                          <a:effectLst/>
                          <a:latin typeface="13"/>
                        </a:rPr>
                        <a:t> cu </a:t>
                      </a:r>
                      <a:r>
                        <a:rPr lang="en-US" sz="1200" b="0" i="0" u="none" strike="noStrike" dirty="0" err="1">
                          <a:solidFill>
                            <a:srgbClr val="000000"/>
                          </a:solidFill>
                          <a:effectLst/>
                          <a:latin typeface="13"/>
                        </a:rPr>
                        <a:t>luna</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ianuarie</a:t>
                      </a:r>
                      <a:r>
                        <a:rPr lang="en-US" sz="1200" b="0" i="0" u="none" strike="noStrike" dirty="0">
                          <a:solidFill>
                            <a:srgbClr val="000000"/>
                          </a:solidFill>
                          <a:effectLst/>
                          <a:latin typeface="13"/>
                        </a:rPr>
                        <a:t> 2016.</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29661">
                <a:tc>
                  <a:txBody>
                    <a:bodyPr/>
                    <a:lstStyle/>
                    <a:p>
                      <a:pPr algn="l" rtl="0" fontAlgn="b"/>
                      <a:r>
                        <a:rPr lang="it-IT" sz="1200" b="0" i="0" u="none" strike="noStrike">
                          <a:solidFill>
                            <a:srgbClr val="000000"/>
                          </a:solidFill>
                          <a:effectLst/>
                          <a:latin typeface="13"/>
                        </a:rPr>
                        <a:t>Alte consumabile medicale, inclusiv masti Hepa</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200" b="0" i="0" u="none" strike="noStrike" dirty="0">
                          <a:solidFill>
                            <a:srgbClr val="000000"/>
                          </a:solidFill>
                          <a:effectLst/>
                          <a:latin typeface="13"/>
                        </a:rPr>
                        <a:t>10,800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200" b="0" i="0" u="none" strike="noStrike">
                          <a:solidFill>
                            <a:srgbClr val="000000"/>
                          </a:solidFill>
                          <a:effectLst/>
                          <a:latin typeface="13"/>
                        </a:rPr>
                        <a:t>13,010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200" b="0" i="0" u="none" strike="noStrike">
                          <a:solidFill>
                            <a:srgbClr val="000000"/>
                          </a:solidFill>
                          <a:effectLst/>
                          <a:latin typeface="13"/>
                        </a:rPr>
                        <a:t>-2,210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dirty="0" smtClean="0">
                          <a:solidFill>
                            <a:srgbClr val="000000"/>
                          </a:solidFill>
                          <a:effectLst/>
                          <a:latin typeface="13"/>
                        </a:rPr>
                        <a:t>In </a:t>
                      </a:r>
                      <a:r>
                        <a:rPr lang="en-US" sz="1200" b="0" i="0" u="none" strike="noStrike" dirty="0" err="1">
                          <a:solidFill>
                            <a:srgbClr val="000000"/>
                          </a:solidFill>
                          <a:effectLst/>
                          <a:latin typeface="13"/>
                        </a:rPr>
                        <a:t>luna</a:t>
                      </a:r>
                      <a:r>
                        <a:rPr lang="en-US" sz="1200" b="0" i="0" u="none" strike="noStrike" dirty="0">
                          <a:solidFill>
                            <a:srgbClr val="000000"/>
                          </a:solidFill>
                          <a:effectLst/>
                          <a:latin typeface="13"/>
                        </a:rPr>
                        <a:t> august 2015 a </a:t>
                      </a:r>
                      <a:r>
                        <a:rPr lang="en-US" sz="1200" b="0" i="0" u="none" strike="noStrike" dirty="0" err="1">
                          <a:solidFill>
                            <a:srgbClr val="000000"/>
                          </a:solidFill>
                          <a:effectLst/>
                          <a:latin typeface="13"/>
                        </a:rPr>
                        <a:t>fost</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semnat</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acordul-cadru</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pentru</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furnizarea</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mastilor</a:t>
                      </a:r>
                      <a:r>
                        <a:rPr lang="en-US" sz="1200" b="0" i="0" u="none" strike="noStrike" dirty="0">
                          <a:solidFill>
                            <a:srgbClr val="000000"/>
                          </a:solidFill>
                          <a:effectLst/>
                          <a:latin typeface="13"/>
                        </a:rPr>
                        <a:t> HEPA. In </a:t>
                      </a:r>
                      <a:r>
                        <a:rPr lang="en-US" sz="1200" b="0" i="0" u="none" strike="noStrike" dirty="0" err="1">
                          <a:solidFill>
                            <a:srgbClr val="000000"/>
                          </a:solidFill>
                          <a:effectLst/>
                          <a:latin typeface="13"/>
                        </a:rPr>
                        <a:t>baza</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acestui</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acord</a:t>
                      </a:r>
                      <a:r>
                        <a:rPr lang="en-US" sz="1200" b="0" i="0" u="none" strike="noStrike" dirty="0">
                          <a:solidFill>
                            <a:srgbClr val="000000"/>
                          </a:solidFill>
                          <a:effectLst/>
                          <a:latin typeface="13"/>
                        </a:rPr>
                        <a:t>, in </a:t>
                      </a:r>
                      <a:r>
                        <a:rPr lang="en-US" sz="1200" b="0" i="0" u="none" strike="noStrike" dirty="0" err="1">
                          <a:solidFill>
                            <a:srgbClr val="000000"/>
                          </a:solidFill>
                          <a:effectLst/>
                          <a:latin typeface="13"/>
                        </a:rPr>
                        <a:t>limita</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bugetului</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si</a:t>
                      </a:r>
                      <a:r>
                        <a:rPr lang="en-US" sz="1200" b="0" i="0" u="none" strike="noStrike" dirty="0">
                          <a:solidFill>
                            <a:srgbClr val="000000"/>
                          </a:solidFill>
                          <a:effectLst/>
                          <a:latin typeface="13"/>
                        </a:rPr>
                        <a:t> la </a:t>
                      </a:r>
                      <a:r>
                        <a:rPr lang="en-US" sz="1200" b="0" i="0" u="none" strike="noStrike" dirty="0" err="1">
                          <a:solidFill>
                            <a:srgbClr val="000000"/>
                          </a:solidFill>
                          <a:effectLst/>
                          <a:latin typeface="13"/>
                        </a:rPr>
                        <a:t>solicitarea</a:t>
                      </a:r>
                      <a:r>
                        <a:rPr lang="en-US" sz="1200" b="0" i="0" u="none" strike="noStrike" dirty="0">
                          <a:solidFill>
                            <a:srgbClr val="000000"/>
                          </a:solidFill>
                          <a:effectLst/>
                          <a:latin typeface="13"/>
                        </a:rPr>
                        <a:t> UNOPA se </a:t>
                      </a:r>
                      <a:r>
                        <a:rPr lang="en-US" sz="1200" b="0" i="0" u="none" strike="noStrike" dirty="0" err="1">
                          <a:solidFill>
                            <a:srgbClr val="000000"/>
                          </a:solidFill>
                          <a:effectLst/>
                          <a:latin typeface="13"/>
                        </a:rPr>
                        <a:t>incheie</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contracte</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subsecvente</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si</a:t>
                      </a:r>
                      <a:r>
                        <a:rPr lang="en-US" sz="1200" b="0" i="0" u="none" strike="noStrike" dirty="0">
                          <a:solidFill>
                            <a:srgbClr val="000000"/>
                          </a:solidFill>
                          <a:effectLst/>
                          <a:latin typeface="13"/>
                        </a:rPr>
                        <a:t> se </a:t>
                      </a:r>
                      <a:r>
                        <a:rPr lang="en-US" sz="1200" b="0" i="0" u="none" strike="noStrike" dirty="0" err="1">
                          <a:solidFill>
                            <a:srgbClr val="000000"/>
                          </a:solidFill>
                          <a:effectLst/>
                          <a:latin typeface="13"/>
                        </a:rPr>
                        <a:t>trimit</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comenzile</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catre</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furnizor</a:t>
                      </a:r>
                      <a:r>
                        <a:rPr lang="en-US" sz="1200" b="0" i="0" u="none" strike="noStrike" dirty="0">
                          <a:solidFill>
                            <a:srgbClr val="000000"/>
                          </a:solidFill>
                          <a:effectLst/>
                          <a:latin typeface="13"/>
                        </a:rPr>
                        <a:t>. In </a:t>
                      </a:r>
                      <a:r>
                        <a:rPr lang="en-US" sz="1200" b="0" i="0" u="none" strike="noStrike" dirty="0" err="1">
                          <a:solidFill>
                            <a:srgbClr val="000000"/>
                          </a:solidFill>
                          <a:effectLst/>
                          <a:latin typeface="13"/>
                        </a:rPr>
                        <a:t>luna</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noiembrie</a:t>
                      </a:r>
                      <a:r>
                        <a:rPr lang="en-US" sz="1200" b="0" i="0" u="none" strike="noStrike" dirty="0">
                          <a:solidFill>
                            <a:srgbClr val="000000"/>
                          </a:solidFill>
                          <a:effectLst/>
                          <a:latin typeface="13"/>
                        </a:rPr>
                        <a:t> 2015 a </a:t>
                      </a:r>
                      <a:r>
                        <a:rPr lang="en-US" sz="1200" b="0" i="0" u="none" strike="noStrike" dirty="0" err="1">
                          <a:solidFill>
                            <a:srgbClr val="000000"/>
                          </a:solidFill>
                          <a:effectLst/>
                          <a:latin typeface="13"/>
                        </a:rPr>
                        <a:t>fost</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livrata</a:t>
                      </a:r>
                      <a:r>
                        <a:rPr lang="en-US" sz="1200" b="0" i="0" u="none" strike="noStrike" dirty="0">
                          <a:solidFill>
                            <a:srgbClr val="000000"/>
                          </a:solidFill>
                          <a:effectLst/>
                          <a:latin typeface="13"/>
                        </a:rPr>
                        <a:t> o prima </a:t>
                      </a:r>
                      <a:r>
                        <a:rPr lang="en-US" sz="1200" b="0" i="0" u="none" strike="noStrike" dirty="0" err="1">
                          <a:solidFill>
                            <a:srgbClr val="000000"/>
                          </a:solidFill>
                          <a:effectLst/>
                          <a:latin typeface="13"/>
                        </a:rPr>
                        <a:t>transa</a:t>
                      </a:r>
                      <a:r>
                        <a:rPr lang="en-US" sz="1200" b="0" i="0" u="none" strike="noStrike" dirty="0">
                          <a:solidFill>
                            <a:srgbClr val="000000"/>
                          </a:solidFill>
                          <a:effectLst/>
                          <a:latin typeface="13"/>
                        </a:rPr>
                        <a:t> de 500 </a:t>
                      </a:r>
                      <a:r>
                        <a:rPr lang="en-US" sz="1200" b="0" i="0" u="none" strike="noStrike" dirty="0" err="1">
                          <a:solidFill>
                            <a:srgbClr val="000000"/>
                          </a:solidFill>
                          <a:effectLst/>
                          <a:latin typeface="13"/>
                        </a:rPr>
                        <a:t>buc</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masti</a:t>
                      </a:r>
                      <a:r>
                        <a:rPr lang="en-US" sz="1200" b="0" i="0" u="none" strike="noStrike" dirty="0">
                          <a:solidFill>
                            <a:srgbClr val="000000"/>
                          </a:solidFill>
                          <a:effectLst/>
                          <a:latin typeface="13"/>
                        </a:rPr>
                        <a:t> HEPA.</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2574">
                <a:tc>
                  <a:txBody>
                    <a:bodyPr/>
                    <a:lstStyle/>
                    <a:p>
                      <a:pPr algn="l" rtl="0" fontAlgn="b"/>
                      <a:r>
                        <a:rPr lang="en-US" sz="1200" b="0" i="0" u="none" strike="noStrike" dirty="0" err="1">
                          <a:solidFill>
                            <a:srgbClr val="000000"/>
                          </a:solidFill>
                          <a:effectLst/>
                          <a:latin typeface="13"/>
                        </a:rPr>
                        <a:t>Echipamente</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medicale</a:t>
                      </a:r>
                      <a:endParaRPr lang="en-US" sz="1200" b="0" i="0" u="none" strike="noStrike" dirty="0">
                        <a:solidFill>
                          <a:srgbClr val="000000"/>
                        </a:solidFill>
                        <a:effectLst/>
                        <a:latin typeface="13"/>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200" b="0" i="0" u="none" strike="noStrike" dirty="0">
                          <a:solidFill>
                            <a:srgbClr val="000000"/>
                          </a:solidFill>
                          <a:effectLst/>
                          <a:latin typeface="13"/>
                        </a:rPr>
                        <a:t>360,000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200" b="0" i="0" u="none" strike="noStrike">
                          <a:solidFill>
                            <a:srgbClr val="000000"/>
                          </a:solidFill>
                          <a:effectLst/>
                          <a:latin typeface="13"/>
                        </a:rPr>
                        <a:t>416,744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200" b="0" i="0" u="none" strike="noStrike">
                          <a:solidFill>
                            <a:srgbClr val="000000"/>
                          </a:solidFill>
                          <a:effectLst/>
                          <a:latin typeface="13"/>
                        </a:rPr>
                        <a:t>-56,744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dirty="0" err="1">
                          <a:solidFill>
                            <a:srgbClr val="000000"/>
                          </a:solidFill>
                          <a:effectLst/>
                          <a:latin typeface="13"/>
                        </a:rPr>
                        <a:t>Contracte</a:t>
                      </a:r>
                      <a:r>
                        <a:rPr lang="en-US" sz="1200" b="0" i="0" u="none" strike="noStrike" dirty="0">
                          <a:solidFill>
                            <a:srgbClr val="000000"/>
                          </a:solidFill>
                          <a:effectLst/>
                          <a:latin typeface="13"/>
                        </a:rPr>
                        <a:t> de </a:t>
                      </a:r>
                      <a:r>
                        <a:rPr lang="en-US" sz="1200" b="0" i="0" u="none" strike="noStrike" dirty="0" err="1">
                          <a:solidFill>
                            <a:srgbClr val="000000"/>
                          </a:solidFill>
                          <a:effectLst/>
                          <a:latin typeface="13"/>
                        </a:rPr>
                        <a:t>furnizare</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semnate</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Echipamente</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platite</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livrate</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si</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instalate</a:t>
                      </a:r>
                      <a:r>
                        <a:rPr lang="en-US" sz="1200" b="0" i="0" u="none" strike="noStrike" dirty="0">
                          <a:solidFill>
                            <a:srgbClr val="000000"/>
                          </a:solidFill>
                          <a:effectLst/>
                          <a:latin typeface="13"/>
                        </a:rPr>
                        <a:t> in </a:t>
                      </a:r>
                      <a:r>
                        <a:rPr lang="en-US" sz="1200" b="0" i="0" u="none" strike="noStrike" dirty="0" err="1">
                          <a:solidFill>
                            <a:srgbClr val="000000"/>
                          </a:solidFill>
                          <a:effectLst/>
                          <a:latin typeface="13"/>
                        </a:rPr>
                        <a:t>laboratoarele</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selectate</a:t>
                      </a:r>
                      <a:r>
                        <a:rPr lang="en-US" sz="1200" b="0" i="0" u="none" strike="noStrike" dirty="0">
                          <a:solidFill>
                            <a:srgbClr val="000000"/>
                          </a:solidFill>
                          <a:effectLst/>
                          <a:latin typeface="13"/>
                        </a:rPr>
                        <a:t> de </a:t>
                      </a:r>
                      <a:r>
                        <a:rPr lang="en-US" sz="1200" b="0" i="0" u="none" strike="noStrike" dirty="0" smtClean="0">
                          <a:solidFill>
                            <a:srgbClr val="000000"/>
                          </a:solidFill>
                          <a:effectLst/>
                          <a:latin typeface="13"/>
                        </a:rPr>
                        <a:t>IPMN.</a:t>
                      </a:r>
                      <a:endParaRPr lang="en-US" sz="1200" b="0" i="0" u="none" strike="noStrike" dirty="0">
                        <a:solidFill>
                          <a:srgbClr val="000000"/>
                        </a:solidFill>
                        <a:effectLst/>
                        <a:latin typeface="13"/>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27667">
                <a:tc>
                  <a:txBody>
                    <a:bodyPr/>
                    <a:lstStyle/>
                    <a:p>
                      <a:pPr algn="l" rtl="0" fontAlgn="b"/>
                      <a:r>
                        <a:rPr lang="en-US" sz="1200" b="0" i="0" u="none" strike="noStrike" dirty="0" err="1">
                          <a:solidFill>
                            <a:srgbClr val="000000"/>
                          </a:solidFill>
                          <a:effectLst/>
                          <a:latin typeface="13"/>
                        </a:rPr>
                        <a:t>Controlul</a:t>
                      </a:r>
                      <a:r>
                        <a:rPr lang="en-US" sz="1200" b="0" i="0" u="none" strike="noStrike" dirty="0">
                          <a:solidFill>
                            <a:srgbClr val="000000"/>
                          </a:solidFill>
                          <a:effectLst/>
                          <a:latin typeface="13"/>
                        </a:rPr>
                        <a:t> </a:t>
                      </a:r>
                      <a:r>
                        <a:rPr lang="en-US" sz="1200" b="0" i="0" u="none" strike="noStrike" dirty="0" err="1">
                          <a:solidFill>
                            <a:srgbClr val="000000"/>
                          </a:solidFill>
                          <a:effectLst/>
                          <a:latin typeface="13"/>
                        </a:rPr>
                        <a:t>calitatii</a:t>
                      </a:r>
                      <a:r>
                        <a:rPr lang="en-US" sz="1200" b="0" i="0" u="none" strike="noStrike" dirty="0">
                          <a:solidFill>
                            <a:srgbClr val="000000"/>
                          </a:solidFill>
                          <a:effectLst/>
                          <a:latin typeface="13"/>
                        </a:rPr>
                        <a:t> </a:t>
                      </a:r>
                      <a:r>
                        <a:rPr lang="en-US" sz="1200" b="0" i="0" u="none" strike="noStrike" dirty="0" err="1" smtClean="0">
                          <a:solidFill>
                            <a:srgbClr val="000000"/>
                          </a:solidFill>
                          <a:effectLst/>
                          <a:latin typeface="13"/>
                        </a:rPr>
                        <a:t>medicamente</a:t>
                      </a:r>
                      <a:r>
                        <a:rPr lang="en-US" sz="1200" b="0" i="0" u="none" strike="noStrike" dirty="0" smtClean="0">
                          <a:solidFill>
                            <a:srgbClr val="000000"/>
                          </a:solidFill>
                          <a:effectLst/>
                          <a:latin typeface="13"/>
                        </a:rPr>
                        <a:t>-</a:t>
                      </a:r>
                    </a:p>
                    <a:p>
                      <a:pPr algn="l" rtl="0" fontAlgn="b"/>
                      <a:r>
                        <a:rPr lang="en-US" sz="1200" b="0" i="0" u="none" strike="noStrike" dirty="0" err="1" smtClean="0">
                          <a:solidFill>
                            <a:srgbClr val="000000"/>
                          </a:solidFill>
                          <a:effectLst/>
                          <a:latin typeface="13"/>
                        </a:rPr>
                        <a:t>Lor</a:t>
                      </a:r>
                      <a:endParaRPr lang="en-US" sz="1200" b="0" i="0" u="none" strike="noStrike" dirty="0">
                        <a:solidFill>
                          <a:srgbClr val="000000"/>
                        </a:solidFill>
                        <a:effectLst/>
                        <a:latin typeface="13"/>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200" b="0" i="0" u="none" strike="noStrike">
                          <a:solidFill>
                            <a:srgbClr val="000000"/>
                          </a:solidFill>
                          <a:effectLst/>
                          <a:latin typeface="13"/>
                        </a:rPr>
                        <a:t>15,000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200" b="0" i="0" u="none" strike="noStrike">
                          <a:solidFill>
                            <a:srgbClr val="000000"/>
                          </a:solidFill>
                          <a:effectLst/>
                          <a:latin typeface="13"/>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sz="1200" b="0" i="0" u="none" strike="noStrike">
                          <a:solidFill>
                            <a:srgbClr val="000000"/>
                          </a:solidFill>
                          <a:effectLst/>
                          <a:latin typeface="13"/>
                        </a:rPr>
                        <a:t>15,000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dirty="0" err="1" smtClean="0">
                          <a:solidFill>
                            <a:srgbClr val="000000"/>
                          </a:solidFill>
                          <a:effectLst/>
                          <a:latin typeface="13"/>
                        </a:rPr>
                        <a:t>Contractul</a:t>
                      </a:r>
                      <a:r>
                        <a:rPr lang="en-US" sz="1200" b="0" i="0" u="none" strike="noStrike" dirty="0" smtClean="0">
                          <a:solidFill>
                            <a:srgbClr val="000000"/>
                          </a:solidFill>
                          <a:effectLst/>
                          <a:latin typeface="13"/>
                        </a:rPr>
                        <a:t> cu ICCF a</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fost</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incheiat</a:t>
                      </a:r>
                      <a:r>
                        <a:rPr lang="en-US" sz="1200" b="0" i="0" u="none" strike="noStrike" baseline="0" dirty="0" smtClean="0">
                          <a:solidFill>
                            <a:srgbClr val="000000"/>
                          </a:solidFill>
                          <a:effectLst/>
                          <a:latin typeface="13"/>
                        </a:rPr>
                        <a:t> in </a:t>
                      </a:r>
                      <a:r>
                        <a:rPr lang="en-US" sz="1200" b="0" i="0" u="none" strike="noStrike" baseline="0" dirty="0" err="1" smtClean="0">
                          <a:solidFill>
                            <a:srgbClr val="000000"/>
                          </a:solidFill>
                          <a:effectLst/>
                          <a:latin typeface="13"/>
                        </a:rPr>
                        <a:t>Iulie</a:t>
                      </a:r>
                      <a:r>
                        <a:rPr lang="en-US" sz="1200" b="0" i="0" u="none" strike="noStrike" baseline="0" dirty="0" smtClean="0">
                          <a:solidFill>
                            <a:srgbClr val="000000"/>
                          </a:solidFill>
                          <a:effectLst/>
                          <a:latin typeface="13"/>
                        </a:rPr>
                        <a:t> 2016 </a:t>
                      </a:r>
                      <a:r>
                        <a:rPr lang="en-US" sz="1200" b="0" i="0" u="none" strike="noStrike" baseline="0" dirty="0" err="1" smtClean="0">
                          <a:solidFill>
                            <a:srgbClr val="000000"/>
                          </a:solidFill>
                          <a:effectLst/>
                          <a:latin typeface="13"/>
                        </a:rPr>
                        <a:t>pentru</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testarea</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medicamentelor</a:t>
                      </a:r>
                      <a:r>
                        <a:rPr lang="en-US" sz="1200" b="0" i="0" u="none" strike="noStrike" baseline="0" dirty="0" smtClean="0">
                          <a:solidFill>
                            <a:srgbClr val="000000"/>
                          </a:solidFill>
                          <a:effectLst/>
                          <a:latin typeface="13"/>
                        </a:rPr>
                        <a:t> de </a:t>
                      </a:r>
                      <a:r>
                        <a:rPr lang="en-US" sz="1200" b="0" i="0" u="none" strike="noStrike" baseline="0" dirty="0" err="1" smtClean="0">
                          <a:solidFill>
                            <a:srgbClr val="000000"/>
                          </a:solidFill>
                          <a:effectLst/>
                          <a:latin typeface="13"/>
                        </a:rPr>
                        <a:t>provenienta</a:t>
                      </a:r>
                      <a:r>
                        <a:rPr lang="en-US" sz="1200" b="0" i="0" u="none" strike="noStrike" baseline="0" dirty="0" smtClean="0">
                          <a:solidFill>
                            <a:srgbClr val="000000"/>
                          </a:solidFill>
                          <a:effectLst/>
                          <a:latin typeface="13"/>
                        </a:rPr>
                        <a:t> non-UE cf. </a:t>
                      </a:r>
                      <a:r>
                        <a:rPr lang="en-US" sz="1200" b="0" i="0" u="none" strike="noStrike" baseline="0" dirty="0" err="1" smtClean="0">
                          <a:solidFill>
                            <a:srgbClr val="000000"/>
                          </a:solidFill>
                          <a:effectLst/>
                          <a:latin typeface="13"/>
                        </a:rPr>
                        <a:t>cerintelor</a:t>
                      </a:r>
                      <a:r>
                        <a:rPr lang="en-US" sz="1200" b="0" i="0" u="none" strike="noStrike" baseline="0" dirty="0" smtClean="0">
                          <a:solidFill>
                            <a:srgbClr val="000000"/>
                          </a:solidFill>
                          <a:effectLst/>
                          <a:latin typeface="13"/>
                        </a:rPr>
                        <a:t> ANMDM cu </a:t>
                      </a:r>
                      <a:r>
                        <a:rPr lang="en-US" sz="1200" b="0" i="0" u="none" strike="noStrike" baseline="0" dirty="0" err="1" smtClean="0">
                          <a:solidFill>
                            <a:srgbClr val="000000"/>
                          </a:solidFill>
                          <a:effectLst/>
                          <a:latin typeface="13"/>
                        </a:rPr>
                        <a:t>clauza</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privind</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testarea</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medicamentelor</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aflate</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pe</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lantul</a:t>
                      </a:r>
                      <a:r>
                        <a:rPr lang="en-US" sz="1200" b="0" i="0" u="none" strike="noStrike" baseline="0" dirty="0" smtClean="0">
                          <a:solidFill>
                            <a:srgbClr val="000000"/>
                          </a:solidFill>
                          <a:effectLst/>
                          <a:latin typeface="13"/>
                        </a:rPr>
                        <a:t> de </a:t>
                      </a:r>
                      <a:r>
                        <a:rPr lang="en-US" sz="1200" b="0" i="0" u="none" strike="noStrike" baseline="0" dirty="0" err="1" smtClean="0">
                          <a:solidFill>
                            <a:srgbClr val="000000"/>
                          </a:solidFill>
                          <a:effectLst/>
                          <a:latin typeface="13"/>
                        </a:rPr>
                        <a:t>distributie</a:t>
                      </a:r>
                      <a:r>
                        <a:rPr lang="en-US" sz="1200" b="0" i="0" u="none" strike="noStrike" baseline="0" dirty="0" smtClean="0">
                          <a:solidFill>
                            <a:srgbClr val="000000"/>
                          </a:solidFill>
                          <a:effectLst/>
                          <a:latin typeface="13"/>
                        </a:rPr>
                        <a:t> la ICCF </a:t>
                      </a:r>
                      <a:r>
                        <a:rPr lang="en-US" sz="1200" b="0" i="0" u="none" strike="noStrike" baseline="0" dirty="0" err="1" smtClean="0">
                          <a:solidFill>
                            <a:srgbClr val="000000"/>
                          </a:solidFill>
                          <a:effectLst/>
                          <a:latin typeface="13"/>
                        </a:rPr>
                        <a:t>daca</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acesta</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transmite</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dovada</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certificarii</a:t>
                      </a:r>
                      <a:r>
                        <a:rPr lang="en-US" sz="1200" b="0" i="0" u="none" strike="noStrike" baseline="0" dirty="0" smtClean="0">
                          <a:solidFill>
                            <a:srgbClr val="000000"/>
                          </a:solidFill>
                          <a:effectLst/>
                          <a:latin typeface="13"/>
                        </a:rPr>
                        <a:t> de </a:t>
                      </a:r>
                      <a:r>
                        <a:rPr lang="en-US" sz="1200" b="0" i="0" u="none" strike="noStrike" baseline="0" dirty="0" err="1" smtClean="0">
                          <a:solidFill>
                            <a:srgbClr val="000000"/>
                          </a:solidFill>
                          <a:effectLst/>
                          <a:latin typeface="13"/>
                        </a:rPr>
                        <a:t>catre</a:t>
                      </a:r>
                      <a:r>
                        <a:rPr lang="en-US" sz="1200" b="0" i="0" u="none" strike="noStrike" baseline="0" dirty="0" smtClean="0">
                          <a:solidFill>
                            <a:srgbClr val="000000"/>
                          </a:solidFill>
                          <a:effectLst/>
                          <a:latin typeface="13"/>
                        </a:rPr>
                        <a:t> RENAR </a:t>
                      </a:r>
                      <a:r>
                        <a:rPr lang="en-US" sz="1200" b="0" i="0" u="none" strike="noStrike" baseline="0" dirty="0" err="1" smtClean="0">
                          <a:solidFill>
                            <a:srgbClr val="000000"/>
                          </a:solidFill>
                          <a:effectLst/>
                          <a:latin typeface="13"/>
                        </a:rPr>
                        <a:t>pentru</a:t>
                      </a:r>
                      <a:r>
                        <a:rPr lang="en-US" sz="1200" b="0" i="0" u="none" strike="noStrike" baseline="0" dirty="0" smtClean="0">
                          <a:solidFill>
                            <a:srgbClr val="000000"/>
                          </a:solidFill>
                          <a:effectLst/>
                          <a:latin typeface="13"/>
                        </a:rPr>
                        <a:t> SR/EN ISO 17025; in </a:t>
                      </a:r>
                      <a:r>
                        <a:rPr lang="en-US" sz="1200" b="0" i="0" u="none" strike="noStrike" baseline="0" dirty="0" err="1" smtClean="0">
                          <a:solidFill>
                            <a:srgbClr val="000000"/>
                          </a:solidFill>
                          <a:effectLst/>
                          <a:latin typeface="13"/>
                        </a:rPr>
                        <a:t>paralel</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selectie</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laborator</a:t>
                      </a:r>
                      <a:r>
                        <a:rPr lang="en-US" sz="1200" b="0" i="0" u="none" strike="noStrike" baseline="0" dirty="0" smtClean="0">
                          <a:solidFill>
                            <a:srgbClr val="000000"/>
                          </a:solidFill>
                          <a:effectLst/>
                          <a:latin typeface="13"/>
                        </a:rPr>
                        <a:t> din </a:t>
                      </a:r>
                      <a:r>
                        <a:rPr lang="en-US" sz="1200" b="0" i="0" u="none" strike="noStrike" baseline="0" dirty="0" err="1" smtClean="0">
                          <a:solidFill>
                            <a:srgbClr val="000000"/>
                          </a:solidFill>
                          <a:effectLst/>
                          <a:latin typeface="13"/>
                        </a:rPr>
                        <a:t>alta</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tara</a:t>
                      </a:r>
                      <a:r>
                        <a:rPr lang="en-US" sz="1200" b="0" i="0" u="none" strike="noStrike" baseline="0" dirty="0" smtClean="0">
                          <a:solidFill>
                            <a:srgbClr val="000000"/>
                          </a:solidFill>
                          <a:effectLst/>
                          <a:latin typeface="13"/>
                        </a:rPr>
                        <a:t> UE </a:t>
                      </a:r>
                      <a:r>
                        <a:rPr lang="en-US" sz="1200" b="0" i="0" u="none" strike="noStrike" baseline="0" dirty="0" err="1" smtClean="0">
                          <a:solidFill>
                            <a:srgbClr val="000000"/>
                          </a:solidFill>
                          <a:effectLst/>
                          <a:latin typeface="13"/>
                        </a:rPr>
                        <a:t>precalificat</a:t>
                      </a:r>
                      <a:r>
                        <a:rPr lang="en-US" sz="1200" b="0" i="0" u="none" strike="noStrike" baseline="0" dirty="0" smtClean="0">
                          <a:solidFill>
                            <a:srgbClr val="000000"/>
                          </a:solidFill>
                          <a:effectLst/>
                          <a:latin typeface="13"/>
                        </a:rPr>
                        <a:t> OMS/</a:t>
                      </a:r>
                      <a:r>
                        <a:rPr lang="en-US" sz="1200" b="0" i="0" u="none" strike="noStrike" baseline="0" dirty="0" err="1" smtClean="0">
                          <a:solidFill>
                            <a:srgbClr val="000000"/>
                          </a:solidFill>
                          <a:effectLst/>
                          <a:latin typeface="13"/>
                        </a:rPr>
                        <a:t>certificat</a:t>
                      </a:r>
                      <a:r>
                        <a:rPr lang="en-US" sz="1200" b="0" i="0" u="none" strike="noStrike" baseline="0" dirty="0" smtClean="0">
                          <a:solidFill>
                            <a:srgbClr val="000000"/>
                          </a:solidFill>
                          <a:effectLst/>
                          <a:latin typeface="13"/>
                        </a:rPr>
                        <a:t> ISO (a </a:t>
                      </a:r>
                      <a:r>
                        <a:rPr lang="en-US" sz="1200" b="0" i="0" u="none" strike="noStrike" baseline="0" dirty="0" err="1" smtClean="0">
                          <a:solidFill>
                            <a:srgbClr val="000000"/>
                          </a:solidFill>
                          <a:effectLst/>
                          <a:latin typeface="13"/>
                        </a:rPr>
                        <a:t>fost</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selectat</a:t>
                      </a:r>
                      <a:r>
                        <a:rPr lang="en-US" sz="1200" b="0" i="0" u="none" strike="noStrike" baseline="0" dirty="0" smtClean="0">
                          <a:solidFill>
                            <a:srgbClr val="000000"/>
                          </a:solidFill>
                          <a:effectLst/>
                          <a:latin typeface="13"/>
                        </a:rPr>
                        <a:t> in </a:t>
                      </a:r>
                      <a:r>
                        <a:rPr lang="en-US" sz="1200" b="0" i="0" u="none" strike="noStrike" baseline="0" dirty="0" err="1" smtClean="0">
                          <a:solidFill>
                            <a:srgbClr val="000000"/>
                          </a:solidFill>
                          <a:effectLst/>
                          <a:latin typeface="13"/>
                        </a:rPr>
                        <a:t>urma</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procedurii</a:t>
                      </a:r>
                      <a:r>
                        <a:rPr lang="en-US" sz="1200" b="0" i="0" u="none" strike="noStrike" baseline="0" dirty="0" smtClean="0">
                          <a:solidFill>
                            <a:srgbClr val="000000"/>
                          </a:solidFill>
                          <a:effectLst/>
                          <a:latin typeface="13"/>
                        </a:rPr>
                        <a:t> un </a:t>
                      </a:r>
                      <a:r>
                        <a:rPr lang="en-US" sz="1200" b="0" i="0" u="none" strike="noStrike" baseline="0" dirty="0" err="1" smtClean="0">
                          <a:solidFill>
                            <a:srgbClr val="000000"/>
                          </a:solidFill>
                          <a:effectLst/>
                          <a:latin typeface="13"/>
                        </a:rPr>
                        <a:t>laborator</a:t>
                      </a:r>
                      <a:r>
                        <a:rPr lang="en-US" sz="1200" b="0" i="0" u="none" strike="noStrike" baseline="0" dirty="0" smtClean="0">
                          <a:solidFill>
                            <a:srgbClr val="000000"/>
                          </a:solidFill>
                          <a:effectLst/>
                          <a:latin typeface="13"/>
                        </a:rPr>
                        <a:t> din </a:t>
                      </a:r>
                      <a:r>
                        <a:rPr lang="en-US" sz="1200" b="0" i="0" u="none" strike="noStrike" baseline="0" dirty="0" err="1" smtClean="0">
                          <a:solidFill>
                            <a:srgbClr val="000000"/>
                          </a:solidFill>
                          <a:effectLst/>
                          <a:latin typeface="13"/>
                        </a:rPr>
                        <a:t>alta</a:t>
                      </a:r>
                      <a:r>
                        <a:rPr lang="en-US" sz="1200" b="0" i="0" u="none" strike="noStrike" baseline="0" dirty="0" smtClean="0">
                          <a:solidFill>
                            <a:srgbClr val="000000"/>
                          </a:solidFill>
                          <a:effectLst/>
                          <a:latin typeface="13"/>
                        </a:rPr>
                        <a:t> </a:t>
                      </a:r>
                      <a:r>
                        <a:rPr lang="en-US" sz="1200" b="0" i="0" u="none" strike="noStrike" baseline="0" dirty="0" err="1" smtClean="0">
                          <a:solidFill>
                            <a:srgbClr val="000000"/>
                          </a:solidFill>
                          <a:effectLst/>
                          <a:latin typeface="13"/>
                        </a:rPr>
                        <a:t>tara</a:t>
                      </a:r>
                      <a:r>
                        <a:rPr lang="en-US" sz="1200" b="0" i="0" u="none" strike="noStrike" baseline="0" dirty="0" smtClean="0">
                          <a:solidFill>
                            <a:srgbClr val="000000"/>
                          </a:solidFill>
                          <a:effectLst/>
                          <a:latin typeface="13"/>
                        </a:rPr>
                        <a:t> UE </a:t>
                      </a:r>
                      <a:r>
                        <a:rPr lang="en-US" sz="1200" b="0" i="0" u="none" strike="noStrike" baseline="0" dirty="0" err="1" smtClean="0">
                          <a:solidFill>
                            <a:srgbClr val="000000"/>
                          </a:solidFill>
                          <a:effectLst/>
                          <a:latin typeface="13"/>
                        </a:rPr>
                        <a:t>decat</a:t>
                      </a:r>
                      <a:r>
                        <a:rPr lang="en-US" sz="1200" b="0" i="0" u="none" strike="noStrike" baseline="0" dirty="0" smtClean="0">
                          <a:solidFill>
                            <a:srgbClr val="000000"/>
                          </a:solidFill>
                          <a:effectLst/>
                          <a:latin typeface="13"/>
                        </a:rPr>
                        <a:t> Romania). </a:t>
                      </a:r>
                      <a:endParaRPr lang="en-US" sz="1200" b="0" i="0" u="none" strike="noStrike" dirty="0">
                        <a:solidFill>
                          <a:srgbClr val="000000"/>
                        </a:solidFill>
                        <a:effectLst/>
                        <a:latin typeface="13"/>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510519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Importul</a:t>
            </a:r>
            <a:r>
              <a:rPr lang="en-US" dirty="0" smtClean="0"/>
              <a:t> </a:t>
            </a:r>
            <a:r>
              <a:rPr lang="en-US" dirty="0" err="1" smtClean="0"/>
              <a:t>medicamentelor</a:t>
            </a:r>
            <a:r>
              <a:rPr lang="en-US" dirty="0" smtClean="0"/>
              <a:t> </a:t>
            </a:r>
            <a:r>
              <a:rPr lang="en-US" dirty="0"/>
              <a:t>anti-TB pt. </a:t>
            </a:r>
            <a:r>
              <a:rPr lang="en-US" dirty="0" err="1"/>
              <a:t>pacientii</a:t>
            </a:r>
            <a:r>
              <a:rPr lang="en-US" dirty="0"/>
              <a:t> cu M/XDR </a:t>
            </a:r>
            <a:r>
              <a:rPr lang="en-US" dirty="0" smtClean="0"/>
              <a:t>- </a:t>
            </a:r>
            <a:r>
              <a:rPr lang="en-US" dirty="0" err="1" smtClean="0"/>
              <a:t>bariere</a:t>
            </a:r>
            <a:endParaRPr lang="en-US" dirty="0"/>
          </a:p>
        </p:txBody>
      </p:sp>
      <p:sp>
        <p:nvSpPr>
          <p:cNvPr id="3" name="Content Placeholder 2"/>
          <p:cNvSpPr>
            <a:spLocks noGrp="1"/>
          </p:cNvSpPr>
          <p:nvPr>
            <p:ph idx="1"/>
          </p:nvPr>
        </p:nvSpPr>
        <p:spPr>
          <a:xfrm>
            <a:off x="457200" y="1600200"/>
            <a:ext cx="8229600" cy="4876800"/>
          </a:xfrm>
        </p:spPr>
        <p:txBody>
          <a:bodyPr>
            <a:normAutofit fontScale="85000" lnSpcReduction="10000"/>
          </a:bodyPr>
          <a:lstStyle/>
          <a:p>
            <a:r>
              <a:rPr lang="en-US" sz="2400" dirty="0" err="1" smtClean="0"/>
              <a:t>Medicamentele</a:t>
            </a:r>
            <a:r>
              <a:rPr lang="en-US" sz="2400" dirty="0" smtClean="0"/>
              <a:t> </a:t>
            </a:r>
            <a:r>
              <a:rPr lang="en-US" sz="2400" dirty="0" err="1" smtClean="0"/>
              <a:t>procurate</a:t>
            </a:r>
            <a:r>
              <a:rPr lang="en-US" sz="2400" dirty="0" smtClean="0"/>
              <a:t> </a:t>
            </a:r>
            <a:r>
              <a:rPr lang="en-US" sz="2400" dirty="0" err="1" smtClean="0"/>
              <a:t>prin</a:t>
            </a:r>
            <a:r>
              <a:rPr lang="en-US" sz="2400" dirty="0" smtClean="0"/>
              <a:t> </a:t>
            </a:r>
            <a:r>
              <a:rPr lang="en-US" sz="2400" dirty="0" err="1" smtClean="0"/>
              <a:t>mecanismul</a:t>
            </a:r>
            <a:r>
              <a:rPr lang="en-US" sz="2400" dirty="0" smtClean="0"/>
              <a:t> GLC </a:t>
            </a:r>
            <a:r>
              <a:rPr lang="en-US" sz="2400" dirty="0" err="1" smtClean="0"/>
              <a:t>sunt</a:t>
            </a:r>
            <a:r>
              <a:rPr lang="en-US" sz="2400" dirty="0" smtClean="0"/>
              <a:t> evaluate cf. </a:t>
            </a:r>
            <a:r>
              <a:rPr lang="en-US" sz="2400" dirty="0" err="1" smtClean="0"/>
              <a:t>legislatiei</a:t>
            </a:r>
            <a:r>
              <a:rPr lang="en-US" sz="2400" dirty="0" smtClean="0"/>
              <a:t> </a:t>
            </a:r>
            <a:r>
              <a:rPr lang="en-US" sz="2400" dirty="0" err="1" smtClean="0"/>
              <a:t>curente</a:t>
            </a:r>
            <a:r>
              <a:rPr lang="en-US" sz="2400" dirty="0" smtClean="0"/>
              <a:t>: L 95/2006 </a:t>
            </a:r>
            <a:r>
              <a:rPr lang="en-US" sz="2400" dirty="0" err="1" smtClean="0"/>
              <a:t>si</a:t>
            </a:r>
            <a:r>
              <a:rPr lang="en-US" sz="2400" dirty="0" smtClean="0"/>
              <a:t> Ord. MS 85/2013 </a:t>
            </a:r>
            <a:r>
              <a:rPr lang="vi-VN" sz="2400" dirty="0">
                <a:latin typeface="Calibri" pitchFamily="34" charset="0"/>
                <a:cs typeface="Calibri" pitchFamily="34" charset="0"/>
              </a:rPr>
              <a:t>pentru aprobarea Normelor de aplicare a prevederilor art. 699 alin. (1) şi (2) din Legea nr. 95/2006 privind reforma în domeniul sănătăţii referitoare la medicamentele utilizate pentru rezolvarea unor nevoi </a:t>
            </a:r>
            <a:r>
              <a:rPr lang="vi-VN" sz="2400" dirty="0" smtClean="0">
                <a:latin typeface="Calibri" pitchFamily="34" charset="0"/>
                <a:cs typeface="Calibri" pitchFamily="34" charset="0"/>
              </a:rPr>
              <a:t>speciale</a:t>
            </a:r>
            <a:r>
              <a:rPr lang="en-US" sz="2400" dirty="0" smtClean="0">
                <a:latin typeface="Calibri" pitchFamily="34" charset="0"/>
                <a:cs typeface="Calibri" pitchFamily="34" charset="0"/>
              </a:rPr>
              <a:t> – </a:t>
            </a:r>
            <a:r>
              <a:rPr lang="en-US" sz="2400" dirty="0" err="1" smtClean="0">
                <a:latin typeface="Calibri" pitchFamily="34" charset="0"/>
                <a:cs typeface="Calibri" pitchFamily="34" charset="0"/>
              </a:rPr>
              <a:t>aceasta</a:t>
            </a:r>
            <a:r>
              <a:rPr lang="en-US" sz="2400" dirty="0" smtClean="0">
                <a:latin typeface="Calibri" pitchFamily="34" charset="0"/>
                <a:cs typeface="Calibri" pitchFamily="34" charset="0"/>
              </a:rPr>
              <a:t> </a:t>
            </a:r>
            <a:r>
              <a:rPr lang="en-US" sz="2400" dirty="0" err="1" smtClean="0">
                <a:latin typeface="Calibri" pitchFamily="34" charset="0"/>
                <a:cs typeface="Calibri" pitchFamily="34" charset="0"/>
              </a:rPr>
              <a:t>legislatie</a:t>
            </a:r>
            <a:r>
              <a:rPr lang="en-US" sz="2400" dirty="0" smtClean="0">
                <a:latin typeface="Calibri" pitchFamily="34" charset="0"/>
                <a:cs typeface="Calibri" pitchFamily="34" charset="0"/>
              </a:rPr>
              <a:t> </a:t>
            </a:r>
            <a:r>
              <a:rPr lang="en-US" sz="2400" dirty="0" err="1" smtClean="0">
                <a:latin typeface="Calibri" pitchFamily="34" charset="0"/>
                <a:cs typeface="Calibri" pitchFamily="34" charset="0"/>
              </a:rPr>
              <a:t>ingreuneaza</a:t>
            </a:r>
            <a:r>
              <a:rPr lang="en-US" sz="2400" dirty="0" smtClean="0">
                <a:latin typeface="Calibri" pitchFamily="34" charset="0"/>
                <a:cs typeface="Calibri" pitchFamily="34" charset="0"/>
              </a:rPr>
              <a:t> </a:t>
            </a:r>
            <a:r>
              <a:rPr lang="en-US" sz="2400" dirty="0" err="1" smtClean="0">
                <a:latin typeface="Calibri" pitchFamily="34" charset="0"/>
                <a:cs typeface="Calibri" pitchFamily="34" charset="0"/>
              </a:rPr>
              <a:t>foarte</a:t>
            </a:r>
            <a:r>
              <a:rPr lang="en-US" sz="2400" dirty="0" smtClean="0">
                <a:latin typeface="Calibri" pitchFamily="34" charset="0"/>
                <a:cs typeface="Calibri" pitchFamily="34" charset="0"/>
              </a:rPr>
              <a:t> </a:t>
            </a:r>
            <a:r>
              <a:rPr lang="en-US" sz="2400" dirty="0" err="1" smtClean="0">
                <a:latin typeface="Calibri" pitchFamily="34" charset="0"/>
                <a:cs typeface="Calibri" pitchFamily="34" charset="0"/>
              </a:rPr>
              <a:t>mult</a:t>
            </a:r>
            <a:r>
              <a:rPr lang="en-US" sz="2400" dirty="0" smtClean="0">
                <a:latin typeface="Calibri" pitchFamily="34" charset="0"/>
                <a:cs typeface="Calibri" pitchFamily="34" charset="0"/>
              </a:rPr>
              <a:t> </a:t>
            </a:r>
            <a:r>
              <a:rPr lang="en-US" sz="2400" dirty="0" err="1" smtClean="0">
                <a:latin typeface="Calibri" pitchFamily="34" charset="0"/>
                <a:cs typeface="Calibri" pitchFamily="34" charset="0"/>
              </a:rPr>
              <a:t>achizitia</a:t>
            </a:r>
            <a:r>
              <a:rPr lang="en-US" sz="2400" dirty="0" smtClean="0">
                <a:latin typeface="Calibri" pitchFamily="34" charset="0"/>
                <a:cs typeface="Calibri" pitchFamily="34" charset="0"/>
              </a:rPr>
              <a:t> </a:t>
            </a:r>
            <a:r>
              <a:rPr lang="en-US" sz="2400" dirty="0" err="1" smtClean="0">
                <a:latin typeface="Calibri" pitchFamily="34" charset="0"/>
                <a:cs typeface="Calibri" pitchFamily="34" charset="0"/>
              </a:rPr>
              <a:t>medicamentelor</a:t>
            </a:r>
            <a:r>
              <a:rPr lang="en-US" sz="2400" dirty="0" smtClean="0">
                <a:latin typeface="Calibri" pitchFamily="34" charset="0"/>
                <a:cs typeface="Calibri" pitchFamily="34" charset="0"/>
              </a:rPr>
              <a:t> </a:t>
            </a:r>
            <a:r>
              <a:rPr lang="en-US" sz="2400" dirty="0" err="1" smtClean="0">
                <a:latin typeface="Calibri" pitchFamily="34" charset="0"/>
                <a:cs typeface="Calibri" pitchFamily="34" charset="0"/>
              </a:rPr>
              <a:t>necesare</a:t>
            </a:r>
            <a:r>
              <a:rPr lang="en-US" sz="2400" dirty="0" smtClean="0">
                <a:latin typeface="Calibri" pitchFamily="34" charset="0"/>
                <a:cs typeface="Calibri" pitchFamily="34" charset="0"/>
              </a:rPr>
              <a:t> </a:t>
            </a:r>
            <a:r>
              <a:rPr lang="en-US" sz="2400" dirty="0" err="1" smtClean="0">
                <a:latin typeface="Calibri" pitchFamily="34" charset="0"/>
                <a:cs typeface="Calibri" pitchFamily="34" charset="0"/>
              </a:rPr>
              <a:t>tratamentului</a:t>
            </a:r>
            <a:r>
              <a:rPr lang="en-US" sz="2400" dirty="0" smtClean="0">
                <a:latin typeface="Calibri" pitchFamily="34" charset="0"/>
                <a:cs typeface="Calibri" pitchFamily="34" charset="0"/>
              </a:rPr>
              <a:t> </a:t>
            </a:r>
            <a:r>
              <a:rPr lang="en-US" sz="2400" dirty="0" err="1" smtClean="0">
                <a:latin typeface="Calibri" pitchFamily="34" charset="0"/>
                <a:cs typeface="Calibri" pitchFamily="34" charset="0"/>
              </a:rPr>
              <a:t>pacientilor</a:t>
            </a:r>
            <a:r>
              <a:rPr lang="en-US" sz="2400" dirty="0" smtClean="0">
                <a:latin typeface="Calibri" pitchFamily="34" charset="0"/>
                <a:cs typeface="Calibri" pitchFamily="34" charset="0"/>
              </a:rPr>
              <a:t> cu TB MDR/XDR </a:t>
            </a:r>
            <a:r>
              <a:rPr lang="en-US" sz="2400" dirty="0" err="1" smtClean="0">
                <a:latin typeface="Calibri" pitchFamily="34" charset="0"/>
                <a:cs typeface="Calibri" pitchFamily="34" charset="0"/>
              </a:rPr>
              <a:t>procurate</a:t>
            </a:r>
            <a:r>
              <a:rPr lang="en-US" sz="2400" dirty="0" smtClean="0">
                <a:latin typeface="Calibri" pitchFamily="34" charset="0"/>
                <a:cs typeface="Calibri" pitchFamily="34" charset="0"/>
              </a:rPr>
              <a:t> in </a:t>
            </a:r>
            <a:r>
              <a:rPr lang="en-US" sz="2400" dirty="0" err="1" smtClean="0">
                <a:latin typeface="Calibri" pitchFamily="34" charset="0"/>
                <a:cs typeface="Calibri" pitchFamily="34" charset="0"/>
              </a:rPr>
              <a:t>cadrul</a:t>
            </a:r>
            <a:r>
              <a:rPr lang="en-US" sz="2400" dirty="0" smtClean="0">
                <a:latin typeface="Calibri" pitchFamily="34" charset="0"/>
                <a:cs typeface="Calibri" pitchFamily="34" charset="0"/>
              </a:rPr>
              <a:t> </a:t>
            </a:r>
            <a:r>
              <a:rPr lang="en-US" sz="2400" dirty="0" err="1" smtClean="0">
                <a:latin typeface="Calibri" pitchFamily="34" charset="0"/>
                <a:cs typeface="Calibri" pitchFamily="34" charset="0"/>
              </a:rPr>
              <a:t>grantului</a:t>
            </a:r>
            <a:r>
              <a:rPr lang="en-US" sz="2400" dirty="0" smtClean="0">
                <a:latin typeface="Calibri" pitchFamily="34" charset="0"/>
                <a:cs typeface="Calibri" pitchFamily="34" charset="0"/>
              </a:rPr>
              <a:t>.</a:t>
            </a:r>
          </a:p>
          <a:p>
            <a:r>
              <a:rPr lang="en-US" sz="2400" dirty="0" err="1" smtClean="0"/>
              <a:t>Perioada</a:t>
            </a:r>
            <a:r>
              <a:rPr lang="en-US" sz="2400" dirty="0" smtClean="0"/>
              <a:t> de </a:t>
            </a:r>
            <a:r>
              <a:rPr lang="en-US" sz="2400" dirty="0" err="1" smtClean="0"/>
              <a:t>timp</a:t>
            </a:r>
            <a:r>
              <a:rPr lang="en-US" sz="2400" dirty="0" smtClean="0"/>
              <a:t> in care ANMDM </a:t>
            </a:r>
            <a:r>
              <a:rPr lang="en-US" sz="2400" dirty="0" err="1" smtClean="0"/>
              <a:t>evalueaza</a:t>
            </a:r>
            <a:r>
              <a:rPr lang="en-US" sz="2400" dirty="0" smtClean="0"/>
              <a:t> </a:t>
            </a:r>
            <a:r>
              <a:rPr lang="en-US" sz="2400" dirty="0" err="1" smtClean="0"/>
              <a:t>documentele</a:t>
            </a:r>
            <a:r>
              <a:rPr lang="en-US" sz="2400" dirty="0" smtClean="0"/>
              <a:t>: de ex. </a:t>
            </a:r>
            <a:r>
              <a:rPr lang="en-US" sz="2400" dirty="0" err="1" smtClean="0"/>
              <a:t>pentru</a:t>
            </a:r>
            <a:r>
              <a:rPr lang="en-US" sz="2400" dirty="0" smtClean="0"/>
              <a:t> </a:t>
            </a:r>
            <a:r>
              <a:rPr lang="en-US" sz="2400" dirty="0" err="1" smtClean="0"/>
              <a:t>dosarul</a:t>
            </a:r>
            <a:r>
              <a:rPr lang="en-US" sz="2400" dirty="0" smtClean="0"/>
              <a:t> </a:t>
            </a:r>
            <a:r>
              <a:rPr lang="en-US" sz="2400" dirty="0" err="1" smtClean="0"/>
              <a:t>depus</a:t>
            </a:r>
            <a:r>
              <a:rPr lang="en-US" sz="2400" dirty="0" smtClean="0"/>
              <a:t> in Mai 2015 a </a:t>
            </a:r>
            <a:r>
              <a:rPr lang="en-US" sz="2400" dirty="0" err="1" smtClean="0"/>
              <a:t>emis</a:t>
            </a:r>
            <a:r>
              <a:rPr lang="en-US" sz="2400" dirty="0" smtClean="0"/>
              <a:t> prima </a:t>
            </a:r>
            <a:r>
              <a:rPr lang="en-US" sz="2400" dirty="0" err="1" smtClean="0"/>
              <a:t>solicitare</a:t>
            </a:r>
            <a:r>
              <a:rPr lang="en-US" sz="2400" dirty="0" smtClean="0"/>
              <a:t> de </a:t>
            </a:r>
            <a:r>
              <a:rPr lang="en-US" sz="2400" dirty="0" err="1" smtClean="0"/>
              <a:t>clarificari</a:t>
            </a:r>
            <a:r>
              <a:rPr lang="en-US" sz="2400" dirty="0" smtClean="0"/>
              <a:t> in Aug. 2015; </a:t>
            </a:r>
            <a:r>
              <a:rPr lang="en-US" sz="2400" dirty="0" err="1" smtClean="0"/>
              <a:t>dosar</a:t>
            </a:r>
            <a:r>
              <a:rPr lang="en-US" sz="2400" dirty="0" smtClean="0"/>
              <a:t> </a:t>
            </a:r>
            <a:r>
              <a:rPr lang="en-US" sz="2400" dirty="0" err="1" smtClean="0"/>
              <a:t>completari</a:t>
            </a:r>
            <a:r>
              <a:rPr lang="en-US" sz="2400" dirty="0" smtClean="0"/>
              <a:t> </a:t>
            </a:r>
            <a:r>
              <a:rPr lang="en-US" sz="2400" dirty="0" err="1" smtClean="0"/>
              <a:t>depus</a:t>
            </a:r>
            <a:r>
              <a:rPr lang="en-US" sz="2400" dirty="0" smtClean="0"/>
              <a:t> in </a:t>
            </a:r>
            <a:r>
              <a:rPr lang="en-US" sz="2400" dirty="0" err="1" smtClean="0"/>
              <a:t>Septembrie</a:t>
            </a:r>
            <a:r>
              <a:rPr lang="en-US" sz="2400" dirty="0" smtClean="0"/>
              <a:t> 2015 </a:t>
            </a:r>
            <a:r>
              <a:rPr lang="en-US" sz="2400" dirty="0" err="1" smtClean="0"/>
              <a:t>urmat</a:t>
            </a:r>
            <a:r>
              <a:rPr lang="en-US" sz="2400" dirty="0" smtClean="0"/>
              <a:t> de </a:t>
            </a:r>
            <a:r>
              <a:rPr lang="en-US" sz="2400" dirty="0" err="1" smtClean="0"/>
              <a:t>solicitare</a:t>
            </a:r>
            <a:r>
              <a:rPr lang="en-US" sz="2400" dirty="0" smtClean="0"/>
              <a:t> </a:t>
            </a:r>
            <a:r>
              <a:rPr lang="en-US" sz="2400" dirty="0" err="1" smtClean="0"/>
              <a:t>completari</a:t>
            </a:r>
            <a:r>
              <a:rPr lang="en-US" sz="2400" dirty="0" smtClean="0"/>
              <a:t> in Nov. 2015.</a:t>
            </a:r>
          </a:p>
          <a:p>
            <a:r>
              <a:rPr lang="en-US" sz="2400" dirty="0" err="1" smtClean="0"/>
              <a:t>Chiar</a:t>
            </a:r>
            <a:r>
              <a:rPr lang="en-US" sz="2400" dirty="0" smtClean="0"/>
              <a:t> </a:t>
            </a:r>
            <a:r>
              <a:rPr lang="en-US" sz="2400" dirty="0" err="1" smtClean="0"/>
              <a:t>daca</a:t>
            </a:r>
            <a:r>
              <a:rPr lang="en-US" sz="2400" dirty="0" smtClean="0"/>
              <a:t> GDF </a:t>
            </a:r>
            <a:r>
              <a:rPr lang="en-US" sz="2400" dirty="0" err="1" smtClean="0"/>
              <a:t>reactioneaza</a:t>
            </a:r>
            <a:r>
              <a:rPr lang="en-US" sz="2400" dirty="0" smtClean="0"/>
              <a:t> </a:t>
            </a:r>
            <a:r>
              <a:rPr lang="en-US" sz="2400" dirty="0" err="1" smtClean="0"/>
              <a:t>destul</a:t>
            </a:r>
            <a:r>
              <a:rPr lang="en-US" sz="2400" dirty="0" smtClean="0"/>
              <a:t> de prompt in </a:t>
            </a:r>
            <a:r>
              <a:rPr lang="en-US" sz="2400" dirty="0" err="1" smtClean="0"/>
              <a:t>furnizarea</a:t>
            </a:r>
            <a:r>
              <a:rPr lang="en-US" sz="2400" dirty="0" smtClean="0"/>
              <a:t> </a:t>
            </a:r>
            <a:r>
              <a:rPr lang="en-US" sz="2400" dirty="0" err="1" smtClean="0"/>
              <a:t>documentelor</a:t>
            </a:r>
            <a:r>
              <a:rPr lang="en-US" sz="2400" dirty="0" smtClean="0"/>
              <a:t> </a:t>
            </a:r>
            <a:r>
              <a:rPr lang="en-US" sz="2400" dirty="0" err="1" smtClean="0"/>
              <a:t>solicitate</a:t>
            </a:r>
            <a:r>
              <a:rPr lang="en-US" sz="2400" dirty="0" smtClean="0"/>
              <a:t> de </a:t>
            </a:r>
            <a:r>
              <a:rPr lang="en-US" sz="2400" dirty="0" err="1" smtClean="0"/>
              <a:t>catre</a:t>
            </a:r>
            <a:r>
              <a:rPr lang="en-US" sz="2400" dirty="0" smtClean="0"/>
              <a:t> ANMDM, </a:t>
            </a:r>
            <a:r>
              <a:rPr lang="en-US" sz="2400" dirty="0" err="1" smtClean="0"/>
              <a:t>documentele</a:t>
            </a:r>
            <a:r>
              <a:rPr lang="en-US" sz="2400" dirty="0" smtClean="0"/>
              <a:t> </a:t>
            </a:r>
            <a:r>
              <a:rPr lang="en-US" sz="2400" dirty="0" err="1" smtClean="0"/>
              <a:t>transmise</a:t>
            </a:r>
            <a:r>
              <a:rPr lang="en-US" sz="2400" dirty="0" smtClean="0"/>
              <a:t> nu </a:t>
            </a:r>
            <a:r>
              <a:rPr lang="en-US" sz="2400" dirty="0" err="1" smtClean="0"/>
              <a:t>contin</a:t>
            </a:r>
            <a:r>
              <a:rPr lang="en-US" sz="2400" dirty="0" smtClean="0"/>
              <a:t> </a:t>
            </a:r>
            <a:r>
              <a:rPr lang="en-US" sz="2400" dirty="0" err="1" smtClean="0"/>
              <a:t>intotdeauna</a:t>
            </a:r>
            <a:r>
              <a:rPr lang="en-US" sz="2400" dirty="0" smtClean="0"/>
              <a:t> </a:t>
            </a:r>
            <a:r>
              <a:rPr lang="en-US" sz="2400" dirty="0" err="1" smtClean="0"/>
              <a:t>toate</a:t>
            </a:r>
            <a:r>
              <a:rPr lang="en-US" sz="2400" dirty="0" smtClean="0"/>
              <a:t> </a:t>
            </a:r>
            <a:r>
              <a:rPr lang="en-US" sz="2400" dirty="0" err="1" smtClean="0"/>
              <a:t>informatiile</a:t>
            </a:r>
            <a:r>
              <a:rPr lang="en-US" sz="2400" dirty="0" smtClean="0"/>
              <a:t> </a:t>
            </a:r>
            <a:r>
              <a:rPr lang="en-US" sz="2400" dirty="0" err="1" smtClean="0"/>
              <a:t>solicitate</a:t>
            </a:r>
            <a:r>
              <a:rPr lang="en-US" sz="2400" dirty="0" smtClean="0"/>
              <a:t> de ANMDM </a:t>
            </a:r>
            <a:r>
              <a:rPr lang="en-US" sz="2400" dirty="0" err="1" smtClean="0"/>
              <a:t>si</a:t>
            </a:r>
            <a:r>
              <a:rPr lang="en-US" sz="2400" dirty="0" smtClean="0"/>
              <a:t>/</a:t>
            </a:r>
            <a:r>
              <a:rPr lang="en-US" sz="2400" dirty="0" err="1" smtClean="0"/>
              <a:t>sau</a:t>
            </a:r>
            <a:r>
              <a:rPr lang="en-US" sz="2400" dirty="0" smtClean="0"/>
              <a:t> </a:t>
            </a:r>
            <a:r>
              <a:rPr lang="en-US" sz="2400" dirty="0" err="1" smtClean="0"/>
              <a:t>producatorii</a:t>
            </a:r>
            <a:r>
              <a:rPr lang="en-US" sz="2400" dirty="0" smtClean="0"/>
              <a:t> </a:t>
            </a:r>
            <a:r>
              <a:rPr lang="en-US" sz="2400" dirty="0" err="1" smtClean="0"/>
              <a:t>medicam</a:t>
            </a:r>
            <a:r>
              <a:rPr lang="en-US" sz="2400" dirty="0" smtClean="0"/>
              <a:t>. de </a:t>
            </a:r>
            <a:r>
              <a:rPr lang="en-US" sz="2400" dirty="0" err="1" smtClean="0"/>
              <a:t>provenienta</a:t>
            </a:r>
            <a:r>
              <a:rPr lang="en-US" sz="2400" dirty="0" smtClean="0"/>
              <a:t> non-UE </a:t>
            </a:r>
            <a:r>
              <a:rPr lang="en-US" sz="2400" dirty="0" err="1" smtClean="0"/>
              <a:t>sau</a:t>
            </a:r>
            <a:r>
              <a:rPr lang="en-US" sz="2400" dirty="0" smtClean="0"/>
              <a:t> fabricate in </a:t>
            </a:r>
            <a:r>
              <a:rPr lang="en-US" sz="2400" dirty="0" err="1" smtClean="0"/>
              <a:t>zona</a:t>
            </a:r>
            <a:r>
              <a:rPr lang="en-US" sz="2400" dirty="0" smtClean="0"/>
              <a:t> non-UE nu pot </a:t>
            </a:r>
            <a:r>
              <a:rPr lang="en-US" sz="2400" dirty="0" err="1" smtClean="0"/>
              <a:t>pune</a:t>
            </a:r>
            <a:r>
              <a:rPr lang="en-US" sz="2400" dirty="0" smtClean="0"/>
              <a:t> </a:t>
            </a:r>
            <a:r>
              <a:rPr lang="en-US" sz="2400" dirty="0" err="1" smtClean="0"/>
              <a:t>intotdeauna</a:t>
            </a:r>
            <a:r>
              <a:rPr lang="en-US" sz="2400" dirty="0" smtClean="0"/>
              <a:t> la </a:t>
            </a:r>
            <a:r>
              <a:rPr lang="en-US" sz="2400" dirty="0" err="1" smtClean="0"/>
              <a:t>dispozitia</a:t>
            </a:r>
            <a:r>
              <a:rPr lang="en-US" sz="2400" dirty="0" smtClean="0"/>
              <a:t> GDF </a:t>
            </a:r>
            <a:r>
              <a:rPr lang="en-US" sz="2400" dirty="0" err="1" smtClean="0"/>
              <a:t>documentele</a:t>
            </a:r>
            <a:r>
              <a:rPr lang="en-US" sz="2400" dirty="0" smtClean="0"/>
              <a:t> </a:t>
            </a:r>
            <a:r>
              <a:rPr lang="en-US" sz="2400" dirty="0" err="1" smtClean="0"/>
              <a:t>solicitate</a:t>
            </a:r>
            <a:r>
              <a:rPr lang="en-US" sz="2400" dirty="0" smtClean="0"/>
              <a:t> de ANMDM (ex. </a:t>
            </a:r>
            <a:r>
              <a:rPr lang="en-US" sz="2400" dirty="0" err="1" smtClean="0"/>
              <a:t>Cfz</a:t>
            </a:r>
            <a:r>
              <a:rPr lang="en-US" sz="2400" dirty="0" smtClean="0"/>
              <a:t>). </a:t>
            </a:r>
            <a:endParaRPr lang="en-US" sz="2400" dirty="0"/>
          </a:p>
        </p:txBody>
      </p:sp>
    </p:spTree>
    <p:extLst>
      <p:ext uri="{BB962C8B-B14F-4D97-AF65-F5344CB8AC3E}">
        <p14:creationId xmlns:p14="http://schemas.microsoft.com/office/powerpoint/2010/main" val="24998096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err="1" smtClean="0"/>
              <a:t>Importul</a:t>
            </a:r>
            <a:r>
              <a:rPr lang="en-US" sz="2800" dirty="0" smtClean="0"/>
              <a:t> </a:t>
            </a:r>
            <a:r>
              <a:rPr lang="en-US" sz="2800" dirty="0" err="1" smtClean="0"/>
              <a:t>medicamentelor</a:t>
            </a:r>
            <a:r>
              <a:rPr lang="en-US" sz="2800" dirty="0" smtClean="0"/>
              <a:t> </a:t>
            </a:r>
            <a:r>
              <a:rPr lang="en-US" sz="2800" dirty="0"/>
              <a:t>anti-TB </a:t>
            </a:r>
            <a:r>
              <a:rPr lang="en-US" sz="2800" dirty="0" err="1" smtClean="0"/>
              <a:t>recomandate</a:t>
            </a:r>
            <a:r>
              <a:rPr lang="en-US" sz="2800" dirty="0" smtClean="0"/>
              <a:t> de </a:t>
            </a:r>
            <a:r>
              <a:rPr lang="en-US" sz="2800" dirty="0" err="1" smtClean="0"/>
              <a:t>ghidurile</a:t>
            </a:r>
            <a:r>
              <a:rPr lang="en-US" sz="2800" dirty="0" smtClean="0"/>
              <a:t> OMS pt</a:t>
            </a:r>
            <a:r>
              <a:rPr lang="en-US" sz="2800" dirty="0"/>
              <a:t>. </a:t>
            </a:r>
            <a:r>
              <a:rPr lang="en-US" sz="2800" dirty="0" err="1" smtClean="0"/>
              <a:t>tratamentul</a:t>
            </a:r>
            <a:r>
              <a:rPr lang="en-US" sz="2800" dirty="0" smtClean="0"/>
              <a:t> </a:t>
            </a:r>
            <a:r>
              <a:rPr lang="en-US" sz="2800" dirty="0" err="1" smtClean="0"/>
              <a:t>pacientilor</a:t>
            </a:r>
            <a:r>
              <a:rPr lang="en-US" sz="2800" dirty="0" smtClean="0"/>
              <a:t> </a:t>
            </a:r>
            <a:r>
              <a:rPr lang="en-US" sz="2800" dirty="0"/>
              <a:t>cu M/XDR </a:t>
            </a:r>
            <a:r>
              <a:rPr lang="en-US" sz="2800" dirty="0" smtClean="0"/>
              <a:t>- </a:t>
            </a:r>
            <a:r>
              <a:rPr lang="en-US" sz="2800" dirty="0" err="1" smtClean="0"/>
              <a:t>solutii</a:t>
            </a:r>
            <a:endParaRPr lang="en-US" sz="2800" dirty="0"/>
          </a:p>
        </p:txBody>
      </p:sp>
      <p:sp>
        <p:nvSpPr>
          <p:cNvPr id="3" name="Content Placeholder 2"/>
          <p:cNvSpPr>
            <a:spLocks noGrp="1"/>
          </p:cNvSpPr>
          <p:nvPr>
            <p:ph idx="1"/>
          </p:nvPr>
        </p:nvSpPr>
        <p:spPr/>
        <p:txBody>
          <a:bodyPr>
            <a:normAutofit fontScale="92500"/>
          </a:bodyPr>
          <a:lstStyle/>
          <a:p>
            <a:r>
              <a:rPr lang="en-US" sz="2400" dirty="0" err="1" smtClean="0"/>
              <a:t>Pe</a:t>
            </a:r>
            <a:r>
              <a:rPr lang="en-US" sz="2400" dirty="0" smtClean="0"/>
              <a:t> </a:t>
            </a:r>
            <a:r>
              <a:rPr lang="en-US" sz="2400" dirty="0" err="1" smtClean="0"/>
              <a:t>termen</a:t>
            </a:r>
            <a:r>
              <a:rPr lang="en-US" sz="2400" dirty="0" smtClean="0"/>
              <a:t> </a:t>
            </a:r>
            <a:r>
              <a:rPr lang="en-US" sz="2400" dirty="0" err="1" smtClean="0"/>
              <a:t>scurt</a:t>
            </a:r>
            <a:r>
              <a:rPr lang="en-US" sz="2400" dirty="0" smtClean="0"/>
              <a:t>: </a:t>
            </a:r>
          </a:p>
          <a:p>
            <a:pPr>
              <a:buFontTx/>
              <a:buChar char="-"/>
            </a:pPr>
            <a:r>
              <a:rPr lang="en-US" sz="2000" dirty="0" err="1" smtClean="0"/>
              <a:t>Suportul</a:t>
            </a:r>
            <a:r>
              <a:rPr lang="en-US" sz="2000" dirty="0" smtClean="0"/>
              <a:t> CCM (</a:t>
            </a:r>
            <a:r>
              <a:rPr lang="en-US" sz="2000" dirty="0" err="1" smtClean="0"/>
              <a:t>prin</a:t>
            </a:r>
            <a:r>
              <a:rPr lang="en-US" sz="2000" dirty="0" smtClean="0"/>
              <a:t> </a:t>
            </a:r>
            <a:r>
              <a:rPr lang="en-US" sz="2000" dirty="0" err="1" smtClean="0"/>
              <a:t>presedinte</a:t>
            </a:r>
            <a:r>
              <a:rPr lang="en-US" sz="2000" dirty="0" smtClean="0"/>
              <a:t>, </a:t>
            </a:r>
            <a:r>
              <a:rPr lang="en-US" sz="2000" dirty="0" err="1" smtClean="0"/>
              <a:t>vicepresedinte</a:t>
            </a:r>
            <a:r>
              <a:rPr lang="en-US" sz="2000" dirty="0" smtClean="0"/>
              <a:t>), MS (</a:t>
            </a:r>
            <a:r>
              <a:rPr lang="en-US" sz="2000" dirty="0" err="1" smtClean="0"/>
              <a:t>ministrul</a:t>
            </a:r>
            <a:r>
              <a:rPr lang="en-US" sz="2000" dirty="0" smtClean="0"/>
              <a:t> </a:t>
            </a:r>
            <a:r>
              <a:rPr lang="en-US" sz="2000" dirty="0" err="1" smtClean="0"/>
              <a:t>sanatatii</a:t>
            </a:r>
            <a:r>
              <a:rPr lang="en-US" sz="2000" dirty="0" smtClean="0"/>
              <a:t> </a:t>
            </a:r>
            <a:r>
              <a:rPr lang="en-US" sz="2000" dirty="0" err="1" smtClean="0"/>
              <a:t>si</a:t>
            </a:r>
            <a:r>
              <a:rPr lang="en-US" sz="2000" dirty="0" smtClean="0"/>
              <a:t> </a:t>
            </a:r>
            <a:r>
              <a:rPr lang="en-US" sz="2000" dirty="0" err="1" smtClean="0"/>
              <a:t>secretar</a:t>
            </a:r>
            <a:r>
              <a:rPr lang="en-US" sz="2000" dirty="0" smtClean="0"/>
              <a:t> de stat </a:t>
            </a:r>
            <a:r>
              <a:rPr lang="en-US" sz="2000" dirty="0" err="1" smtClean="0"/>
              <a:t>responsabil</a:t>
            </a:r>
            <a:r>
              <a:rPr lang="en-US" sz="2000" dirty="0" smtClean="0"/>
              <a:t> cu </a:t>
            </a:r>
            <a:r>
              <a:rPr lang="en-US" sz="2000" dirty="0" err="1" smtClean="0"/>
              <a:t>politica</a:t>
            </a:r>
            <a:r>
              <a:rPr lang="en-US" sz="2000" dirty="0" smtClean="0"/>
              <a:t> </a:t>
            </a:r>
            <a:r>
              <a:rPr lang="en-US" sz="2000" dirty="0" err="1" smtClean="0"/>
              <a:t>medicamentului</a:t>
            </a:r>
            <a:r>
              <a:rPr lang="en-US" sz="2000" dirty="0" smtClean="0"/>
              <a:t>) </a:t>
            </a:r>
            <a:r>
              <a:rPr lang="en-US" sz="2000" dirty="0" err="1" smtClean="0"/>
              <a:t>si</a:t>
            </a:r>
            <a:r>
              <a:rPr lang="en-US" sz="2000" dirty="0" smtClean="0"/>
              <a:t> </a:t>
            </a:r>
            <a:r>
              <a:rPr lang="en-US" sz="2000" dirty="0"/>
              <a:t>ANMDM </a:t>
            </a:r>
            <a:r>
              <a:rPr lang="en-US" sz="2000" dirty="0" smtClean="0"/>
              <a:t>(</a:t>
            </a:r>
            <a:r>
              <a:rPr lang="en-US" sz="2000" dirty="0" err="1" smtClean="0"/>
              <a:t>presedinte</a:t>
            </a:r>
            <a:r>
              <a:rPr lang="en-US" sz="2000" dirty="0" smtClean="0"/>
              <a:t>) re</a:t>
            </a:r>
            <a:r>
              <a:rPr lang="en-US" sz="2000" dirty="0"/>
              <a:t>. </a:t>
            </a:r>
            <a:r>
              <a:rPr lang="en-US" sz="2000" dirty="0" err="1"/>
              <a:t>urgentarea</a:t>
            </a:r>
            <a:r>
              <a:rPr lang="en-US" sz="2000" dirty="0"/>
              <a:t> </a:t>
            </a:r>
            <a:r>
              <a:rPr lang="en-US" sz="2000" dirty="0" err="1" smtClean="0"/>
              <a:t>procesului</a:t>
            </a:r>
            <a:r>
              <a:rPr lang="en-US" sz="2000" dirty="0" smtClean="0"/>
              <a:t> de </a:t>
            </a:r>
            <a:r>
              <a:rPr lang="en-US" sz="2000" dirty="0" err="1" smtClean="0"/>
              <a:t>evaluare</a:t>
            </a:r>
            <a:r>
              <a:rPr lang="en-US" sz="2000" dirty="0" smtClean="0"/>
              <a:t> a </a:t>
            </a:r>
            <a:r>
              <a:rPr lang="en-US" sz="2000" dirty="0" err="1"/>
              <a:t>dosarului</a:t>
            </a:r>
            <a:r>
              <a:rPr lang="en-US" sz="2000" dirty="0"/>
              <a:t> </a:t>
            </a:r>
            <a:r>
              <a:rPr lang="en-US" sz="2000" dirty="0" smtClean="0"/>
              <a:t>care </a:t>
            </a:r>
            <a:r>
              <a:rPr lang="en-US" sz="2000" dirty="0" err="1" smtClean="0"/>
              <a:t>va</a:t>
            </a:r>
            <a:r>
              <a:rPr lang="en-US" sz="2000" dirty="0" smtClean="0"/>
              <a:t> fi </a:t>
            </a:r>
            <a:r>
              <a:rPr lang="en-US" sz="2000" dirty="0" err="1" smtClean="0"/>
              <a:t>depus</a:t>
            </a:r>
            <a:r>
              <a:rPr lang="en-US" sz="2000" dirty="0" smtClean="0"/>
              <a:t> </a:t>
            </a:r>
            <a:r>
              <a:rPr lang="en-US" sz="2000" dirty="0" err="1" smtClean="0"/>
              <a:t>pentru</a:t>
            </a:r>
            <a:r>
              <a:rPr lang="en-US" sz="2000" dirty="0" smtClean="0"/>
              <a:t> </a:t>
            </a:r>
            <a:r>
              <a:rPr lang="en-US" sz="2000" dirty="0" err="1"/>
              <a:t>emiterea</a:t>
            </a:r>
            <a:r>
              <a:rPr lang="en-US" sz="2000" dirty="0"/>
              <a:t> </a:t>
            </a:r>
            <a:r>
              <a:rPr lang="en-US" sz="2000" dirty="0" err="1"/>
              <a:t>autorizatiei</a:t>
            </a:r>
            <a:r>
              <a:rPr lang="en-US" sz="2000" dirty="0"/>
              <a:t> de </a:t>
            </a:r>
            <a:r>
              <a:rPr lang="en-US" sz="2000" dirty="0" err="1"/>
              <a:t>nevoi</a:t>
            </a:r>
            <a:r>
              <a:rPr lang="en-US" sz="2000" dirty="0"/>
              <a:t> </a:t>
            </a:r>
            <a:r>
              <a:rPr lang="en-US" sz="2000" dirty="0" err="1"/>
              <a:t>speciale</a:t>
            </a:r>
            <a:r>
              <a:rPr lang="en-US" sz="2000" dirty="0"/>
              <a:t> </a:t>
            </a:r>
            <a:r>
              <a:rPr lang="en-US" sz="2000" dirty="0" err="1"/>
              <a:t>pentru</a:t>
            </a:r>
            <a:r>
              <a:rPr lang="en-US" sz="2000" dirty="0"/>
              <a:t> </a:t>
            </a:r>
            <a:r>
              <a:rPr lang="en-US" sz="2000" dirty="0" err="1"/>
              <a:t>medicamentele</a:t>
            </a:r>
            <a:r>
              <a:rPr lang="en-US" sz="2000" dirty="0"/>
              <a:t> </a:t>
            </a:r>
            <a:r>
              <a:rPr lang="en-US" sz="2000" dirty="0" err="1" smtClean="0"/>
              <a:t>ce</a:t>
            </a:r>
            <a:r>
              <a:rPr lang="en-US" sz="2000" dirty="0" smtClean="0"/>
              <a:t> </a:t>
            </a:r>
            <a:r>
              <a:rPr lang="en-US" sz="2000" dirty="0" err="1" smtClean="0"/>
              <a:t>vor</a:t>
            </a:r>
            <a:r>
              <a:rPr lang="en-US" sz="2000" dirty="0" smtClean="0"/>
              <a:t> fi </a:t>
            </a:r>
            <a:r>
              <a:rPr lang="en-US" sz="2000" dirty="0" err="1" smtClean="0"/>
              <a:t>procurate</a:t>
            </a:r>
            <a:r>
              <a:rPr lang="en-US" sz="2000" dirty="0" smtClean="0"/>
              <a:t> via GDF in </a:t>
            </a:r>
            <a:r>
              <a:rPr lang="en-US" sz="2000" dirty="0" err="1" smtClean="0"/>
              <a:t>cadrul</a:t>
            </a:r>
            <a:r>
              <a:rPr lang="en-US" sz="2000" dirty="0" smtClean="0"/>
              <a:t> </a:t>
            </a:r>
            <a:r>
              <a:rPr lang="en-US" sz="2000" dirty="0" err="1" smtClean="0"/>
              <a:t>grantului</a:t>
            </a:r>
            <a:r>
              <a:rPr lang="en-US" sz="2000" dirty="0" smtClean="0"/>
              <a:t>, </a:t>
            </a:r>
            <a:r>
              <a:rPr lang="en-US" sz="2000" dirty="0" err="1" smtClean="0"/>
              <a:t>pentru</a:t>
            </a:r>
            <a:r>
              <a:rPr lang="en-US" sz="2000" dirty="0" smtClean="0"/>
              <a:t> 320 de </a:t>
            </a:r>
            <a:r>
              <a:rPr lang="en-US" sz="2000" dirty="0" err="1" smtClean="0"/>
              <a:t>pacienti</a:t>
            </a:r>
            <a:r>
              <a:rPr lang="en-US" sz="2000" dirty="0" smtClean="0"/>
              <a:t> cu X/MDR TB. </a:t>
            </a:r>
          </a:p>
          <a:p>
            <a:pPr marL="0" indent="0">
              <a:buNone/>
            </a:pPr>
            <a:endParaRPr lang="en-US" sz="2000" dirty="0"/>
          </a:p>
          <a:p>
            <a:pPr marL="342900" lvl="1" indent="-342900">
              <a:buFont typeface="Arial" pitchFamily="34" charset="0"/>
              <a:buChar char="•"/>
            </a:pPr>
            <a:r>
              <a:rPr lang="en-US" sz="2400" dirty="0" err="1"/>
              <a:t>Pe</a:t>
            </a:r>
            <a:r>
              <a:rPr lang="en-US" sz="2400" dirty="0"/>
              <a:t> </a:t>
            </a:r>
            <a:r>
              <a:rPr lang="en-US" sz="2400" dirty="0" err="1"/>
              <a:t>termen</a:t>
            </a:r>
            <a:r>
              <a:rPr lang="en-US" sz="2400" dirty="0"/>
              <a:t> </a:t>
            </a:r>
            <a:r>
              <a:rPr lang="en-US" sz="2400" dirty="0" err="1"/>
              <a:t>mediu</a:t>
            </a:r>
            <a:r>
              <a:rPr lang="en-US" sz="2400" dirty="0"/>
              <a:t>: </a:t>
            </a:r>
          </a:p>
          <a:p>
            <a:pPr marL="0" lvl="1" indent="0">
              <a:buNone/>
            </a:pPr>
            <a:r>
              <a:rPr lang="en-US" sz="2000" dirty="0" smtClean="0"/>
              <a:t>- </a:t>
            </a:r>
            <a:r>
              <a:rPr lang="en-US" sz="2000" dirty="0" err="1" smtClean="0"/>
              <a:t>Implementarea</a:t>
            </a:r>
            <a:r>
              <a:rPr lang="en-US" sz="2000" dirty="0" smtClean="0"/>
              <a:t> </a:t>
            </a:r>
            <a:r>
              <a:rPr lang="en-US" sz="2000" dirty="0" err="1"/>
              <a:t>masurilor</a:t>
            </a:r>
            <a:r>
              <a:rPr lang="en-US" sz="2000" dirty="0"/>
              <a:t> </a:t>
            </a:r>
            <a:r>
              <a:rPr lang="en-US" sz="2000" dirty="0" err="1"/>
              <a:t>continute</a:t>
            </a:r>
            <a:r>
              <a:rPr lang="en-US" sz="2000" dirty="0"/>
              <a:t> in </a:t>
            </a:r>
            <a:r>
              <a:rPr lang="en-US" sz="2000" dirty="0" err="1" smtClean="0"/>
              <a:t>rapoartele</a:t>
            </a:r>
            <a:r>
              <a:rPr lang="en-US" sz="2000" dirty="0" smtClean="0"/>
              <a:t> de </a:t>
            </a:r>
            <a:r>
              <a:rPr lang="en-US" sz="2000" dirty="0" err="1"/>
              <a:t>asistenta</a:t>
            </a:r>
            <a:r>
              <a:rPr lang="en-US" sz="2000" dirty="0"/>
              <a:t> </a:t>
            </a:r>
            <a:r>
              <a:rPr lang="en-US" sz="2000" dirty="0" err="1" smtClean="0"/>
              <a:t>tehnica</a:t>
            </a:r>
            <a:r>
              <a:rPr lang="en-US" sz="2000" dirty="0" smtClean="0"/>
              <a:t>, </a:t>
            </a:r>
            <a:r>
              <a:rPr lang="en-US" sz="2000" dirty="0" err="1" smtClean="0"/>
              <a:t>inclusiv</a:t>
            </a:r>
            <a:r>
              <a:rPr lang="en-US" sz="2000" dirty="0" smtClean="0"/>
              <a:t> </a:t>
            </a:r>
            <a:r>
              <a:rPr lang="en-US" sz="2000" dirty="0" err="1" smtClean="0"/>
              <a:t>implementarea</a:t>
            </a:r>
            <a:r>
              <a:rPr lang="en-US" sz="2000" dirty="0" smtClean="0"/>
              <a:t> </a:t>
            </a:r>
            <a:r>
              <a:rPr lang="en-US" sz="2000" dirty="0" err="1" smtClean="0"/>
              <a:t>planul</a:t>
            </a:r>
            <a:r>
              <a:rPr lang="en-US" sz="2000" dirty="0" smtClean="0"/>
              <a:t> </a:t>
            </a:r>
            <a:r>
              <a:rPr lang="en-US" sz="2000" dirty="0"/>
              <a:t>de </a:t>
            </a:r>
            <a:r>
              <a:rPr lang="en-US" sz="2000" dirty="0" err="1"/>
              <a:t>lucru</a:t>
            </a:r>
            <a:r>
              <a:rPr lang="en-US" sz="2000" dirty="0"/>
              <a:t> </a:t>
            </a:r>
            <a:r>
              <a:rPr lang="en-US" sz="2000" dirty="0" err="1" smtClean="0"/>
              <a:t>si</a:t>
            </a:r>
            <a:r>
              <a:rPr lang="en-US" sz="2000" dirty="0" smtClean="0"/>
              <a:t> a </a:t>
            </a:r>
            <a:r>
              <a:rPr lang="en-US" sz="2000" dirty="0" err="1" smtClean="0"/>
              <a:t>recomandarilor</a:t>
            </a:r>
            <a:r>
              <a:rPr lang="en-US" sz="2000" dirty="0" smtClean="0"/>
              <a:t> de </a:t>
            </a:r>
            <a:r>
              <a:rPr lang="en-US" sz="2000" dirty="0" err="1" smtClean="0"/>
              <a:t>modificare</a:t>
            </a:r>
            <a:r>
              <a:rPr lang="en-US" sz="2000" dirty="0" smtClean="0"/>
              <a:t> a </a:t>
            </a:r>
            <a:r>
              <a:rPr lang="en-US" sz="2000" dirty="0" err="1" smtClean="0"/>
              <a:t>legislatiei</a:t>
            </a:r>
            <a:r>
              <a:rPr lang="en-US" sz="2000" dirty="0" smtClean="0"/>
              <a:t> </a:t>
            </a:r>
            <a:r>
              <a:rPr lang="en-US" sz="2000" dirty="0" err="1" smtClean="0"/>
              <a:t>realizate</a:t>
            </a:r>
            <a:r>
              <a:rPr lang="en-US" sz="2000" dirty="0" smtClean="0"/>
              <a:t> </a:t>
            </a:r>
            <a:r>
              <a:rPr lang="en-US" sz="2000" dirty="0"/>
              <a:t>cu </a:t>
            </a:r>
            <a:r>
              <a:rPr lang="en-US" sz="2000" dirty="0" err="1" smtClean="0"/>
              <a:t>asistenta</a:t>
            </a:r>
            <a:r>
              <a:rPr lang="en-US" sz="2000" dirty="0" smtClean="0"/>
              <a:t> </a:t>
            </a:r>
            <a:r>
              <a:rPr lang="en-US" sz="2000" dirty="0" err="1" smtClean="0"/>
              <a:t>tehnica</a:t>
            </a:r>
            <a:r>
              <a:rPr lang="en-US" sz="2000" dirty="0" smtClean="0"/>
              <a:t> </a:t>
            </a:r>
            <a:r>
              <a:rPr lang="en-US" sz="2000" dirty="0" err="1" smtClean="0"/>
              <a:t>internationala</a:t>
            </a:r>
            <a:r>
              <a:rPr lang="en-US" sz="2000" dirty="0" smtClean="0"/>
              <a:t> (OMS) </a:t>
            </a:r>
            <a:r>
              <a:rPr lang="en-US" sz="2000" dirty="0" err="1" smtClean="0"/>
              <a:t>si</a:t>
            </a:r>
            <a:r>
              <a:rPr lang="en-US" sz="2000" dirty="0" smtClean="0"/>
              <a:t> </a:t>
            </a:r>
            <a:r>
              <a:rPr lang="en-US" sz="2000" dirty="0" err="1" smtClean="0"/>
              <a:t>nationala</a:t>
            </a:r>
            <a:r>
              <a:rPr lang="en-US" sz="2000" dirty="0" smtClean="0"/>
              <a:t>: ex. </a:t>
            </a:r>
            <a:r>
              <a:rPr lang="en-US" sz="2000" dirty="0" err="1" smtClean="0"/>
              <a:t>modificarea</a:t>
            </a:r>
            <a:r>
              <a:rPr lang="en-US" sz="2000" dirty="0" smtClean="0"/>
              <a:t> </a:t>
            </a:r>
            <a:r>
              <a:rPr lang="en-US" sz="2000" dirty="0" err="1"/>
              <a:t>Legii</a:t>
            </a:r>
            <a:r>
              <a:rPr lang="en-US" sz="2000" dirty="0"/>
              <a:t> 95/2006, </a:t>
            </a:r>
            <a:r>
              <a:rPr lang="en-US" sz="2000" dirty="0" smtClean="0"/>
              <a:t>a </a:t>
            </a:r>
            <a:r>
              <a:rPr lang="en-US" sz="2000" dirty="0" err="1" smtClean="0"/>
              <a:t>Ordinului</a:t>
            </a:r>
            <a:r>
              <a:rPr lang="en-US" sz="2000" dirty="0" smtClean="0"/>
              <a:t> </a:t>
            </a:r>
            <a:r>
              <a:rPr lang="en-US" sz="2000" dirty="0"/>
              <a:t>MS 85/2013, </a:t>
            </a:r>
            <a:r>
              <a:rPr lang="en-US" sz="2000" dirty="0" err="1"/>
              <a:t>includerea</a:t>
            </a:r>
            <a:r>
              <a:rPr lang="en-US" sz="2000" dirty="0"/>
              <a:t> </a:t>
            </a:r>
            <a:r>
              <a:rPr lang="en-US" sz="2000" dirty="0" err="1"/>
              <a:t>medicamentelor</a:t>
            </a:r>
            <a:r>
              <a:rPr lang="en-US" sz="2000" dirty="0"/>
              <a:t> </a:t>
            </a:r>
            <a:r>
              <a:rPr lang="en-US" sz="2000" dirty="0" smtClean="0"/>
              <a:t>“off-label indications” </a:t>
            </a:r>
            <a:r>
              <a:rPr lang="en-US" sz="2000" dirty="0" err="1"/>
              <a:t>pe</a:t>
            </a:r>
            <a:r>
              <a:rPr lang="en-US" sz="2000" dirty="0"/>
              <a:t> </a:t>
            </a:r>
            <a:r>
              <a:rPr lang="en-US" sz="2000" dirty="0" err="1"/>
              <a:t>lista</a:t>
            </a:r>
            <a:r>
              <a:rPr lang="en-US" sz="2000" dirty="0"/>
              <a:t> C2, </a:t>
            </a:r>
            <a:r>
              <a:rPr lang="en-US" sz="2000" dirty="0" err="1"/>
              <a:t>revizuirea</a:t>
            </a:r>
            <a:r>
              <a:rPr lang="en-US" sz="2000" dirty="0"/>
              <a:t> </a:t>
            </a:r>
            <a:r>
              <a:rPr lang="en-US" sz="2000" dirty="0" err="1"/>
              <a:t>legislatiei</a:t>
            </a:r>
            <a:r>
              <a:rPr lang="en-US" sz="2000" dirty="0"/>
              <a:t> </a:t>
            </a:r>
            <a:r>
              <a:rPr lang="en-US" sz="2000" dirty="0" err="1"/>
              <a:t>privind</a:t>
            </a:r>
            <a:r>
              <a:rPr lang="en-US" sz="2000" dirty="0"/>
              <a:t> </a:t>
            </a:r>
            <a:r>
              <a:rPr lang="en-US" sz="2000" dirty="0" err="1"/>
              <a:t>achizitia</a:t>
            </a:r>
            <a:r>
              <a:rPr lang="en-US" sz="2000" dirty="0"/>
              <a:t> </a:t>
            </a:r>
            <a:r>
              <a:rPr lang="en-US" sz="2000" dirty="0" err="1"/>
              <a:t>centralizata</a:t>
            </a:r>
            <a:r>
              <a:rPr lang="en-US" sz="2000" dirty="0"/>
              <a:t> pt. </a:t>
            </a:r>
            <a:r>
              <a:rPr lang="en-US" sz="2000" dirty="0" err="1"/>
              <a:t>medicamentele</a:t>
            </a:r>
            <a:r>
              <a:rPr lang="en-US" sz="2000" dirty="0"/>
              <a:t> non-UE, etc. </a:t>
            </a:r>
          </a:p>
          <a:p>
            <a:endParaRPr lang="en-US" sz="2400" dirty="0"/>
          </a:p>
          <a:p>
            <a:pPr marL="457200" lvl="1" indent="0">
              <a:buNone/>
            </a:pPr>
            <a:endParaRPr lang="en-US" sz="2000" dirty="0"/>
          </a:p>
        </p:txBody>
      </p:sp>
    </p:spTree>
    <p:extLst>
      <p:ext uri="{BB962C8B-B14F-4D97-AF65-F5344CB8AC3E}">
        <p14:creationId xmlns:p14="http://schemas.microsoft.com/office/powerpoint/2010/main" val="12601201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35887" cy="1841500"/>
          </a:xfrm>
        </p:spPr>
        <p:txBody>
          <a:bodyPr>
            <a:normAutofit fontScale="90000"/>
          </a:bodyPr>
          <a:lstStyle/>
          <a:p>
            <a:r>
              <a:rPr lang="en-US" dirty="0" smtClean="0"/>
              <a:t>RENOVAREA UNEI UNITATI Tb </a:t>
            </a:r>
            <a:r>
              <a:rPr lang="en-US" dirty="0" err="1" smtClean="0"/>
              <a:t>pentru</a:t>
            </a:r>
            <a:r>
              <a:rPr lang="en-US" dirty="0" smtClean="0"/>
              <a:t> </a:t>
            </a:r>
            <a:r>
              <a:rPr lang="en-US" dirty="0" err="1" smtClean="0"/>
              <a:t>infiintarea</a:t>
            </a:r>
            <a:r>
              <a:rPr lang="en-US" dirty="0" smtClean="0"/>
              <a:t> </a:t>
            </a:r>
            <a:r>
              <a:rPr lang="en-US" dirty="0" err="1" smtClean="0"/>
              <a:t>unui</a:t>
            </a:r>
            <a:r>
              <a:rPr lang="en-US" dirty="0" smtClean="0"/>
              <a:t> </a:t>
            </a:r>
            <a:r>
              <a:rPr lang="en-US" dirty="0" err="1" smtClean="0"/>
              <a:t>centru</a:t>
            </a:r>
            <a:r>
              <a:rPr lang="en-US" dirty="0" smtClean="0"/>
              <a:t> </a:t>
            </a:r>
            <a:r>
              <a:rPr lang="en-US" dirty="0" err="1" smtClean="0"/>
              <a:t>pentru</a:t>
            </a:r>
            <a:r>
              <a:rPr lang="en-US" dirty="0" smtClean="0"/>
              <a:t> </a:t>
            </a:r>
            <a:r>
              <a:rPr lang="en-US" dirty="0" err="1" smtClean="0"/>
              <a:t>tratamentul</a:t>
            </a:r>
            <a:r>
              <a:rPr lang="en-US" dirty="0" smtClean="0"/>
              <a:t> </a:t>
            </a:r>
            <a:r>
              <a:rPr lang="en-US" dirty="0" err="1" smtClean="0"/>
              <a:t>pacientilor</a:t>
            </a:r>
            <a:r>
              <a:rPr lang="en-US" dirty="0" smtClean="0"/>
              <a:t> cu </a:t>
            </a:r>
            <a:r>
              <a:rPr lang="en-US" dirty="0" err="1" smtClean="0"/>
              <a:t>mdr</a:t>
            </a:r>
            <a:endParaRPr lang="en-US" dirty="0"/>
          </a:p>
        </p:txBody>
      </p:sp>
      <p:sp>
        <p:nvSpPr>
          <p:cNvPr id="3" name="Text Placeholder 2"/>
          <p:cNvSpPr>
            <a:spLocks noGrp="1"/>
          </p:cNvSpPr>
          <p:nvPr>
            <p:ph type="body" idx="1"/>
          </p:nvPr>
        </p:nvSpPr>
        <p:spPr/>
        <p:txBody>
          <a:bodyPr/>
          <a:lstStyle/>
          <a:p>
            <a:endParaRPr lang="en-US" dirty="0"/>
          </a:p>
        </p:txBody>
      </p:sp>
      <p:sp>
        <p:nvSpPr>
          <p:cNvPr id="4" name="Date Placeholder 3"/>
          <p:cNvSpPr>
            <a:spLocks noGrp="1"/>
          </p:cNvSpPr>
          <p:nvPr>
            <p:ph type="dt" sz="half" idx="10"/>
          </p:nvPr>
        </p:nvSpPr>
        <p:spPr/>
        <p:txBody>
          <a:bodyPr/>
          <a:lstStyle/>
          <a:p>
            <a:fld id="{63602EC7-BBF4-4C99-8192-413AB9DB9231}"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35</a:t>
            </a:fld>
            <a:endParaRPr lang="en-US"/>
          </a:p>
        </p:txBody>
      </p:sp>
    </p:spTree>
    <p:extLst>
      <p:ext uri="{BB962C8B-B14F-4D97-AF65-F5344CB8AC3E}">
        <p14:creationId xmlns:p14="http://schemas.microsoft.com/office/powerpoint/2010/main" val="336442380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Prevederea</a:t>
            </a:r>
            <a:r>
              <a:rPr lang="en-US" dirty="0" smtClean="0"/>
              <a:t> </a:t>
            </a:r>
            <a:r>
              <a:rPr lang="en-US" dirty="0" err="1" smtClean="0"/>
              <a:t>Contractuala</a:t>
            </a:r>
            <a:r>
              <a:rPr lang="en-US" dirty="0" smtClean="0"/>
              <a:t> 5.2</a:t>
            </a:r>
            <a:endParaRPr lang="en-US" dirty="0"/>
          </a:p>
        </p:txBody>
      </p:sp>
      <p:sp>
        <p:nvSpPr>
          <p:cNvPr id="3" name="Content Placeholder 2"/>
          <p:cNvSpPr>
            <a:spLocks noGrp="1"/>
          </p:cNvSpPr>
          <p:nvPr>
            <p:ph idx="1"/>
          </p:nvPr>
        </p:nvSpPr>
        <p:spPr>
          <a:xfrm>
            <a:off x="457200" y="1143000"/>
            <a:ext cx="8382000" cy="5410200"/>
          </a:xfrm>
        </p:spPr>
        <p:txBody>
          <a:bodyPr>
            <a:normAutofit/>
          </a:bodyPr>
          <a:lstStyle/>
          <a:p>
            <a:r>
              <a:rPr lang="en-US" sz="1800" dirty="0" smtClean="0"/>
              <a:t>Prior to financing renovation and reorganization of an MDR-TB facility (the “Facility”), the Grantee shall present to the Global Fund a list of planned activities and associated budget (the “Proposal”), the Global Fund shall review such Proposal, and if satisfied with form and substance of such Proposal, approve the Proposal for renovation and reorganization of the Facility</a:t>
            </a:r>
          </a:p>
          <a:p>
            <a:endParaRPr lang="en-US" sz="1400" dirty="0"/>
          </a:p>
          <a:p>
            <a:pPr lvl="1"/>
            <a:r>
              <a:rPr lang="en-US" sz="2400" dirty="0" err="1" smtClean="0"/>
              <a:t>Februarie</a:t>
            </a:r>
            <a:r>
              <a:rPr lang="en-US" sz="2400" dirty="0" smtClean="0"/>
              <a:t> 2016 –  </a:t>
            </a:r>
            <a:r>
              <a:rPr lang="en-US" sz="2400" dirty="0" err="1" smtClean="0"/>
              <a:t>Vizita</a:t>
            </a:r>
            <a:r>
              <a:rPr lang="en-US" sz="2400" dirty="0" smtClean="0"/>
              <a:t> la </a:t>
            </a:r>
            <a:r>
              <a:rPr lang="en-US" sz="2400" dirty="0" err="1" smtClean="0"/>
              <a:t>Leamna</a:t>
            </a:r>
            <a:r>
              <a:rPr lang="en-US" sz="2400" dirty="0" smtClean="0"/>
              <a:t> </a:t>
            </a:r>
            <a:r>
              <a:rPr lang="en-US" sz="2400" dirty="0" err="1" smtClean="0"/>
              <a:t>si</a:t>
            </a:r>
            <a:r>
              <a:rPr lang="en-US" sz="2400" dirty="0" smtClean="0"/>
              <a:t> Memo </a:t>
            </a:r>
            <a:r>
              <a:rPr lang="en-US" sz="2400" dirty="0" err="1" smtClean="0"/>
              <a:t>catre</a:t>
            </a:r>
            <a:r>
              <a:rPr lang="en-US" sz="2400" dirty="0" smtClean="0"/>
              <a:t> FG re. </a:t>
            </a:r>
            <a:r>
              <a:rPr lang="en-US" sz="2400" dirty="0" err="1" smtClean="0"/>
              <a:t>aprobarea</a:t>
            </a:r>
            <a:r>
              <a:rPr lang="en-US" sz="2400" dirty="0" smtClean="0"/>
              <a:t> </a:t>
            </a:r>
            <a:r>
              <a:rPr lang="en-US" sz="2400" dirty="0" err="1" smtClean="0"/>
              <a:t>sumei</a:t>
            </a:r>
            <a:r>
              <a:rPr lang="en-US" sz="2400" dirty="0" smtClean="0"/>
              <a:t> </a:t>
            </a:r>
            <a:r>
              <a:rPr lang="en-US" sz="2400" dirty="0" err="1" smtClean="0"/>
              <a:t>necesare</a:t>
            </a:r>
            <a:r>
              <a:rPr lang="en-US" sz="2400" dirty="0" smtClean="0"/>
              <a:t> </a:t>
            </a:r>
            <a:r>
              <a:rPr lang="en-US" sz="2400" dirty="0" err="1" smtClean="0"/>
              <a:t>pregatiri</a:t>
            </a:r>
            <a:r>
              <a:rPr lang="en-US" sz="2400" dirty="0" smtClean="0"/>
              <a:t> </a:t>
            </a:r>
            <a:r>
              <a:rPr lang="en-US" sz="2400" dirty="0" err="1" smtClean="0"/>
              <a:t>propunerii</a:t>
            </a:r>
            <a:r>
              <a:rPr lang="en-US" sz="2400" dirty="0" smtClean="0"/>
              <a:t> </a:t>
            </a:r>
          </a:p>
          <a:p>
            <a:pPr lvl="1"/>
            <a:r>
              <a:rPr lang="en-US" sz="2400" dirty="0" err="1" smtClean="0"/>
              <a:t>Martie</a:t>
            </a:r>
            <a:r>
              <a:rPr lang="en-US" sz="2400" dirty="0" smtClean="0"/>
              <a:t> – </a:t>
            </a:r>
            <a:r>
              <a:rPr lang="en-US" sz="2400" dirty="0" err="1" smtClean="0"/>
              <a:t>confirmare</a:t>
            </a:r>
            <a:r>
              <a:rPr lang="en-US" sz="2400" dirty="0" smtClean="0"/>
              <a:t> MS re. </a:t>
            </a:r>
            <a:r>
              <a:rPr lang="en-US" sz="2400" dirty="0" err="1" smtClean="0"/>
              <a:t>selectarea</a:t>
            </a:r>
            <a:r>
              <a:rPr lang="en-US" sz="2400" dirty="0" smtClean="0"/>
              <a:t> </a:t>
            </a:r>
            <a:r>
              <a:rPr lang="en-US" sz="2400" dirty="0" err="1" smtClean="0"/>
              <a:t>unitatii</a:t>
            </a:r>
            <a:r>
              <a:rPr lang="en-US" sz="2400" dirty="0" smtClean="0"/>
              <a:t> TB (</a:t>
            </a:r>
            <a:r>
              <a:rPr lang="en-US" sz="2400" dirty="0" err="1" smtClean="0"/>
              <a:t>Leamna</a:t>
            </a:r>
            <a:r>
              <a:rPr lang="en-US" sz="2400" dirty="0" smtClean="0"/>
              <a:t>) </a:t>
            </a:r>
            <a:r>
              <a:rPr lang="en-US" sz="2400" dirty="0" err="1" smtClean="0"/>
              <a:t>subiect</a:t>
            </a:r>
            <a:r>
              <a:rPr lang="en-US" sz="2400" dirty="0" smtClean="0"/>
              <a:t> al </a:t>
            </a:r>
            <a:r>
              <a:rPr lang="en-US" sz="2400" dirty="0" err="1" smtClean="0"/>
              <a:t>renovarii</a:t>
            </a:r>
            <a:endParaRPr lang="en-US" sz="2400" dirty="0" smtClean="0"/>
          </a:p>
          <a:p>
            <a:pPr lvl="1"/>
            <a:r>
              <a:rPr lang="en-US" sz="2400" dirty="0" err="1" smtClean="0"/>
              <a:t>Propunerea</a:t>
            </a:r>
            <a:r>
              <a:rPr lang="en-US" sz="2400" dirty="0" smtClean="0"/>
              <a:t> (</a:t>
            </a:r>
            <a:r>
              <a:rPr lang="en-US" sz="2400" dirty="0" err="1" smtClean="0"/>
              <a:t>incluzand</a:t>
            </a:r>
            <a:r>
              <a:rPr lang="en-US" sz="2400" dirty="0" smtClean="0"/>
              <a:t> concept </a:t>
            </a:r>
            <a:r>
              <a:rPr lang="en-US" sz="2400" dirty="0" err="1" smtClean="0"/>
              <a:t>arhitectural</a:t>
            </a:r>
            <a:r>
              <a:rPr lang="en-US" sz="2400" dirty="0" smtClean="0"/>
              <a:t> </a:t>
            </a:r>
            <a:r>
              <a:rPr lang="en-US" sz="2400" dirty="0" err="1" smtClean="0"/>
              <a:t>si</a:t>
            </a:r>
            <a:r>
              <a:rPr lang="en-US" sz="2400" dirty="0" smtClean="0"/>
              <a:t> </a:t>
            </a:r>
            <a:r>
              <a:rPr lang="en-US" sz="2400" dirty="0" err="1" smtClean="0"/>
              <a:t>studiu</a:t>
            </a:r>
            <a:r>
              <a:rPr lang="en-US" sz="2400" dirty="0" smtClean="0"/>
              <a:t> </a:t>
            </a:r>
            <a:r>
              <a:rPr lang="en-US" sz="2400" dirty="0" err="1" smtClean="0"/>
              <a:t>preliminar</a:t>
            </a:r>
            <a:r>
              <a:rPr lang="en-US" sz="2400" dirty="0" smtClean="0"/>
              <a:t> </a:t>
            </a:r>
            <a:r>
              <a:rPr lang="en-US" sz="2400" dirty="0" err="1" smtClean="0"/>
              <a:t>structura</a:t>
            </a:r>
            <a:r>
              <a:rPr lang="en-US" sz="2400" dirty="0" smtClean="0"/>
              <a:t>, </a:t>
            </a:r>
            <a:r>
              <a:rPr lang="en-US" sz="2400" dirty="0" err="1" smtClean="0"/>
              <a:t>estimari</a:t>
            </a:r>
            <a:r>
              <a:rPr lang="en-US" sz="2400" dirty="0" smtClean="0"/>
              <a:t> de </a:t>
            </a:r>
            <a:r>
              <a:rPr lang="en-US" sz="2400" dirty="0" err="1" smtClean="0"/>
              <a:t>costuri</a:t>
            </a:r>
            <a:r>
              <a:rPr lang="en-US" sz="2400" dirty="0" smtClean="0"/>
              <a:t>) a </a:t>
            </a:r>
            <a:r>
              <a:rPr lang="en-US" sz="2400" dirty="0" err="1" smtClean="0"/>
              <a:t>fost</a:t>
            </a:r>
            <a:r>
              <a:rPr lang="en-US" sz="2400" dirty="0" smtClean="0"/>
              <a:t> </a:t>
            </a:r>
            <a:r>
              <a:rPr lang="en-US" sz="2400" dirty="0" err="1" smtClean="0"/>
              <a:t>elaborata</a:t>
            </a:r>
            <a:r>
              <a:rPr lang="en-US" sz="2400" dirty="0" smtClean="0"/>
              <a:t> </a:t>
            </a:r>
            <a:r>
              <a:rPr lang="en-US" sz="2400" dirty="0" err="1" smtClean="0"/>
              <a:t>si</a:t>
            </a:r>
            <a:r>
              <a:rPr lang="en-US" sz="2400" dirty="0" smtClean="0"/>
              <a:t> </a:t>
            </a:r>
            <a:r>
              <a:rPr lang="en-US" sz="2400" dirty="0" err="1" smtClean="0"/>
              <a:t>transmisa</a:t>
            </a:r>
            <a:r>
              <a:rPr lang="en-US" sz="2400" dirty="0" smtClean="0"/>
              <a:t> </a:t>
            </a:r>
            <a:r>
              <a:rPr lang="en-US" sz="2400" dirty="0" err="1" smtClean="0"/>
              <a:t>catre</a:t>
            </a:r>
            <a:r>
              <a:rPr lang="en-US" sz="2400" dirty="0" smtClean="0"/>
              <a:t> FG in </a:t>
            </a:r>
            <a:r>
              <a:rPr lang="en-US" sz="2400" dirty="0" err="1" smtClean="0"/>
              <a:t>luna</a:t>
            </a:r>
            <a:r>
              <a:rPr lang="en-US" sz="2400" dirty="0" smtClean="0"/>
              <a:t> </a:t>
            </a:r>
            <a:r>
              <a:rPr lang="en-US" sz="2400" dirty="0" err="1" smtClean="0"/>
              <a:t>mai</a:t>
            </a:r>
            <a:r>
              <a:rPr lang="en-US" sz="2400" dirty="0" smtClean="0"/>
              <a:t> 2016</a:t>
            </a:r>
          </a:p>
          <a:p>
            <a:pPr lvl="1"/>
            <a:r>
              <a:rPr lang="en-US" sz="2400" dirty="0" smtClean="0"/>
              <a:t>FG a </a:t>
            </a:r>
            <a:r>
              <a:rPr lang="en-US" sz="2400" dirty="0" err="1" smtClean="0"/>
              <a:t>aprobat</a:t>
            </a:r>
            <a:r>
              <a:rPr lang="en-US" sz="2400" dirty="0" smtClean="0"/>
              <a:t> </a:t>
            </a:r>
            <a:r>
              <a:rPr lang="en-US" sz="2400" dirty="0" err="1" smtClean="0"/>
              <a:t>propunerea</a:t>
            </a:r>
            <a:r>
              <a:rPr lang="en-US" sz="2400" dirty="0" smtClean="0"/>
              <a:t> la </a:t>
            </a:r>
            <a:r>
              <a:rPr lang="en-US" sz="2400" dirty="0" err="1" smtClean="0"/>
              <a:t>sfarsitul</a:t>
            </a:r>
            <a:r>
              <a:rPr lang="en-US" sz="2400" dirty="0" smtClean="0"/>
              <a:t> </a:t>
            </a:r>
            <a:r>
              <a:rPr lang="en-US" sz="2400" dirty="0" err="1" smtClean="0"/>
              <a:t>lunii</a:t>
            </a:r>
            <a:r>
              <a:rPr lang="en-US" sz="2400" dirty="0" smtClean="0"/>
              <a:t> </a:t>
            </a:r>
            <a:r>
              <a:rPr lang="en-US" sz="2400" dirty="0" err="1" smtClean="0"/>
              <a:t>Iunie</a:t>
            </a:r>
            <a:r>
              <a:rPr lang="en-US" sz="2400" dirty="0" smtClean="0"/>
              <a:t> 2016 </a:t>
            </a:r>
            <a:r>
              <a:rPr lang="en-US" sz="2400" dirty="0" err="1" smtClean="0"/>
              <a:t>si</a:t>
            </a:r>
            <a:r>
              <a:rPr lang="en-US" sz="2400" dirty="0" smtClean="0"/>
              <a:t> a </a:t>
            </a:r>
            <a:r>
              <a:rPr lang="en-US" sz="2400" dirty="0" err="1" smtClean="0"/>
              <a:t>confirmat</a:t>
            </a:r>
            <a:r>
              <a:rPr lang="en-US" sz="2400" dirty="0" smtClean="0"/>
              <a:t> </a:t>
            </a:r>
            <a:r>
              <a:rPr lang="en-US" sz="2400" dirty="0" err="1" smtClean="0"/>
              <a:t>indeplinirea</a:t>
            </a:r>
            <a:r>
              <a:rPr lang="en-US" sz="2400" dirty="0" smtClean="0"/>
              <a:t> </a:t>
            </a:r>
            <a:r>
              <a:rPr lang="en-US" sz="2400" dirty="0" err="1" smtClean="0"/>
              <a:t>prevederii</a:t>
            </a:r>
            <a:r>
              <a:rPr lang="en-US" sz="2400" dirty="0" smtClean="0"/>
              <a:t> </a:t>
            </a:r>
            <a:r>
              <a:rPr lang="en-US" sz="2400" dirty="0" err="1" smtClean="0"/>
              <a:t>contractuale</a:t>
            </a:r>
            <a:r>
              <a:rPr lang="en-US" sz="2400" dirty="0" smtClean="0"/>
              <a:t> 5.2</a:t>
            </a:r>
          </a:p>
          <a:p>
            <a:pPr lvl="1"/>
            <a:endParaRPr lang="en-US" sz="1400" dirty="0"/>
          </a:p>
          <a:p>
            <a:pPr lvl="1"/>
            <a:endParaRPr lang="en-US" sz="1400" dirty="0" smtClean="0"/>
          </a:p>
          <a:p>
            <a:pPr marL="457200" lvl="1" indent="0">
              <a:buNone/>
            </a:pPr>
            <a:endParaRPr lang="en-US" sz="1400" dirty="0" smtClean="0"/>
          </a:p>
          <a:p>
            <a:pPr lvl="1"/>
            <a:endParaRPr lang="en-US" sz="1400" dirty="0" smtClean="0"/>
          </a:p>
        </p:txBody>
      </p:sp>
      <p:sp>
        <p:nvSpPr>
          <p:cNvPr id="4" name="Date Placeholder 3"/>
          <p:cNvSpPr>
            <a:spLocks noGrp="1"/>
          </p:cNvSpPr>
          <p:nvPr>
            <p:ph type="dt" sz="half" idx="10"/>
          </p:nvPr>
        </p:nvSpPr>
        <p:spPr/>
        <p:txBody>
          <a:bodyPr/>
          <a:lstStyle/>
          <a:p>
            <a:fld id="{96E256E7-054D-4610-87B1-F2416A769C2A}"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36</a:t>
            </a:fld>
            <a:endParaRPr lang="en-US"/>
          </a:p>
        </p:txBody>
      </p:sp>
    </p:spTree>
    <p:extLst>
      <p:ext uri="{BB962C8B-B14F-4D97-AF65-F5344CB8AC3E}">
        <p14:creationId xmlns:p14="http://schemas.microsoft.com/office/powerpoint/2010/main" val="1610740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Prevederi</a:t>
            </a:r>
            <a:r>
              <a:rPr lang="en-US" dirty="0" smtClean="0"/>
              <a:t> </a:t>
            </a:r>
            <a:r>
              <a:rPr lang="en-US" dirty="0" err="1" smtClean="0"/>
              <a:t>contractuale</a:t>
            </a:r>
            <a:r>
              <a:rPr lang="en-US" dirty="0" smtClean="0"/>
              <a:t>: 5.2</a:t>
            </a:r>
            <a:br>
              <a:rPr lang="en-US" dirty="0" smtClean="0"/>
            </a:br>
            <a:r>
              <a:rPr lang="en-US" sz="2700" dirty="0" err="1" smtClean="0"/>
              <a:t>Amenajarea</a:t>
            </a:r>
            <a:r>
              <a:rPr lang="en-US" sz="2700" dirty="0" smtClean="0"/>
              <a:t> </a:t>
            </a:r>
            <a:r>
              <a:rPr lang="en-US" sz="2700" dirty="0" err="1" smtClean="0"/>
              <a:t>unei</a:t>
            </a:r>
            <a:r>
              <a:rPr lang="en-US" sz="2700" dirty="0" smtClean="0"/>
              <a:t> </a:t>
            </a:r>
            <a:r>
              <a:rPr lang="en-US" sz="2700" dirty="0" err="1" smtClean="0"/>
              <a:t>unitati</a:t>
            </a:r>
            <a:r>
              <a:rPr lang="en-US" sz="2700" dirty="0" smtClean="0"/>
              <a:t> </a:t>
            </a:r>
            <a:r>
              <a:rPr lang="en-US" sz="2700" dirty="0" err="1" smtClean="0"/>
              <a:t>pentru</a:t>
            </a:r>
            <a:r>
              <a:rPr lang="en-US" sz="2700" dirty="0" smtClean="0"/>
              <a:t> </a:t>
            </a:r>
            <a:r>
              <a:rPr lang="en-US" sz="2700" dirty="0" err="1" smtClean="0"/>
              <a:t>tratamentul</a:t>
            </a:r>
            <a:r>
              <a:rPr lang="en-US" sz="2700" dirty="0" smtClean="0"/>
              <a:t> </a:t>
            </a:r>
            <a:r>
              <a:rPr lang="en-US" sz="2700" dirty="0" err="1" smtClean="0"/>
              <a:t>pacientilor</a:t>
            </a:r>
            <a:r>
              <a:rPr lang="en-US" sz="2700" dirty="0" smtClean="0"/>
              <a:t> cu MDR la </a:t>
            </a:r>
            <a:r>
              <a:rPr lang="en-US" sz="2700" dirty="0" err="1" smtClean="0"/>
              <a:t>Spitalul</a:t>
            </a:r>
            <a:r>
              <a:rPr lang="en-US" sz="2700" dirty="0" smtClean="0"/>
              <a:t> </a:t>
            </a:r>
            <a:r>
              <a:rPr lang="en-US" sz="2700" dirty="0" err="1" smtClean="0"/>
              <a:t>Pneumoftiziologie</a:t>
            </a:r>
            <a:r>
              <a:rPr lang="en-US" sz="2700" dirty="0" smtClean="0"/>
              <a:t> </a:t>
            </a:r>
            <a:r>
              <a:rPr lang="en-US" sz="2700" dirty="0" err="1" smtClean="0"/>
              <a:t>Leamna</a:t>
            </a:r>
            <a:endParaRPr lang="en-US" sz="2700" dirty="0"/>
          </a:p>
        </p:txBody>
      </p:sp>
      <p:sp>
        <p:nvSpPr>
          <p:cNvPr id="3" name="Content Placeholder 2"/>
          <p:cNvSpPr>
            <a:spLocks noGrp="1"/>
          </p:cNvSpPr>
          <p:nvPr>
            <p:ph idx="1"/>
          </p:nvPr>
        </p:nvSpPr>
        <p:spPr>
          <a:xfrm>
            <a:off x="457200" y="1676400"/>
            <a:ext cx="8382000" cy="5410200"/>
          </a:xfrm>
        </p:spPr>
        <p:txBody>
          <a:bodyPr>
            <a:normAutofit/>
          </a:bodyPr>
          <a:lstStyle/>
          <a:p>
            <a:pPr marL="457200" lvl="1" indent="0">
              <a:buNone/>
            </a:pPr>
            <a:endParaRPr lang="en-US" sz="1400" dirty="0" smtClean="0"/>
          </a:p>
          <a:p>
            <a:pPr lvl="1"/>
            <a:endParaRPr lang="en-US" sz="1400" dirty="0" smtClean="0"/>
          </a:p>
        </p:txBody>
      </p:sp>
      <p:sp>
        <p:nvSpPr>
          <p:cNvPr id="4" name="Date Placeholder 3"/>
          <p:cNvSpPr>
            <a:spLocks noGrp="1"/>
          </p:cNvSpPr>
          <p:nvPr>
            <p:ph type="dt" sz="half" idx="10"/>
          </p:nvPr>
        </p:nvSpPr>
        <p:spPr/>
        <p:txBody>
          <a:bodyPr/>
          <a:lstStyle/>
          <a:p>
            <a:fld id="{96E256E7-054D-4610-87B1-F2416A769C2A}"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37</a:t>
            </a:fld>
            <a:endParaRPr lang="en-US"/>
          </a:p>
        </p:txBody>
      </p:sp>
      <p:pic>
        <p:nvPicPr>
          <p:cNvPr id="8" name="Imagine 4" descr="E:\Mail, poze lucrari\MAIL\Leamna-Silvia\WP_20160316_13_41_40_Pro.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1751013"/>
            <a:ext cx="7848600" cy="4192587"/>
          </a:xfrm>
          <a:prstGeom prst="rect">
            <a:avLst/>
          </a:prstGeom>
          <a:noFill/>
          <a:ln>
            <a:noFill/>
          </a:ln>
        </p:spPr>
      </p:pic>
    </p:spTree>
    <p:extLst>
      <p:ext uri="{BB962C8B-B14F-4D97-AF65-F5344CB8AC3E}">
        <p14:creationId xmlns:p14="http://schemas.microsoft.com/office/powerpoint/2010/main" val="336504970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PC: </a:t>
            </a:r>
            <a:r>
              <a:rPr lang="en-US" dirty="0" smtClean="0"/>
              <a:t>5.2 </a:t>
            </a:r>
            <a:r>
              <a:rPr lang="en-US" sz="2000" dirty="0" err="1" smtClean="0"/>
              <a:t>Amenajarea</a:t>
            </a:r>
            <a:r>
              <a:rPr lang="en-US" sz="2000" dirty="0" smtClean="0"/>
              <a:t> </a:t>
            </a:r>
            <a:r>
              <a:rPr lang="en-US" sz="2000" dirty="0" err="1" smtClean="0"/>
              <a:t>unei</a:t>
            </a:r>
            <a:r>
              <a:rPr lang="en-US" sz="2000" dirty="0" smtClean="0"/>
              <a:t> </a:t>
            </a:r>
            <a:r>
              <a:rPr lang="en-US" sz="2000" dirty="0" err="1" smtClean="0"/>
              <a:t>unitati</a:t>
            </a:r>
            <a:r>
              <a:rPr lang="en-US" sz="2000" dirty="0" smtClean="0"/>
              <a:t> </a:t>
            </a:r>
            <a:r>
              <a:rPr lang="en-US" sz="2000" dirty="0" err="1" smtClean="0"/>
              <a:t>pentru</a:t>
            </a:r>
            <a:r>
              <a:rPr lang="en-US" sz="2000" dirty="0" smtClean="0"/>
              <a:t> </a:t>
            </a:r>
            <a:r>
              <a:rPr lang="en-US" sz="2000" dirty="0" err="1" smtClean="0"/>
              <a:t>tratamentul</a:t>
            </a:r>
            <a:r>
              <a:rPr lang="en-US" sz="2000" dirty="0" smtClean="0"/>
              <a:t> </a:t>
            </a:r>
            <a:r>
              <a:rPr lang="en-US" sz="2000" dirty="0" err="1" smtClean="0"/>
              <a:t>pacientilor</a:t>
            </a:r>
            <a:r>
              <a:rPr lang="en-US" sz="2000" dirty="0" smtClean="0"/>
              <a:t> cu MDR la </a:t>
            </a:r>
            <a:r>
              <a:rPr lang="en-US" sz="2000" dirty="0" err="1" smtClean="0"/>
              <a:t>Spitalul</a:t>
            </a:r>
            <a:r>
              <a:rPr lang="en-US" sz="2000" dirty="0" smtClean="0"/>
              <a:t> </a:t>
            </a:r>
            <a:r>
              <a:rPr lang="en-US" sz="2000" dirty="0" err="1" smtClean="0"/>
              <a:t>Pneumoftiziologie</a:t>
            </a:r>
            <a:r>
              <a:rPr lang="en-US" sz="2000" dirty="0" smtClean="0"/>
              <a:t> </a:t>
            </a:r>
            <a:r>
              <a:rPr lang="en-US" sz="2000" dirty="0" err="1" smtClean="0"/>
              <a:t>Leamna</a:t>
            </a:r>
            <a:endParaRPr lang="en-US" sz="2000" dirty="0"/>
          </a:p>
        </p:txBody>
      </p:sp>
      <p:sp>
        <p:nvSpPr>
          <p:cNvPr id="3" name="Content Placeholder 2"/>
          <p:cNvSpPr>
            <a:spLocks noGrp="1"/>
          </p:cNvSpPr>
          <p:nvPr>
            <p:ph idx="1"/>
          </p:nvPr>
        </p:nvSpPr>
        <p:spPr>
          <a:xfrm>
            <a:off x="457200" y="1676400"/>
            <a:ext cx="8382000" cy="5410200"/>
          </a:xfrm>
        </p:spPr>
        <p:txBody>
          <a:bodyPr>
            <a:normAutofit/>
          </a:bodyPr>
          <a:lstStyle/>
          <a:p>
            <a:pPr marL="457200" lvl="1" indent="0">
              <a:buNone/>
            </a:pPr>
            <a:endParaRPr lang="en-US" sz="1400" dirty="0" smtClean="0"/>
          </a:p>
          <a:p>
            <a:pPr lvl="1"/>
            <a:endParaRPr lang="en-US" sz="1400" dirty="0" smtClean="0"/>
          </a:p>
        </p:txBody>
      </p:sp>
      <p:sp>
        <p:nvSpPr>
          <p:cNvPr id="4" name="Date Placeholder 3"/>
          <p:cNvSpPr>
            <a:spLocks noGrp="1"/>
          </p:cNvSpPr>
          <p:nvPr>
            <p:ph type="dt" sz="half" idx="10"/>
          </p:nvPr>
        </p:nvSpPr>
        <p:spPr/>
        <p:txBody>
          <a:bodyPr/>
          <a:lstStyle/>
          <a:p>
            <a:fld id="{96E256E7-054D-4610-87B1-F2416A769C2A}"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38</a:t>
            </a:fld>
            <a:endParaRPr lang="en-US"/>
          </a:p>
        </p:txBody>
      </p:sp>
      <p:pic>
        <p:nvPicPr>
          <p:cNvPr id="7" name="Imagine 8" descr="E:\Mail, poze lucrari\MAIL\Leamna-Silvia\WP_20160316_13_19_57_Pro.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2895600"/>
            <a:ext cx="4343400" cy="3430589"/>
          </a:xfrm>
          <a:prstGeom prst="rect">
            <a:avLst/>
          </a:prstGeom>
          <a:noFill/>
          <a:ln>
            <a:noFill/>
          </a:ln>
        </p:spPr>
      </p:pic>
      <p:pic>
        <p:nvPicPr>
          <p:cNvPr id="9" name="Imagine 16" descr="E:\Mail, poze lucrari\MAIL\Leamna-Silvia\WP_20160316_13_22_00_Pr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7800" y="1447800"/>
            <a:ext cx="3200400" cy="5029200"/>
          </a:xfrm>
          <a:prstGeom prst="rect">
            <a:avLst/>
          </a:prstGeom>
          <a:noFill/>
          <a:ln>
            <a:noFill/>
          </a:ln>
        </p:spPr>
      </p:pic>
    </p:spTree>
    <p:extLst>
      <p:ext uri="{BB962C8B-B14F-4D97-AF65-F5344CB8AC3E}">
        <p14:creationId xmlns:p14="http://schemas.microsoft.com/office/powerpoint/2010/main" val="41174498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PC: </a:t>
            </a:r>
            <a:r>
              <a:rPr lang="en-US" dirty="0" smtClean="0"/>
              <a:t>5.2 </a:t>
            </a:r>
            <a:r>
              <a:rPr lang="en-US" sz="2700" dirty="0" err="1" smtClean="0"/>
              <a:t>Amenajarea</a:t>
            </a:r>
            <a:r>
              <a:rPr lang="en-US" sz="2700" dirty="0" smtClean="0"/>
              <a:t> </a:t>
            </a:r>
            <a:r>
              <a:rPr lang="en-US" sz="2700" dirty="0" err="1" smtClean="0"/>
              <a:t>unei</a:t>
            </a:r>
            <a:r>
              <a:rPr lang="en-US" sz="2700" dirty="0" smtClean="0"/>
              <a:t> </a:t>
            </a:r>
            <a:r>
              <a:rPr lang="en-US" sz="2700" dirty="0" err="1" smtClean="0"/>
              <a:t>unitati</a:t>
            </a:r>
            <a:r>
              <a:rPr lang="en-US" sz="2700" dirty="0" smtClean="0"/>
              <a:t> </a:t>
            </a:r>
            <a:r>
              <a:rPr lang="en-US" sz="2700" dirty="0" err="1" smtClean="0"/>
              <a:t>pentru</a:t>
            </a:r>
            <a:r>
              <a:rPr lang="en-US" sz="2700" dirty="0" smtClean="0"/>
              <a:t> </a:t>
            </a:r>
            <a:r>
              <a:rPr lang="en-US" sz="2700" dirty="0" err="1" smtClean="0"/>
              <a:t>tratamentul</a:t>
            </a:r>
            <a:r>
              <a:rPr lang="en-US" sz="2700" dirty="0" smtClean="0"/>
              <a:t> </a:t>
            </a:r>
            <a:r>
              <a:rPr lang="en-US" sz="2700" dirty="0" err="1" smtClean="0"/>
              <a:t>pacientilor</a:t>
            </a:r>
            <a:r>
              <a:rPr lang="en-US" sz="2700" dirty="0" smtClean="0"/>
              <a:t> cu MDR la </a:t>
            </a:r>
            <a:r>
              <a:rPr lang="en-US" sz="2700" dirty="0" err="1" smtClean="0"/>
              <a:t>Spitalul</a:t>
            </a:r>
            <a:r>
              <a:rPr lang="en-US" sz="2700" dirty="0" smtClean="0"/>
              <a:t> </a:t>
            </a:r>
            <a:r>
              <a:rPr lang="en-US" sz="2700" dirty="0" err="1" smtClean="0"/>
              <a:t>Pneumoftiziologie</a:t>
            </a:r>
            <a:r>
              <a:rPr lang="en-US" sz="2700" dirty="0" smtClean="0"/>
              <a:t> </a:t>
            </a:r>
            <a:r>
              <a:rPr lang="en-US" sz="2700" dirty="0" err="1" smtClean="0"/>
              <a:t>Leamna</a:t>
            </a:r>
            <a:endParaRPr lang="en-US" sz="2700" dirty="0"/>
          </a:p>
        </p:txBody>
      </p:sp>
      <p:sp>
        <p:nvSpPr>
          <p:cNvPr id="3" name="Content Placeholder 2"/>
          <p:cNvSpPr>
            <a:spLocks noGrp="1"/>
          </p:cNvSpPr>
          <p:nvPr>
            <p:ph idx="1"/>
          </p:nvPr>
        </p:nvSpPr>
        <p:spPr>
          <a:xfrm>
            <a:off x="457200" y="1676400"/>
            <a:ext cx="8382000" cy="5410200"/>
          </a:xfrm>
        </p:spPr>
        <p:txBody>
          <a:bodyPr>
            <a:normAutofit/>
          </a:bodyPr>
          <a:lstStyle/>
          <a:p>
            <a:pPr marL="457200" lvl="1" indent="0">
              <a:buNone/>
            </a:pPr>
            <a:endParaRPr lang="en-US" sz="1400" dirty="0" smtClean="0"/>
          </a:p>
          <a:p>
            <a:pPr lvl="1"/>
            <a:endParaRPr lang="en-US" sz="1400" dirty="0" smtClean="0"/>
          </a:p>
        </p:txBody>
      </p:sp>
      <p:sp>
        <p:nvSpPr>
          <p:cNvPr id="4" name="Date Placeholder 3"/>
          <p:cNvSpPr>
            <a:spLocks noGrp="1"/>
          </p:cNvSpPr>
          <p:nvPr>
            <p:ph type="dt" sz="half" idx="10"/>
          </p:nvPr>
        </p:nvSpPr>
        <p:spPr/>
        <p:txBody>
          <a:bodyPr/>
          <a:lstStyle/>
          <a:p>
            <a:fld id="{96E256E7-054D-4610-87B1-F2416A769C2A}"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39</a:t>
            </a:fld>
            <a:endParaRPr lang="en-US"/>
          </a:p>
        </p:txBody>
      </p:sp>
      <p:pic>
        <p:nvPicPr>
          <p:cNvPr id="6" name="Picture 5" descr="C:\Users\jop\Desktop\Renovare_proposal\piese desenate\poze fatade si planuri\attachment (23).jpg"/>
          <p:cNvPicPr/>
          <p:nvPr/>
        </p:nvPicPr>
        <p:blipFill>
          <a:blip r:embed="rId2">
            <a:extLst>
              <a:ext uri="{28A0092B-C50C-407E-A947-70E740481C1C}">
                <a14:useLocalDpi xmlns:a14="http://schemas.microsoft.com/office/drawing/2010/main" val="0"/>
              </a:ext>
            </a:extLst>
          </a:blip>
          <a:srcRect/>
          <a:stretch>
            <a:fillRect/>
          </a:stretch>
        </p:blipFill>
        <p:spPr bwMode="auto">
          <a:xfrm>
            <a:off x="990600" y="1752600"/>
            <a:ext cx="7086600" cy="3886200"/>
          </a:xfrm>
          <a:prstGeom prst="rect">
            <a:avLst/>
          </a:prstGeom>
          <a:noFill/>
          <a:ln>
            <a:noFill/>
          </a:ln>
        </p:spPr>
      </p:pic>
    </p:spTree>
    <p:extLst>
      <p:ext uri="{BB962C8B-B14F-4D97-AF65-F5344CB8AC3E}">
        <p14:creationId xmlns:p14="http://schemas.microsoft.com/office/powerpoint/2010/main" val="12344194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vi-VN" sz="2400" b="1" dirty="0"/>
              <a:t>Diagnosticarea rapidă şi de calitate a  TB şi TB MDR/XDR prin îmbunătăţirea dotării laboratoarelor bk cu echipamente de testare rapidă şi dezvoltarea de ghiduri metodologice naţionale </a:t>
            </a:r>
            <a:endParaRPr lang="en-US" sz="2400" b="1" dirty="0"/>
          </a:p>
        </p:txBody>
      </p:sp>
      <p:sp>
        <p:nvSpPr>
          <p:cNvPr id="3" name="Content Placeholder 2"/>
          <p:cNvSpPr>
            <a:spLocks noGrp="1"/>
          </p:cNvSpPr>
          <p:nvPr>
            <p:ph idx="1"/>
          </p:nvPr>
        </p:nvSpPr>
        <p:spPr>
          <a:xfrm>
            <a:off x="457200" y="1752601"/>
            <a:ext cx="8058150" cy="4826620"/>
          </a:xfrm>
        </p:spPr>
        <p:txBody>
          <a:bodyPr>
            <a:normAutofit fontScale="85000" lnSpcReduction="10000"/>
          </a:bodyPr>
          <a:lstStyle/>
          <a:p>
            <a:pPr marL="0" indent="0">
              <a:buNone/>
            </a:pPr>
            <a:r>
              <a:rPr lang="en-US" b="1" dirty="0" err="1" smtClean="0"/>
              <a:t>Implementator</a:t>
            </a:r>
            <a:r>
              <a:rPr lang="en-US" dirty="0" smtClean="0"/>
              <a:t>: IPMN</a:t>
            </a:r>
          </a:p>
          <a:p>
            <a:pPr marL="0" indent="0">
              <a:buNone/>
            </a:pPr>
            <a:r>
              <a:rPr lang="en-US" b="1" dirty="0" err="1" smtClean="0"/>
              <a:t>Rezultate</a:t>
            </a:r>
            <a:r>
              <a:rPr lang="ro-RO" b="1" dirty="0" smtClean="0"/>
              <a:t> cumulative</a:t>
            </a:r>
            <a:r>
              <a:rPr lang="en-US" b="1" dirty="0" smtClean="0"/>
              <a:t> </a:t>
            </a:r>
            <a:r>
              <a:rPr lang="ro-RO" b="1" dirty="0" smtClean="0"/>
              <a:t>la Q4:</a:t>
            </a:r>
            <a:endParaRPr lang="en-US" b="1" dirty="0" smtClean="0"/>
          </a:p>
          <a:p>
            <a:pPr lvl="0"/>
            <a:r>
              <a:rPr lang="ro-RO" dirty="0" smtClean="0"/>
              <a:t>Au fost achizitionate, livrate, instalate și puse </a:t>
            </a:r>
            <a:r>
              <a:rPr lang="ro-RO" dirty="0"/>
              <a:t>în </a:t>
            </a:r>
            <a:r>
              <a:rPr lang="ro-RO" dirty="0" smtClean="0"/>
              <a:t>funcţiune: 6 </a:t>
            </a:r>
            <a:r>
              <a:rPr lang="ro-RO" dirty="0"/>
              <a:t>echipamente Genexpert</a:t>
            </a:r>
            <a:r>
              <a:rPr lang="ro-RO" dirty="0" smtClean="0"/>
              <a:t>; 2 </a:t>
            </a:r>
            <a:r>
              <a:rPr lang="ro-RO" dirty="0"/>
              <a:t>echipamente </a:t>
            </a:r>
            <a:r>
              <a:rPr lang="ro-RO" dirty="0" smtClean="0"/>
              <a:t>LPA; 2 </a:t>
            </a:r>
            <a:r>
              <a:rPr lang="ro-RO" dirty="0"/>
              <a:t>echipamente </a:t>
            </a:r>
            <a:r>
              <a:rPr lang="ro-RO" dirty="0" smtClean="0"/>
              <a:t>MGIT (9 laboratoare)</a:t>
            </a:r>
          </a:p>
          <a:p>
            <a:pPr lvl="0"/>
            <a:r>
              <a:rPr lang="ro-RO" dirty="0"/>
              <a:t>Au fost achizitionate </a:t>
            </a:r>
            <a:r>
              <a:rPr lang="ro-RO" dirty="0" smtClean="0"/>
              <a:t>5600 kituri Genexpert dintre care 3800 au fost distribuite catre 11 laboratoare</a:t>
            </a:r>
          </a:p>
          <a:p>
            <a:pPr lvl="0"/>
            <a:r>
              <a:rPr lang="ro-RO" dirty="0" smtClean="0"/>
              <a:t>Realizarea primei întâlniri a Grupului de Lucru Laboratoare bk</a:t>
            </a:r>
          </a:p>
          <a:p>
            <a:pPr lvl="0"/>
            <a:r>
              <a:rPr lang="ro-RO" dirty="0" smtClean="0"/>
              <a:t>Asistenta Tehnică </a:t>
            </a:r>
            <a:r>
              <a:rPr lang="en-US" dirty="0" smtClean="0"/>
              <a:t>(</a:t>
            </a:r>
            <a:r>
              <a:rPr lang="en-US" dirty="0" err="1" smtClean="0"/>
              <a:t>diapozitive</a:t>
            </a:r>
            <a:r>
              <a:rPr lang="en-US" dirty="0" smtClean="0"/>
              <a:t> 13 </a:t>
            </a:r>
            <a:r>
              <a:rPr lang="en-US" dirty="0" err="1" smtClean="0"/>
              <a:t>si</a:t>
            </a:r>
            <a:r>
              <a:rPr lang="en-US" dirty="0" smtClean="0"/>
              <a:t> 14</a:t>
            </a:r>
            <a:r>
              <a:rPr lang="ro-RO" dirty="0" smtClean="0"/>
              <a:t>).</a:t>
            </a:r>
            <a:endParaRPr lang="en-US" dirty="0" smtClean="0"/>
          </a:p>
        </p:txBody>
      </p:sp>
      <p:sp>
        <p:nvSpPr>
          <p:cNvPr id="4" name="Date Placeholder 3"/>
          <p:cNvSpPr>
            <a:spLocks noGrp="1"/>
          </p:cNvSpPr>
          <p:nvPr>
            <p:ph type="dt" sz="half" idx="10"/>
          </p:nvPr>
        </p:nvSpPr>
        <p:spPr/>
        <p:txBody>
          <a:bodyPr/>
          <a:lstStyle/>
          <a:p>
            <a:fld id="{A383A9FD-B546-4196-99DC-38EC5D5B898B}"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4</a:t>
            </a:fld>
            <a:endParaRPr lang="en-US"/>
          </a:p>
        </p:txBody>
      </p:sp>
    </p:spTree>
    <p:extLst>
      <p:ext uri="{BB962C8B-B14F-4D97-AF65-F5344CB8AC3E}">
        <p14:creationId xmlns:p14="http://schemas.microsoft.com/office/powerpoint/2010/main" val="355069570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PC: </a:t>
            </a:r>
            <a:r>
              <a:rPr lang="en-US" dirty="0" smtClean="0"/>
              <a:t>5.2 </a:t>
            </a:r>
            <a:r>
              <a:rPr lang="en-US" sz="2700" dirty="0" err="1" smtClean="0"/>
              <a:t>Amenajarea</a:t>
            </a:r>
            <a:r>
              <a:rPr lang="en-US" sz="2700" dirty="0" smtClean="0"/>
              <a:t> </a:t>
            </a:r>
            <a:r>
              <a:rPr lang="en-US" sz="2700" dirty="0" err="1" smtClean="0"/>
              <a:t>unei</a:t>
            </a:r>
            <a:r>
              <a:rPr lang="en-US" sz="2700" dirty="0" smtClean="0"/>
              <a:t> </a:t>
            </a:r>
            <a:r>
              <a:rPr lang="en-US" sz="2700" dirty="0" err="1" smtClean="0"/>
              <a:t>unitati</a:t>
            </a:r>
            <a:r>
              <a:rPr lang="en-US" sz="2700" dirty="0" smtClean="0"/>
              <a:t> </a:t>
            </a:r>
            <a:r>
              <a:rPr lang="en-US" sz="2700" dirty="0" err="1" smtClean="0"/>
              <a:t>pentru</a:t>
            </a:r>
            <a:r>
              <a:rPr lang="en-US" sz="2700" dirty="0" smtClean="0"/>
              <a:t> </a:t>
            </a:r>
            <a:r>
              <a:rPr lang="en-US" sz="2700" dirty="0" err="1" smtClean="0"/>
              <a:t>tratamentul</a:t>
            </a:r>
            <a:r>
              <a:rPr lang="en-US" sz="2700" dirty="0" smtClean="0"/>
              <a:t> </a:t>
            </a:r>
            <a:r>
              <a:rPr lang="en-US" sz="2700" dirty="0" err="1" smtClean="0"/>
              <a:t>pacientilor</a:t>
            </a:r>
            <a:r>
              <a:rPr lang="en-US" sz="2700" dirty="0" smtClean="0"/>
              <a:t> cu MDR la </a:t>
            </a:r>
            <a:r>
              <a:rPr lang="en-US" sz="2700" dirty="0" err="1" smtClean="0"/>
              <a:t>Spitalul</a:t>
            </a:r>
            <a:r>
              <a:rPr lang="en-US" sz="2700" dirty="0" smtClean="0"/>
              <a:t> </a:t>
            </a:r>
            <a:r>
              <a:rPr lang="en-US" sz="2700" dirty="0" err="1" smtClean="0"/>
              <a:t>Pneumoftiziologie</a:t>
            </a:r>
            <a:r>
              <a:rPr lang="en-US" sz="2700" dirty="0" smtClean="0"/>
              <a:t> </a:t>
            </a:r>
            <a:r>
              <a:rPr lang="en-US" sz="2700" dirty="0" err="1" smtClean="0"/>
              <a:t>Leamna</a:t>
            </a:r>
            <a:endParaRPr lang="en-US" sz="2700" dirty="0"/>
          </a:p>
        </p:txBody>
      </p:sp>
      <p:sp>
        <p:nvSpPr>
          <p:cNvPr id="3" name="Content Placeholder 2"/>
          <p:cNvSpPr>
            <a:spLocks noGrp="1"/>
          </p:cNvSpPr>
          <p:nvPr>
            <p:ph idx="1"/>
          </p:nvPr>
        </p:nvSpPr>
        <p:spPr>
          <a:xfrm>
            <a:off x="457200" y="1676400"/>
            <a:ext cx="8382000" cy="5410200"/>
          </a:xfrm>
        </p:spPr>
        <p:txBody>
          <a:bodyPr>
            <a:normAutofit/>
          </a:bodyPr>
          <a:lstStyle/>
          <a:p>
            <a:pPr marL="457200" lvl="1" indent="0">
              <a:buNone/>
            </a:pPr>
            <a:endParaRPr lang="en-US" sz="1400" dirty="0" smtClean="0"/>
          </a:p>
          <a:p>
            <a:pPr lvl="1"/>
            <a:endParaRPr lang="en-US" sz="1400" dirty="0" smtClean="0"/>
          </a:p>
        </p:txBody>
      </p:sp>
      <p:sp>
        <p:nvSpPr>
          <p:cNvPr id="4" name="Date Placeholder 3"/>
          <p:cNvSpPr>
            <a:spLocks noGrp="1"/>
          </p:cNvSpPr>
          <p:nvPr>
            <p:ph type="dt" sz="half" idx="10"/>
          </p:nvPr>
        </p:nvSpPr>
        <p:spPr/>
        <p:txBody>
          <a:bodyPr/>
          <a:lstStyle/>
          <a:p>
            <a:fld id="{96E256E7-054D-4610-87B1-F2416A769C2A}"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40</a:t>
            </a:fld>
            <a:endParaRPr lang="en-US"/>
          </a:p>
        </p:txBody>
      </p:sp>
      <p:pic>
        <p:nvPicPr>
          <p:cNvPr id="7" name="Picture 6" descr="C:\Users\silvia.asandi\Desktop\Silvia_11-12 may\poze fatade si planuri\attachment (24).jpg"/>
          <p:cNvPicPr/>
          <p:nvPr/>
        </p:nvPicPr>
        <p:blipFill>
          <a:blip r:embed="rId2">
            <a:extLst>
              <a:ext uri="{28A0092B-C50C-407E-A947-70E740481C1C}">
                <a14:useLocalDpi xmlns:a14="http://schemas.microsoft.com/office/drawing/2010/main" val="0"/>
              </a:ext>
            </a:extLst>
          </a:blip>
          <a:srcRect/>
          <a:stretch>
            <a:fillRect/>
          </a:stretch>
        </p:blipFill>
        <p:spPr bwMode="auto">
          <a:xfrm>
            <a:off x="533400" y="1828800"/>
            <a:ext cx="8077200" cy="4114800"/>
          </a:xfrm>
          <a:prstGeom prst="rect">
            <a:avLst/>
          </a:prstGeom>
          <a:noFill/>
          <a:ln>
            <a:noFill/>
          </a:ln>
        </p:spPr>
      </p:pic>
    </p:spTree>
    <p:extLst>
      <p:ext uri="{BB962C8B-B14F-4D97-AF65-F5344CB8AC3E}">
        <p14:creationId xmlns:p14="http://schemas.microsoft.com/office/powerpoint/2010/main" val="39040704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Status </a:t>
            </a:r>
            <a:r>
              <a:rPr lang="en-US" dirty="0" err="1" smtClean="0"/>
              <a:t>prevederi</a:t>
            </a:r>
            <a:r>
              <a:rPr lang="en-US" dirty="0" smtClean="0"/>
              <a:t> </a:t>
            </a:r>
            <a:r>
              <a:rPr lang="en-US" dirty="0" err="1" smtClean="0"/>
              <a:t>contractuale</a:t>
            </a:r>
            <a:r>
              <a:rPr lang="en-US" dirty="0" smtClean="0"/>
              <a:t> </a:t>
            </a:r>
            <a:r>
              <a:rPr lang="en-US" dirty="0" err="1" smtClean="0"/>
              <a:t>si</a:t>
            </a:r>
            <a:r>
              <a:rPr lang="en-US" dirty="0" smtClean="0"/>
              <a:t> </a:t>
            </a:r>
            <a:r>
              <a:rPr lang="en-US" dirty="0" err="1" smtClean="0"/>
              <a:t>conditii</a:t>
            </a:r>
            <a:r>
              <a:rPr lang="en-US" dirty="0" smtClean="0"/>
              <a:t> </a:t>
            </a:r>
            <a:r>
              <a:rPr lang="en-US" dirty="0" err="1" smtClean="0"/>
              <a:t>precedente</a:t>
            </a:r>
            <a:endParaRPr lang="en-US" dirty="0"/>
          </a:p>
        </p:txBody>
      </p:sp>
      <p:sp>
        <p:nvSpPr>
          <p:cNvPr id="3" name="Text Placeholder 2"/>
          <p:cNvSpPr>
            <a:spLocks noGrp="1"/>
          </p:cNvSpPr>
          <p:nvPr>
            <p:ph type="body" idx="1"/>
          </p:nvPr>
        </p:nvSpPr>
        <p:spPr/>
        <p:txBody>
          <a:bodyPr/>
          <a:lstStyle/>
          <a:p>
            <a:endParaRPr lang="en-US"/>
          </a:p>
        </p:txBody>
      </p:sp>
      <p:sp>
        <p:nvSpPr>
          <p:cNvPr id="4" name="Date Placeholder 3"/>
          <p:cNvSpPr>
            <a:spLocks noGrp="1"/>
          </p:cNvSpPr>
          <p:nvPr>
            <p:ph type="dt" sz="half" idx="10"/>
          </p:nvPr>
        </p:nvSpPr>
        <p:spPr/>
        <p:txBody>
          <a:bodyPr/>
          <a:lstStyle/>
          <a:p>
            <a:fld id="{D880583A-6279-469E-8545-58A13E6B9C6C}"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41</a:t>
            </a:fld>
            <a:endParaRPr lang="en-US"/>
          </a:p>
        </p:txBody>
      </p:sp>
    </p:spTree>
    <p:extLst>
      <p:ext uri="{BB962C8B-B14F-4D97-AF65-F5344CB8AC3E}">
        <p14:creationId xmlns:p14="http://schemas.microsoft.com/office/powerpoint/2010/main" val="140841851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 5.3</a:t>
            </a:r>
            <a:endParaRPr lang="en-US" dirty="0"/>
          </a:p>
        </p:txBody>
      </p:sp>
      <p:sp>
        <p:nvSpPr>
          <p:cNvPr id="3" name="Content Placeholder 2"/>
          <p:cNvSpPr>
            <a:spLocks noGrp="1"/>
          </p:cNvSpPr>
          <p:nvPr>
            <p:ph idx="1"/>
          </p:nvPr>
        </p:nvSpPr>
        <p:spPr>
          <a:xfrm>
            <a:off x="457200" y="1600200"/>
            <a:ext cx="8229600" cy="4724400"/>
          </a:xfrm>
        </p:spPr>
        <p:txBody>
          <a:bodyPr>
            <a:normAutofit fontScale="92500" lnSpcReduction="10000"/>
          </a:bodyPr>
          <a:lstStyle/>
          <a:p>
            <a:r>
              <a:rPr lang="en-US" dirty="0" smtClean="0"/>
              <a:t>No later than 31 October 2015, the Grantee shall propose and present to the Global Fund a concise list of work plan tracking measures based on the detailed operational plan for the health system reform shifting hospital-based care to community-based care, which shall be developed with support of the national and international experts</a:t>
            </a:r>
          </a:p>
          <a:p>
            <a:pPr lvl="1"/>
            <a:r>
              <a:rPr lang="en-US" dirty="0" err="1" smtClean="0"/>
              <a:t>Asistenta</a:t>
            </a:r>
            <a:r>
              <a:rPr lang="en-US" dirty="0" smtClean="0"/>
              <a:t> </a:t>
            </a:r>
            <a:r>
              <a:rPr lang="en-US" dirty="0" err="1" smtClean="0"/>
              <a:t>tehnica</a:t>
            </a:r>
            <a:r>
              <a:rPr lang="en-US" dirty="0" smtClean="0"/>
              <a:t> WHO + </a:t>
            </a:r>
            <a:r>
              <a:rPr lang="en-US" dirty="0" err="1" smtClean="0"/>
              <a:t>experti</a:t>
            </a:r>
            <a:r>
              <a:rPr lang="en-US" dirty="0" smtClean="0"/>
              <a:t> </a:t>
            </a:r>
            <a:r>
              <a:rPr lang="en-US" dirty="0" err="1" smtClean="0"/>
              <a:t>nationali</a:t>
            </a:r>
            <a:r>
              <a:rPr lang="en-US" dirty="0" smtClean="0"/>
              <a:t> in </a:t>
            </a:r>
            <a:r>
              <a:rPr lang="en-US" dirty="0" err="1" smtClean="0"/>
              <a:t>progres</a:t>
            </a:r>
            <a:r>
              <a:rPr lang="en-US" dirty="0" smtClean="0"/>
              <a:t> </a:t>
            </a:r>
            <a:r>
              <a:rPr lang="en-US" dirty="0" err="1" smtClean="0"/>
              <a:t>Planul</a:t>
            </a:r>
            <a:r>
              <a:rPr lang="en-US" dirty="0" smtClean="0"/>
              <a:t> operational </a:t>
            </a:r>
            <a:r>
              <a:rPr lang="en-US" dirty="0" err="1" smtClean="0"/>
              <a:t>va</a:t>
            </a:r>
            <a:r>
              <a:rPr lang="en-US" dirty="0" smtClean="0"/>
              <a:t> fi </a:t>
            </a:r>
            <a:r>
              <a:rPr lang="en-US" dirty="0" err="1" smtClean="0"/>
              <a:t>elaborat</a:t>
            </a:r>
            <a:r>
              <a:rPr lang="en-US" dirty="0" smtClean="0"/>
              <a:t> la </a:t>
            </a:r>
            <a:r>
              <a:rPr lang="en-US" dirty="0" err="1" smtClean="0"/>
              <a:t>finalul</a:t>
            </a:r>
            <a:r>
              <a:rPr lang="en-US" dirty="0" smtClean="0"/>
              <a:t> </a:t>
            </a:r>
            <a:r>
              <a:rPr lang="en-US" dirty="0" err="1" smtClean="0"/>
              <a:t>misiunii</a:t>
            </a:r>
            <a:r>
              <a:rPr lang="en-US" dirty="0" smtClean="0"/>
              <a:t> de AT</a:t>
            </a:r>
            <a:endParaRPr lang="en-US" dirty="0"/>
          </a:p>
        </p:txBody>
      </p:sp>
      <p:sp>
        <p:nvSpPr>
          <p:cNvPr id="4" name="Date Placeholder 3"/>
          <p:cNvSpPr>
            <a:spLocks noGrp="1"/>
          </p:cNvSpPr>
          <p:nvPr>
            <p:ph type="dt" sz="half" idx="10"/>
          </p:nvPr>
        </p:nvSpPr>
        <p:spPr/>
        <p:txBody>
          <a:bodyPr/>
          <a:lstStyle/>
          <a:p>
            <a:fld id="{1068F3E6-62EE-4540-A624-6BDFFF8AAD0B}"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42</a:t>
            </a:fld>
            <a:endParaRPr lang="en-US"/>
          </a:p>
        </p:txBody>
      </p:sp>
    </p:spTree>
    <p:extLst>
      <p:ext uri="{BB962C8B-B14F-4D97-AF65-F5344CB8AC3E}">
        <p14:creationId xmlns:p14="http://schemas.microsoft.com/office/powerpoint/2010/main" val="15252462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 5.4</a:t>
            </a:r>
            <a:endParaRPr lang="en-US" dirty="0"/>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r>
              <a:rPr lang="en-US" dirty="0" smtClean="0"/>
              <a:t>No later than 31 December 2015, the Grantee shall submit to the Global Fund the detailed work plan, including key milestones with associated timelines, related to the recentralization of the procurement, storage, and distribution of TB medicines, which shall be endorsed by the Ministry of Health of Romania and be acceptable in form and substance to the Global Fund</a:t>
            </a:r>
            <a:endParaRPr lang="en-US" dirty="0"/>
          </a:p>
          <a:p>
            <a:pPr lvl="1"/>
            <a:r>
              <a:rPr lang="en-US" dirty="0" smtClean="0"/>
              <a:t>Status: </a:t>
            </a:r>
            <a:r>
              <a:rPr lang="en-US" dirty="0" err="1" smtClean="0"/>
              <a:t>Asistenta</a:t>
            </a:r>
            <a:r>
              <a:rPr lang="en-US" dirty="0" smtClean="0"/>
              <a:t> </a:t>
            </a:r>
            <a:r>
              <a:rPr lang="en-US" dirty="0" err="1" smtClean="0"/>
              <a:t>tehnica</a:t>
            </a:r>
            <a:r>
              <a:rPr lang="en-US" dirty="0" smtClean="0"/>
              <a:t> WHO </a:t>
            </a:r>
            <a:r>
              <a:rPr lang="en-US" dirty="0" err="1" smtClean="0"/>
              <a:t>si</a:t>
            </a:r>
            <a:r>
              <a:rPr lang="en-US" dirty="0" smtClean="0"/>
              <a:t> expert national </a:t>
            </a:r>
            <a:r>
              <a:rPr lang="en-US" dirty="0" err="1" smtClean="0"/>
              <a:t>finalizata</a:t>
            </a:r>
            <a:r>
              <a:rPr lang="en-US" dirty="0" smtClean="0"/>
              <a:t>, </a:t>
            </a:r>
            <a:r>
              <a:rPr lang="en-US" dirty="0" err="1" smtClean="0"/>
              <a:t>rapoartele</a:t>
            </a:r>
            <a:r>
              <a:rPr lang="en-US" dirty="0" smtClean="0"/>
              <a:t> de </a:t>
            </a:r>
            <a:r>
              <a:rPr lang="en-US" dirty="0" err="1" smtClean="0"/>
              <a:t>asistenta</a:t>
            </a:r>
            <a:r>
              <a:rPr lang="en-US" dirty="0" smtClean="0"/>
              <a:t> </a:t>
            </a:r>
            <a:r>
              <a:rPr lang="en-US" dirty="0" err="1" smtClean="0"/>
              <a:t>tehnica</a:t>
            </a:r>
            <a:r>
              <a:rPr lang="en-US" dirty="0" smtClean="0"/>
              <a:t> (</a:t>
            </a:r>
            <a:r>
              <a:rPr lang="en-US" dirty="0" err="1" smtClean="0"/>
              <a:t>inclusiv</a:t>
            </a:r>
            <a:r>
              <a:rPr lang="en-US" dirty="0" smtClean="0"/>
              <a:t> </a:t>
            </a:r>
            <a:r>
              <a:rPr lang="en-US" dirty="0" err="1" smtClean="0"/>
              <a:t>planul</a:t>
            </a:r>
            <a:r>
              <a:rPr lang="en-US" dirty="0" smtClean="0"/>
              <a:t> de </a:t>
            </a:r>
            <a:r>
              <a:rPr lang="en-US" dirty="0" err="1" smtClean="0"/>
              <a:t>lucru</a:t>
            </a:r>
            <a:r>
              <a:rPr lang="en-US" dirty="0" smtClean="0"/>
              <a:t>) au </a:t>
            </a:r>
            <a:r>
              <a:rPr lang="en-US" dirty="0" err="1" smtClean="0"/>
              <a:t>fost</a:t>
            </a:r>
            <a:r>
              <a:rPr lang="en-US" dirty="0" smtClean="0"/>
              <a:t> </a:t>
            </a:r>
            <a:r>
              <a:rPr lang="en-US" dirty="0" err="1" smtClean="0"/>
              <a:t>transmise</a:t>
            </a:r>
            <a:r>
              <a:rPr lang="en-US" dirty="0" smtClean="0"/>
              <a:t> </a:t>
            </a:r>
            <a:r>
              <a:rPr lang="en-US" dirty="0" err="1" smtClean="0"/>
              <a:t>Ministrilor</a:t>
            </a:r>
            <a:r>
              <a:rPr lang="en-US" dirty="0" smtClean="0"/>
              <a:t> </a:t>
            </a:r>
            <a:r>
              <a:rPr lang="en-US" dirty="0" err="1" smtClean="0"/>
              <a:t>Sanatatii</a:t>
            </a:r>
            <a:r>
              <a:rPr lang="en-US" dirty="0" smtClean="0"/>
              <a:t> </a:t>
            </a:r>
            <a:r>
              <a:rPr lang="en-US" dirty="0" err="1" smtClean="0"/>
              <a:t>si</a:t>
            </a:r>
            <a:r>
              <a:rPr lang="en-US" dirty="0" smtClean="0"/>
              <a:t> </a:t>
            </a:r>
            <a:r>
              <a:rPr lang="en-US" dirty="0" err="1" smtClean="0"/>
              <a:t>Secretarilor</a:t>
            </a:r>
            <a:r>
              <a:rPr lang="en-US" dirty="0" smtClean="0"/>
              <a:t> de stat.</a:t>
            </a:r>
            <a:endParaRPr lang="en-US" dirty="0"/>
          </a:p>
        </p:txBody>
      </p:sp>
      <p:sp>
        <p:nvSpPr>
          <p:cNvPr id="4" name="Date Placeholder 3"/>
          <p:cNvSpPr>
            <a:spLocks noGrp="1"/>
          </p:cNvSpPr>
          <p:nvPr>
            <p:ph type="dt" sz="half" idx="10"/>
          </p:nvPr>
        </p:nvSpPr>
        <p:spPr/>
        <p:txBody>
          <a:bodyPr/>
          <a:lstStyle/>
          <a:p>
            <a:fld id="{6E1795D9-E7A0-4094-AC3C-E140842FAA41}"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43</a:t>
            </a:fld>
            <a:endParaRPr lang="en-US"/>
          </a:p>
        </p:txBody>
      </p:sp>
    </p:spTree>
    <p:extLst>
      <p:ext uri="{BB962C8B-B14F-4D97-AF65-F5344CB8AC3E}">
        <p14:creationId xmlns:p14="http://schemas.microsoft.com/office/powerpoint/2010/main" val="126847766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Conditii</a:t>
            </a:r>
            <a:r>
              <a:rPr lang="en-US" dirty="0" smtClean="0"/>
              <a:t> </a:t>
            </a:r>
            <a:r>
              <a:rPr lang="en-US" dirty="0" err="1" smtClean="0"/>
              <a:t>precedente</a:t>
            </a:r>
            <a:r>
              <a:rPr lang="en-US" dirty="0" smtClean="0"/>
              <a:t>: 1.</a:t>
            </a:r>
            <a:endParaRPr lang="en-US" dirty="0"/>
          </a:p>
        </p:txBody>
      </p:sp>
      <p:sp>
        <p:nvSpPr>
          <p:cNvPr id="3" name="Content Placeholder 2"/>
          <p:cNvSpPr>
            <a:spLocks noGrp="1"/>
          </p:cNvSpPr>
          <p:nvPr>
            <p:ph idx="1"/>
          </p:nvPr>
        </p:nvSpPr>
        <p:spPr/>
        <p:txBody>
          <a:bodyPr>
            <a:normAutofit lnSpcReduction="10000"/>
          </a:bodyPr>
          <a:lstStyle/>
          <a:p>
            <a:r>
              <a:rPr lang="en-US" dirty="0" smtClean="0"/>
              <a:t>Procurement of non-cash incentives for community workers and medical staff to support case finding and adherence budgeted in the amount of EUR 234,950 is subject to the receipt of a written description of a mechanism to provide such incentives and the respective budget calculation </a:t>
            </a:r>
          </a:p>
          <a:p>
            <a:pPr marL="0" indent="0">
              <a:buNone/>
            </a:pPr>
            <a:endParaRPr lang="en-US" dirty="0"/>
          </a:p>
          <a:p>
            <a:pPr lvl="1"/>
            <a:r>
              <a:rPr lang="en-US" dirty="0" smtClean="0"/>
              <a:t>Status: </a:t>
            </a:r>
            <a:r>
              <a:rPr lang="ro-RO" dirty="0"/>
              <a:t>î</a:t>
            </a:r>
            <a:r>
              <a:rPr lang="en-US" dirty="0" err="1" smtClean="0"/>
              <a:t>ndeplinit</a:t>
            </a:r>
            <a:r>
              <a:rPr lang="ro-RO" dirty="0" smtClean="0"/>
              <a:t>ă</a:t>
            </a:r>
            <a:endParaRPr lang="en-US" dirty="0"/>
          </a:p>
        </p:txBody>
      </p:sp>
      <p:sp>
        <p:nvSpPr>
          <p:cNvPr id="4" name="Date Placeholder 3"/>
          <p:cNvSpPr>
            <a:spLocks noGrp="1"/>
          </p:cNvSpPr>
          <p:nvPr>
            <p:ph type="dt" sz="half" idx="10"/>
          </p:nvPr>
        </p:nvSpPr>
        <p:spPr/>
        <p:txBody>
          <a:bodyPr/>
          <a:lstStyle/>
          <a:p>
            <a:fld id="{78788036-32A1-473A-ABC2-EE2625577401}"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44</a:t>
            </a:fld>
            <a:endParaRPr lang="en-US"/>
          </a:p>
        </p:txBody>
      </p:sp>
    </p:spTree>
    <p:extLst>
      <p:ext uri="{BB962C8B-B14F-4D97-AF65-F5344CB8AC3E}">
        <p14:creationId xmlns:p14="http://schemas.microsoft.com/office/powerpoint/2010/main" val="21931448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Conditii</a:t>
            </a:r>
            <a:r>
              <a:rPr lang="en-US" dirty="0" smtClean="0"/>
              <a:t> </a:t>
            </a:r>
            <a:r>
              <a:rPr lang="en-US" dirty="0" err="1" smtClean="0"/>
              <a:t>precedente</a:t>
            </a:r>
            <a:r>
              <a:rPr lang="en-US" dirty="0" smtClean="0"/>
              <a:t>: 2.</a:t>
            </a:r>
            <a:endParaRPr lang="en-US" dirty="0"/>
          </a:p>
        </p:txBody>
      </p:sp>
      <p:sp>
        <p:nvSpPr>
          <p:cNvPr id="3" name="Content Placeholder 2"/>
          <p:cNvSpPr>
            <a:spLocks noGrp="1"/>
          </p:cNvSpPr>
          <p:nvPr>
            <p:ph idx="1"/>
          </p:nvPr>
        </p:nvSpPr>
        <p:spPr>
          <a:xfrm>
            <a:off x="457200" y="1600200"/>
            <a:ext cx="8305800" cy="4525963"/>
          </a:xfrm>
        </p:spPr>
        <p:txBody>
          <a:bodyPr>
            <a:normAutofit fontScale="92500" lnSpcReduction="10000"/>
          </a:bodyPr>
          <a:lstStyle/>
          <a:p>
            <a:r>
              <a:rPr lang="en-US" dirty="0" smtClean="0"/>
              <a:t>The development of the National M&amp;E Plan which shall include all the core components of the M&amp;E system, including description of M&amp;E coordination, indicator definitions and measurement framework, routine data collection process, data management, and data quality assurance mechanism. </a:t>
            </a:r>
          </a:p>
          <a:p>
            <a:pPr marL="0" indent="0">
              <a:buNone/>
            </a:pPr>
            <a:endParaRPr lang="en-US" dirty="0"/>
          </a:p>
          <a:p>
            <a:pPr lvl="1"/>
            <a:r>
              <a:rPr lang="en-US" dirty="0" smtClean="0"/>
              <a:t>Status: </a:t>
            </a:r>
            <a:r>
              <a:rPr lang="ro-RO" dirty="0" smtClean="0"/>
              <a:t>î</a:t>
            </a:r>
            <a:r>
              <a:rPr lang="en-US" dirty="0" smtClean="0"/>
              <a:t>n </a:t>
            </a:r>
            <a:r>
              <a:rPr lang="en-US" dirty="0" err="1" smtClean="0"/>
              <a:t>progres</a:t>
            </a:r>
            <a:r>
              <a:rPr lang="en-US" dirty="0" smtClean="0"/>
              <a:t> cf. </a:t>
            </a:r>
            <a:r>
              <a:rPr lang="en-US" dirty="0" err="1" smtClean="0"/>
              <a:t>contractului</a:t>
            </a:r>
            <a:r>
              <a:rPr lang="en-US" dirty="0" smtClean="0"/>
              <a:t> de </a:t>
            </a:r>
            <a:r>
              <a:rPr lang="en-US" dirty="0" err="1" smtClean="0"/>
              <a:t>asisten</a:t>
            </a:r>
            <a:r>
              <a:rPr lang="ro-RO" dirty="0" smtClean="0"/>
              <a:t>ţă</a:t>
            </a:r>
            <a:r>
              <a:rPr lang="en-US" dirty="0" smtClean="0"/>
              <a:t> </a:t>
            </a:r>
            <a:r>
              <a:rPr lang="en-US" dirty="0" err="1" smtClean="0"/>
              <a:t>tehnic</a:t>
            </a:r>
            <a:r>
              <a:rPr lang="ro-RO" dirty="0" smtClean="0"/>
              <a:t>ă</a:t>
            </a:r>
            <a:r>
              <a:rPr lang="en-US" dirty="0" smtClean="0"/>
              <a:t> </a:t>
            </a:r>
            <a:r>
              <a:rPr lang="ro-RO" dirty="0" err="1"/>
              <a:t>î</a:t>
            </a:r>
            <a:r>
              <a:rPr lang="en-US" dirty="0" err="1" smtClean="0"/>
              <a:t>ncheiat</a:t>
            </a:r>
            <a:r>
              <a:rPr lang="en-US" dirty="0" smtClean="0"/>
              <a:t> cu WHO</a:t>
            </a:r>
            <a:endParaRPr lang="en-US" dirty="0"/>
          </a:p>
        </p:txBody>
      </p:sp>
      <p:sp>
        <p:nvSpPr>
          <p:cNvPr id="4" name="Date Placeholder 3"/>
          <p:cNvSpPr>
            <a:spLocks noGrp="1"/>
          </p:cNvSpPr>
          <p:nvPr>
            <p:ph type="dt" sz="half" idx="10"/>
          </p:nvPr>
        </p:nvSpPr>
        <p:spPr/>
        <p:txBody>
          <a:bodyPr/>
          <a:lstStyle/>
          <a:p>
            <a:fld id="{84C57733-A153-4F2B-BE6A-A9EF3543F8E3}"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45</a:t>
            </a:fld>
            <a:endParaRPr lang="en-US"/>
          </a:p>
        </p:txBody>
      </p:sp>
    </p:spTree>
    <p:extLst>
      <p:ext uri="{BB962C8B-B14F-4D97-AF65-F5344CB8AC3E}">
        <p14:creationId xmlns:p14="http://schemas.microsoft.com/office/powerpoint/2010/main" val="328179143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Conditii</a:t>
            </a:r>
            <a:r>
              <a:rPr lang="en-US" dirty="0" smtClean="0"/>
              <a:t> </a:t>
            </a:r>
            <a:r>
              <a:rPr lang="en-US" dirty="0" err="1" smtClean="0"/>
              <a:t>precedente</a:t>
            </a:r>
            <a:r>
              <a:rPr lang="en-US" dirty="0" smtClean="0"/>
              <a:t>: 3.</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development of </a:t>
            </a:r>
          </a:p>
          <a:p>
            <a:pPr lvl="1"/>
            <a:r>
              <a:rPr lang="en-US" dirty="0" smtClean="0"/>
              <a:t>(</a:t>
            </a:r>
            <a:r>
              <a:rPr lang="en-US" dirty="0" err="1" smtClean="0"/>
              <a:t>i</a:t>
            </a:r>
            <a:r>
              <a:rPr lang="en-US" dirty="0" smtClean="0"/>
              <a:t>) a detailed operational plan for community-based care through NGOs that would include any legislative and regulatory requirements and indicate clearly the scope and scale of the plan in relation to the national system, and </a:t>
            </a:r>
          </a:p>
          <a:p>
            <a:pPr lvl="1"/>
            <a:r>
              <a:rPr lang="en-US" dirty="0" smtClean="0"/>
              <a:t>(ii) the list of the work plan tracking measurers based on the operational plan set forth above.</a:t>
            </a:r>
          </a:p>
          <a:p>
            <a:pPr marL="0" indent="0">
              <a:buNone/>
            </a:pPr>
            <a:r>
              <a:rPr lang="en-US" dirty="0" smtClean="0"/>
              <a:t> </a:t>
            </a:r>
            <a:endParaRPr lang="en-US" dirty="0"/>
          </a:p>
          <a:p>
            <a:pPr lvl="2"/>
            <a:r>
              <a:rPr lang="en-US" dirty="0" err="1" smtClean="0"/>
              <a:t>Status:misiunea</a:t>
            </a:r>
            <a:r>
              <a:rPr lang="en-US" dirty="0" smtClean="0"/>
              <a:t> de AT </a:t>
            </a:r>
            <a:r>
              <a:rPr lang="en-US" dirty="0" err="1" smtClean="0"/>
              <a:t>va</a:t>
            </a:r>
            <a:r>
              <a:rPr lang="en-US" dirty="0" smtClean="0"/>
              <a:t> fi </a:t>
            </a:r>
            <a:r>
              <a:rPr lang="en-US" dirty="0" err="1" smtClean="0"/>
              <a:t>contractata</a:t>
            </a:r>
            <a:r>
              <a:rPr lang="en-US" dirty="0" smtClean="0"/>
              <a:t> in </a:t>
            </a:r>
            <a:r>
              <a:rPr lang="en-US" dirty="0" err="1" smtClean="0"/>
              <a:t>urmatoarea</a:t>
            </a:r>
            <a:r>
              <a:rPr lang="en-US" dirty="0" smtClean="0"/>
              <a:t> </a:t>
            </a:r>
            <a:r>
              <a:rPr lang="en-US" dirty="0" err="1" smtClean="0"/>
              <a:t>perioada</a:t>
            </a:r>
            <a:r>
              <a:rPr lang="en-US" dirty="0" smtClean="0"/>
              <a:t>, </a:t>
            </a:r>
            <a:r>
              <a:rPr lang="en-US" dirty="0" err="1" smtClean="0"/>
              <a:t>dupa</a:t>
            </a:r>
            <a:r>
              <a:rPr lang="en-US" dirty="0" smtClean="0"/>
              <a:t> </a:t>
            </a:r>
            <a:r>
              <a:rPr lang="en-US" dirty="0" err="1" smtClean="0"/>
              <a:t>finalizarea</a:t>
            </a:r>
            <a:r>
              <a:rPr lang="en-US" dirty="0" smtClean="0"/>
              <a:t> </a:t>
            </a:r>
            <a:r>
              <a:rPr lang="en-US" dirty="0" err="1" smtClean="0"/>
              <a:t>misiunilor</a:t>
            </a:r>
            <a:r>
              <a:rPr lang="en-US" dirty="0" smtClean="0"/>
              <a:t> de AT </a:t>
            </a:r>
            <a:r>
              <a:rPr lang="en-US" dirty="0" err="1" smtClean="0"/>
              <a:t>ce</a:t>
            </a:r>
            <a:r>
              <a:rPr lang="en-US" dirty="0" smtClean="0"/>
              <a:t> </a:t>
            </a:r>
            <a:r>
              <a:rPr lang="en-US" dirty="0" err="1" smtClean="0"/>
              <a:t>vizeaza</a:t>
            </a:r>
            <a:r>
              <a:rPr lang="en-US" dirty="0" smtClean="0"/>
              <a:t> </a:t>
            </a:r>
            <a:r>
              <a:rPr lang="en-US" dirty="0" err="1" smtClean="0"/>
              <a:t>reforma</a:t>
            </a:r>
            <a:r>
              <a:rPr lang="en-US" dirty="0" smtClean="0"/>
              <a:t> </a:t>
            </a:r>
            <a:r>
              <a:rPr lang="en-US" dirty="0" err="1" smtClean="0"/>
              <a:t>privind</a:t>
            </a:r>
            <a:r>
              <a:rPr lang="en-US" dirty="0" smtClean="0"/>
              <a:t> </a:t>
            </a:r>
            <a:r>
              <a:rPr lang="en-US" dirty="0" err="1" smtClean="0"/>
              <a:t>ingrijirea</a:t>
            </a:r>
            <a:r>
              <a:rPr lang="en-US" dirty="0" smtClean="0"/>
              <a:t> in </a:t>
            </a:r>
            <a:r>
              <a:rPr lang="en-US" dirty="0" err="1" smtClean="0"/>
              <a:t>ambulator</a:t>
            </a:r>
            <a:r>
              <a:rPr lang="en-US" dirty="0" smtClean="0"/>
              <a:t>.</a:t>
            </a:r>
            <a:endParaRPr lang="en-US" dirty="0"/>
          </a:p>
        </p:txBody>
      </p:sp>
      <p:sp>
        <p:nvSpPr>
          <p:cNvPr id="4" name="Date Placeholder 3"/>
          <p:cNvSpPr>
            <a:spLocks noGrp="1"/>
          </p:cNvSpPr>
          <p:nvPr>
            <p:ph type="dt" sz="half" idx="10"/>
          </p:nvPr>
        </p:nvSpPr>
        <p:spPr/>
        <p:txBody>
          <a:bodyPr/>
          <a:lstStyle/>
          <a:p>
            <a:fld id="{E46B80DF-3198-41E4-BD08-0276C41AABFF}"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46</a:t>
            </a:fld>
            <a:endParaRPr lang="en-US"/>
          </a:p>
        </p:txBody>
      </p:sp>
    </p:spTree>
    <p:extLst>
      <p:ext uri="{BB962C8B-B14F-4D97-AF65-F5344CB8AC3E}">
        <p14:creationId xmlns:p14="http://schemas.microsoft.com/office/powerpoint/2010/main" val="312229532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Conditii</a:t>
            </a:r>
            <a:r>
              <a:rPr lang="en-US" dirty="0" smtClean="0"/>
              <a:t> </a:t>
            </a:r>
            <a:r>
              <a:rPr lang="en-US" dirty="0" err="1" smtClean="0"/>
              <a:t>precedente</a:t>
            </a:r>
            <a:r>
              <a:rPr lang="en-US" dirty="0" smtClean="0"/>
              <a:t>: 4.</a:t>
            </a:r>
            <a:endParaRPr lang="en-US" dirty="0"/>
          </a:p>
        </p:txBody>
      </p:sp>
      <p:sp>
        <p:nvSpPr>
          <p:cNvPr id="3" name="Content Placeholder 2"/>
          <p:cNvSpPr>
            <a:spLocks noGrp="1"/>
          </p:cNvSpPr>
          <p:nvPr>
            <p:ph idx="1"/>
          </p:nvPr>
        </p:nvSpPr>
        <p:spPr/>
        <p:txBody>
          <a:bodyPr>
            <a:normAutofit/>
          </a:bodyPr>
          <a:lstStyle/>
          <a:p>
            <a:r>
              <a:rPr lang="en-US" dirty="0" smtClean="0"/>
              <a:t>The PR shall prepare and submit to the Global Fund the Quality Assurance plan for MDR-TB medicines, in form and substance satisfactory to the Global Fund. </a:t>
            </a:r>
          </a:p>
          <a:p>
            <a:pPr marL="0" indent="0">
              <a:buNone/>
            </a:pPr>
            <a:endParaRPr lang="en-US" dirty="0"/>
          </a:p>
          <a:p>
            <a:endParaRPr lang="en-US" dirty="0" smtClean="0"/>
          </a:p>
          <a:p>
            <a:pPr lvl="1"/>
            <a:r>
              <a:rPr lang="en-US" dirty="0" smtClean="0"/>
              <a:t>Status: </a:t>
            </a:r>
            <a:r>
              <a:rPr lang="ro-RO" dirty="0"/>
              <a:t>î</a:t>
            </a:r>
            <a:r>
              <a:rPr lang="en-US" dirty="0" err="1" smtClean="0"/>
              <a:t>ndeplinit</a:t>
            </a:r>
            <a:r>
              <a:rPr lang="ro-RO" dirty="0" smtClean="0"/>
              <a:t>ă</a:t>
            </a:r>
            <a:endParaRPr lang="en-US" dirty="0" smtClean="0"/>
          </a:p>
          <a:p>
            <a:endParaRPr lang="en-US" dirty="0"/>
          </a:p>
        </p:txBody>
      </p:sp>
      <p:sp>
        <p:nvSpPr>
          <p:cNvPr id="4" name="Date Placeholder 3"/>
          <p:cNvSpPr>
            <a:spLocks noGrp="1"/>
          </p:cNvSpPr>
          <p:nvPr>
            <p:ph type="dt" sz="half" idx="10"/>
          </p:nvPr>
        </p:nvSpPr>
        <p:spPr/>
        <p:txBody>
          <a:bodyPr/>
          <a:lstStyle/>
          <a:p>
            <a:fld id="{57834C3C-C1A0-4458-8525-DDDCD1A35201}"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47</a:t>
            </a:fld>
            <a:endParaRPr lang="en-US"/>
          </a:p>
        </p:txBody>
      </p:sp>
    </p:spTree>
    <p:extLst>
      <p:ext uri="{BB962C8B-B14F-4D97-AF65-F5344CB8AC3E}">
        <p14:creationId xmlns:p14="http://schemas.microsoft.com/office/powerpoint/2010/main" val="4143567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Conditii</a:t>
            </a:r>
            <a:r>
              <a:rPr lang="en-US" dirty="0" smtClean="0"/>
              <a:t> </a:t>
            </a:r>
            <a:r>
              <a:rPr lang="en-US" dirty="0" err="1" smtClean="0"/>
              <a:t>precedente</a:t>
            </a:r>
            <a:r>
              <a:rPr lang="en-US" dirty="0" smtClean="0"/>
              <a:t>: 5.</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PR shall revise its policies and procedure with respect to the organization’s salary grids and personnel contracts to ensure that personnel salaries are defined in terms of the currency in which the payments are made and are not pegged to foreign currencies (i.e., EUR). The PR will enforce such policy changes at sub-recipient level, where applicable. </a:t>
            </a:r>
          </a:p>
          <a:p>
            <a:pPr marL="0" indent="0">
              <a:buNone/>
            </a:pPr>
            <a:endParaRPr lang="en-US" dirty="0" smtClean="0"/>
          </a:p>
          <a:p>
            <a:pPr lvl="1"/>
            <a:r>
              <a:rPr lang="en-US" dirty="0" smtClean="0"/>
              <a:t>Status: </a:t>
            </a:r>
            <a:r>
              <a:rPr lang="ro-RO" dirty="0"/>
              <a:t>î</a:t>
            </a:r>
            <a:r>
              <a:rPr lang="en-US" dirty="0" err="1" smtClean="0"/>
              <a:t>ndeplinit</a:t>
            </a:r>
            <a:r>
              <a:rPr lang="ro-RO" dirty="0" smtClean="0"/>
              <a:t>ă</a:t>
            </a:r>
            <a:endParaRPr lang="en-US" dirty="0"/>
          </a:p>
        </p:txBody>
      </p:sp>
      <p:sp>
        <p:nvSpPr>
          <p:cNvPr id="4" name="Date Placeholder 3"/>
          <p:cNvSpPr>
            <a:spLocks noGrp="1"/>
          </p:cNvSpPr>
          <p:nvPr>
            <p:ph type="dt" sz="half" idx="10"/>
          </p:nvPr>
        </p:nvSpPr>
        <p:spPr/>
        <p:txBody>
          <a:bodyPr/>
          <a:lstStyle/>
          <a:p>
            <a:fld id="{F6743377-4808-4354-A3DC-437095DC350D}"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48</a:t>
            </a:fld>
            <a:endParaRPr lang="en-US"/>
          </a:p>
        </p:txBody>
      </p:sp>
    </p:spTree>
    <p:extLst>
      <p:ext uri="{BB962C8B-B14F-4D97-AF65-F5344CB8AC3E}">
        <p14:creationId xmlns:p14="http://schemas.microsoft.com/office/powerpoint/2010/main" val="3452411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Conditii</a:t>
            </a:r>
            <a:r>
              <a:rPr lang="en-US" dirty="0" smtClean="0"/>
              <a:t> </a:t>
            </a:r>
            <a:r>
              <a:rPr lang="en-US" dirty="0" err="1" smtClean="0"/>
              <a:t>precedente</a:t>
            </a:r>
            <a:r>
              <a:rPr lang="en-US" dirty="0" smtClean="0"/>
              <a:t>: 6.</a:t>
            </a:r>
            <a:endParaRPr lang="en-US" dirty="0"/>
          </a:p>
        </p:txBody>
      </p:sp>
      <p:sp>
        <p:nvSpPr>
          <p:cNvPr id="3" name="Content Placeholder 2"/>
          <p:cNvSpPr>
            <a:spLocks noGrp="1"/>
          </p:cNvSpPr>
          <p:nvPr>
            <p:ph idx="1"/>
          </p:nvPr>
        </p:nvSpPr>
        <p:spPr/>
        <p:txBody>
          <a:bodyPr>
            <a:normAutofit/>
          </a:bodyPr>
          <a:lstStyle/>
          <a:p>
            <a:r>
              <a:rPr lang="en-US" dirty="0" smtClean="0"/>
              <a:t>In line with the recommendation set out in the 2014 NTP review, the PR with the assistance of the international experts shall update the 2006 Clinical Guidelines for treatment of TB in children to ensure that the national TB pediatric methodology, protocols and algorithms are aligned with the WHO guidelines. </a:t>
            </a:r>
          </a:p>
          <a:p>
            <a:pPr lvl="1"/>
            <a:r>
              <a:rPr lang="en-US" dirty="0" smtClean="0"/>
              <a:t>Status</a:t>
            </a:r>
            <a:r>
              <a:rPr lang="en-US" dirty="0"/>
              <a:t>: </a:t>
            </a:r>
            <a:r>
              <a:rPr lang="ro-RO" dirty="0" smtClean="0"/>
              <a:t>î</a:t>
            </a:r>
            <a:r>
              <a:rPr lang="en-US" dirty="0" err="1" smtClean="0"/>
              <a:t>ndeplinit</a:t>
            </a:r>
            <a:r>
              <a:rPr lang="ro-RO" dirty="0" smtClean="0"/>
              <a:t>ă</a:t>
            </a:r>
            <a:endParaRPr lang="en-US" dirty="0"/>
          </a:p>
        </p:txBody>
      </p:sp>
      <p:sp>
        <p:nvSpPr>
          <p:cNvPr id="4" name="Date Placeholder 3"/>
          <p:cNvSpPr>
            <a:spLocks noGrp="1"/>
          </p:cNvSpPr>
          <p:nvPr>
            <p:ph type="dt" sz="half" idx="10"/>
          </p:nvPr>
        </p:nvSpPr>
        <p:spPr/>
        <p:txBody>
          <a:bodyPr/>
          <a:lstStyle/>
          <a:p>
            <a:fld id="{8592866B-4F1F-40BE-9441-D0354944A84F}"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49</a:t>
            </a:fld>
            <a:endParaRPr lang="en-US"/>
          </a:p>
        </p:txBody>
      </p:sp>
    </p:spTree>
    <p:extLst>
      <p:ext uri="{BB962C8B-B14F-4D97-AF65-F5344CB8AC3E}">
        <p14:creationId xmlns:p14="http://schemas.microsoft.com/office/powerpoint/2010/main" val="25442170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vi-VN" sz="2000" b="1" dirty="0"/>
              <a:t>Îmbunătăţirea controlului TB MDR/XDR prin asigurarea tratamentului neîntrerupt, complet şi de calitate, cu medicamente anti-tuberculoase procurate prin GLC (DOTS-Plus)</a:t>
            </a:r>
            <a:endParaRPr lang="en-US" sz="2000" b="1" dirty="0"/>
          </a:p>
        </p:txBody>
      </p:sp>
      <p:sp>
        <p:nvSpPr>
          <p:cNvPr id="3" name="Content Placeholder 2"/>
          <p:cNvSpPr>
            <a:spLocks noGrp="1"/>
          </p:cNvSpPr>
          <p:nvPr>
            <p:ph idx="1"/>
          </p:nvPr>
        </p:nvSpPr>
        <p:spPr>
          <a:xfrm>
            <a:off x="457200" y="1620218"/>
            <a:ext cx="8058150" cy="5161582"/>
          </a:xfrm>
        </p:spPr>
        <p:txBody>
          <a:bodyPr>
            <a:normAutofit lnSpcReduction="10000"/>
          </a:bodyPr>
          <a:lstStyle/>
          <a:p>
            <a:pPr marL="0" indent="0">
              <a:buNone/>
            </a:pPr>
            <a:r>
              <a:rPr lang="en-US" b="1" dirty="0" err="1" smtClean="0"/>
              <a:t>Implementator</a:t>
            </a:r>
            <a:r>
              <a:rPr lang="en-US" dirty="0" smtClean="0"/>
              <a:t>: IPMN</a:t>
            </a:r>
          </a:p>
          <a:p>
            <a:pPr marL="0" indent="0">
              <a:buNone/>
            </a:pPr>
            <a:r>
              <a:rPr lang="en-US" b="1" dirty="0" err="1" smtClean="0"/>
              <a:t>Rezultate</a:t>
            </a:r>
            <a:r>
              <a:rPr lang="ro-RO" b="1" dirty="0" smtClean="0"/>
              <a:t> cumulative la</a:t>
            </a:r>
            <a:r>
              <a:rPr lang="en-US" b="1" dirty="0" smtClean="0"/>
              <a:t> Q</a:t>
            </a:r>
            <a:r>
              <a:rPr lang="ro-RO" b="1" dirty="0" smtClean="0"/>
              <a:t>4</a:t>
            </a:r>
            <a:r>
              <a:rPr lang="en-US" b="1" dirty="0" smtClean="0"/>
              <a:t>:</a:t>
            </a:r>
          </a:p>
          <a:p>
            <a:r>
              <a:rPr lang="en-US" dirty="0" smtClean="0"/>
              <a:t>ANMDM a </a:t>
            </a:r>
            <a:r>
              <a:rPr lang="en-US" dirty="0" err="1" smtClean="0"/>
              <a:t>emis</a:t>
            </a:r>
            <a:r>
              <a:rPr lang="en-US" dirty="0" smtClean="0"/>
              <a:t> in 28 Ian. 2016 </a:t>
            </a:r>
            <a:r>
              <a:rPr lang="en-US" dirty="0" err="1" smtClean="0"/>
              <a:t>autorizatie</a:t>
            </a:r>
            <a:r>
              <a:rPr lang="en-US" dirty="0" smtClean="0"/>
              <a:t> de </a:t>
            </a:r>
            <a:r>
              <a:rPr lang="en-US" dirty="0" err="1" smtClean="0"/>
              <a:t>nevoi</a:t>
            </a:r>
            <a:r>
              <a:rPr lang="en-US" dirty="0" smtClean="0"/>
              <a:t> </a:t>
            </a:r>
            <a:r>
              <a:rPr lang="en-US" dirty="0" err="1" smtClean="0"/>
              <a:t>speciale</a:t>
            </a:r>
            <a:r>
              <a:rPr lang="en-US" dirty="0" smtClean="0"/>
              <a:t> </a:t>
            </a:r>
            <a:r>
              <a:rPr lang="en-US" dirty="0" err="1" smtClean="0"/>
              <a:t>pentru</a:t>
            </a:r>
            <a:r>
              <a:rPr lang="en-US" dirty="0" smtClean="0"/>
              <a:t> </a:t>
            </a:r>
            <a:r>
              <a:rPr lang="en-US" dirty="0" err="1" smtClean="0"/>
              <a:t>medicamentele</a:t>
            </a:r>
            <a:r>
              <a:rPr lang="en-US" dirty="0" smtClean="0"/>
              <a:t> </a:t>
            </a:r>
            <a:r>
              <a:rPr lang="en-US" dirty="0" err="1" smtClean="0"/>
              <a:t>programate</a:t>
            </a:r>
            <a:r>
              <a:rPr lang="en-US" dirty="0" smtClean="0"/>
              <a:t> </a:t>
            </a:r>
            <a:r>
              <a:rPr lang="en-US" dirty="0" err="1" smtClean="0"/>
              <a:t>sa</a:t>
            </a:r>
            <a:r>
              <a:rPr lang="en-US" dirty="0" smtClean="0"/>
              <a:t> </a:t>
            </a:r>
            <a:r>
              <a:rPr lang="en-US" dirty="0" err="1" smtClean="0"/>
              <a:t>soseasca</a:t>
            </a:r>
            <a:r>
              <a:rPr lang="en-US" dirty="0" smtClean="0"/>
              <a:t> in 2016, Feb. 2016 </a:t>
            </a:r>
            <a:r>
              <a:rPr lang="en-US" dirty="0" err="1" smtClean="0"/>
              <a:t>pentru</a:t>
            </a:r>
            <a:r>
              <a:rPr lang="en-US" dirty="0" smtClean="0"/>
              <a:t> </a:t>
            </a:r>
            <a:r>
              <a:rPr lang="en-US" dirty="0" err="1" smtClean="0"/>
              <a:t>Lfx</a:t>
            </a:r>
            <a:r>
              <a:rPr lang="en-US" dirty="0" smtClean="0"/>
              <a:t> (</a:t>
            </a:r>
            <a:r>
              <a:rPr lang="en-US" dirty="0" err="1" smtClean="0"/>
              <a:t>producator</a:t>
            </a:r>
            <a:r>
              <a:rPr lang="en-US" dirty="0" smtClean="0"/>
              <a:t> </a:t>
            </a:r>
            <a:r>
              <a:rPr lang="en-US" dirty="0" err="1" smtClean="0"/>
              <a:t>Cipla</a:t>
            </a:r>
            <a:r>
              <a:rPr lang="en-US" dirty="0" smtClean="0"/>
              <a:t> India)</a:t>
            </a:r>
          </a:p>
          <a:p>
            <a:r>
              <a:rPr lang="ro-RO" dirty="0" smtClean="0"/>
              <a:t>A </a:t>
            </a:r>
            <a:r>
              <a:rPr lang="ro-RO" dirty="0"/>
              <a:t>fost încheiat contractul </a:t>
            </a:r>
            <a:r>
              <a:rPr lang="en-US" dirty="0"/>
              <a:t>cu UNIFARM </a:t>
            </a:r>
            <a:r>
              <a:rPr lang="ro-RO" dirty="0"/>
              <a:t>pentru distribuția și depozitar</a:t>
            </a:r>
            <a:r>
              <a:rPr lang="en-US" dirty="0"/>
              <a:t>e</a:t>
            </a:r>
            <a:r>
              <a:rPr lang="ro-RO" dirty="0"/>
              <a:t>a medicamentelor</a:t>
            </a:r>
            <a:r>
              <a:rPr lang="ro-RO" dirty="0" smtClean="0"/>
              <a:t>.</a:t>
            </a:r>
          </a:p>
          <a:p>
            <a:r>
              <a:rPr lang="ro-RO" dirty="0" smtClean="0"/>
              <a:t>A fost organizată o întrunire anuală a reţelei PNPSCT. </a:t>
            </a:r>
          </a:p>
        </p:txBody>
      </p:sp>
      <p:sp>
        <p:nvSpPr>
          <p:cNvPr id="4" name="Date Placeholder 3"/>
          <p:cNvSpPr>
            <a:spLocks noGrp="1"/>
          </p:cNvSpPr>
          <p:nvPr>
            <p:ph type="dt" sz="half" idx="10"/>
          </p:nvPr>
        </p:nvSpPr>
        <p:spPr/>
        <p:txBody>
          <a:bodyPr/>
          <a:lstStyle/>
          <a:p>
            <a:fld id="{A383A9FD-B546-4196-99DC-38EC5D5B898B}" type="datetime1">
              <a:rPr lang="en-US" smtClean="0"/>
              <a:t>8/4/2016</a:t>
            </a:fld>
            <a:endParaRPr lang="en-US" dirty="0"/>
          </a:p>
        </p:txBody>
      </p:sp>
      <p:sp>
        <p:nvSpPr>
          <p:cNvPr id="5" name="Slide Number Placeholder 4"/>
          <p:cNvSpPr>
            <a:spLocks noGrp="1"/>
          </p:cNvSpPr>
          <p:nvPr>
            <p:ph type="sldNum" sz="quarter" idx="12"/>
          </p:nvPr>
        </p:nvSpPr>
        <p:spPr/>
        <p:txBody>
          <a:bodyPr/>
          <a:lstStyle/>
          <a:p>
            <a:fld id="{D0020E1A-0A15-48F9-BB28-B84C8820AE9F}" type="slidenum">
              <a:rPr lang="en-US" smtClean="0"/>
              <a:t>5</a:t>
            </a:fld>
            <a:endParaRPr lang="en-US" dirty="0"/>
          </a:p>
        </p:txBody>
      </p:sp>
    </p:spTree>
    <p:extLst>
      <p:ext uri="{BB962C8B-B14F-4D97-AF65-F5344CB8AC3E}">
        <p14:creationId xmlns:p14="http://schemas.microsoft.com/office/powerpoint/2010/main" val="98328090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Conditii</a:t>
            </a:r>
            <a:r>
              <a:rPr lang="en-US" dirty="0" smtClean="0"/>
              <a:t> </a:t>
            </a:r>
            <a:r>
              <a:rPr lang="en-US" dirty="0" err="1" smtClean="0"/>
              <a:t>precedente</a:t>
            </a:r>
            <a:r>
              <a:rPr lang="en-US" dirty="0" smtClean="0"/>
              <a:t>: 7.</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PR shall monitor the progress of the country plan to provide isoniazid preventive therapy (“IPI”) to 13% of the people with Latent TB Infection. The criteria for prevision of the IPT should be in line with the WHO recommendations. </a:t>
            </a:r>
          </a:p>
          <a:p>
            <a:pPr marL="0" indent="0">
              <a:buNone/>
            </a:pPr>
            <a:endParaRPr lang="en-US" dirty="0" smtClean="0"/>
          </a:p>
          <a:p>
            <a:pPr lvl="1"/>
            <a:r>
              <a:rPr lang="en-US" dirty="0" smtClean="0"/>
              <a:t>Status: </a:t>
            </a:r>
            <a:r>
              <a:rPr lang="ro-RO" dirty="0" smtClean="0"/>
              <a:t>î</a:t>
            </a:r>
            <a:r>
              <a:rPr lang="en-US" dirty="0" smtClean="0"/>
              <a:t>n </a:t>
            </a:r>
            <a:r>
              <a:rPr lang="en-US" dirty="0" err="1" smtClean="0"/>
              <a:t>progres</a:t>
            </a:r>
            <a:r>
              <a:rPr lang="en-US" dirty="0" smtClean="0"/>
              <a:t>; PNPSCT </a:t>
            </a:r>
            <a:r>
              <a:rPr lang="en-US" dirty="0" err="1" smtClean="0"/>
              <a:t>transmite</a:t>
            </a:r>
            <a:r>
              <a:rPr lang="en-US" dirty="0" smtClean="0"/>
              <a:t> la </a:t>
            </a:r>
            <a:r>
              <a:rPr lang="en-US" dirty="0" err="1" smtClean="0"/>
              <a:t>solicitarea</a:t>
            </a:r>
            <a:r>
              <a:rPr lang="en-US" dirty="0" smtClean="0"/>
              <a:t> RAA </a:t>
            </a:r>
            <a:r>
              <a:rPr lang="en-US" dirty="0" err="1" smtClean="0"/>
              <a:t>informa</a:t>
            </a:r>
            <a:r>
              <a:rPr lang="ro-RO" dirty="0" smtClean="0"/>
              <a:t>ţ</a:t>
            </a:r>
            <a:r>
              <a:rPr lang="en-US" dirty="0" err="1" smtClean="0"/>
              <a:t>iile</a:t>
            </a:r>
            <a:r>
              <a:rPr lang="en-US" dirty="0" smtClean="0"/>
              <a:t> cu </a:t>
            </a:r>
            <a:r>
              <a:rPr lang="en-US" dirty="0" err="1" smtClean="0"/>
              <a:t>privire</a:t>
            </a:r>
            <a:r>
              <a:rPr lang="en-US" dirty="0" smtClean="0"/>
              <a:t> la </a:t>
            </a:r>
            <a:r>
              <a:rPr lang="en-US" dirty="0" err="1" smtClean="0"/>
              <a:t>furnizarea</a:t>
            </a:r>
            <a:r>
              <a:rPr lang="en-US" dirty="0" smtClean="0"/>
              <a:t> de </a:t>
            </a:r>
            <a:r>
              <a:rPr lang="en-US" dirty="0" err="1" smtClean="0"/>
              <a:t>chimioterapie</a:t>
            </a:r>
            <a:r>
              <a:rPr lang="en-US" dirty="0" smtClean="0"/>
              <a:t> </a:t>
            </a:r>
            <a:r>
              <a:rPr lang="en-US" dirty="0" err="1" smtClean="0"/>
              <a:t>preventiv</a:t>
            </a:r>
            <a:r>
              <a:rPr lang="ro-RO" dirty="0" smtClean="0"/>
              <a:t>ă</a:t>
            </a:r>
            <a:r>
              <a:rPr lang="en-US" dirty="0" smtClean="0"/>
              <a:t>; </a:t>
            </a:r>
            <a:r>
              <a:rPr lang="en-US" dirty="0" err="1" smtClean="0"/>
              <a:t>informa</a:t>
            </a:r>
            <a:r>
              <a:rPr lang="ro-RO" dirty="0" smtClean="0"/>
              <a:t>ţ</a:t>
            </a:r>
            <a:r>
              <a:rPr lang="en-US" dirty="0" err="1" smtClean="0"/>
              <a:t>iile</a:t>
            </a:r>
            <a:r>
              <a:rPr lang="en-US" dirty="0" smtClean="0"/>
              <a:t> se </a:t>
            </a:r>
            <a:r>
              <a:rPr lang="en-US" dirty="0" err="1" smtClean="0"/>
              <a:t>integreaz</a:t>
            </a:r>
            <a:r>
              <a:rPr lang="ro-RO" dirty="0" smtClean="0"/>
              <a:t>ă</a:t>
            </a:r>
            <a:r>
              <a:rPr lang="en-US" dirty="0" smtClean="0"/>
              <a:t> </a:t>
            </a:r>
            <a:r>
              <a:rPr lang="ro-RO" dirty="0" smtClean="0"/>
              <a:t>î</a:t>
            </a:r>
            <a:r>
              <a:rPr lang="en-US" dirty="0" smtClean="0"/>
              <a:t>n </a:t>
            </a:r>
            <a:r>
              <a:rPr lang="en-US" dirty="0" err="1" smtClean="0"/>
              <a:t>documentul</a:t>
            </a:r>
            <a:r>
              <a:rPr lang="en-US" dirty="0"/>
              <a:t> </a:t>
            </a:r>
            <a:r>
              <a:rPr lang="en-US" dirty="0" smtClean="0"/>
              <a:t>update CP </a:t>
            </a:r>
            <a:r>
              <a:rPr lang="en-US" dirty="0" err="1" smtClean="0"/>
              <a:t>transmis</a:t>
            </a:r>
            <a:r>
              <a:rPr lang="en-US" dirty="0" smtClean="0"/>
              <a:t> periodic c</a:t>
            </a:r>
            <a:r>
              <a:rPr lang="ro-RO" dirty="0" smtClean="0"/>
              <a:t>ă</a:t>
            </a:r>
            <a:r>
              <a:rPr lang="en-US" dirty="0" err="1" smtClean="0"/>
              <a:t>tre</a:t>
            </a:r>
            <a:r>
              <a:rPr lang="en-US" dirty="0" smtClean="0"/>
              <a:t> FG.</a:t>
            </a:r>
            <a:endParaRPr lang="en-US" dirty="0"/>
          </a:p>
        </p:txBody>
      </p:sp>
      <p:sp>
        <p:nvSpPr>
          <p:cNvPr id="4" name="Date Placeholder 3"/>
          <p:cNvSpPr>
            <a:spLocks noGrp="1"/>
          </p:cNvSpPr>
          <p:nvPr>
            <p:ph type="dt" sz="half" idx="10"/>
          </p:nvPr>
        </p:nvSpPr>
        <p:spPr/>
        <p:txBody>
          <a:bodyPr/>
          <a:lstStyle/>
          <a:p>
            <a:fld id="{5F2036AF-2B8E-4F0D-B4F6-BE96B075D32A}"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50</a:t>
            </a:fld>
            <a:endParaRPr lang="en-US"/>
          </a:p>
        </p:txBody>
      </p:sp>
    </p:spTree>
    <p:extLst>
      <p:ext uri="{BB962C8B-B14F-4D97-AF65-F5344CB8AC3E}">
        <p14:creationId xmlns:p14="http://schemas.microsoft.com/office/powerpoint/2010/main" val="199914517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Conditii</a:t>
            </a:r>
            <a:r>
              <a:rPr lang="en-US" dirty="0" smtClean="0"/>
              <a:t> </a:t>
            </a:r>
            <a:r>
              <a:rPr lang="en-US" dirty="0" err="1" smtClean="0"/>
              <a:t>precedente</a:t>
            </a:r>
            <a:r>
              <a:rPr lang="en-US" dirty="0" smtClean="0"/>
              <a:t>: 8.</a:t>
            </a:r>
            <a:endParaRPr lang="en-US" dirty="0"/>
          </a:p>
        </p:txBody>
      </p:sp>
      <p:sp>
        <p:nvSpPr>
          <p:cNvPr id="3" name="Content Placeholder 2"/>
          <p:cNvSpPr>
            <a:spLocks noGrp="1"/>
          </p:cNvSpPr>
          <p:nvPr>
            <p:ph idx="1"/>
          </p:nvPr>
        </p:nvSpPr>
        <p:spPr/>
        <p:txBody>
          <a:bodyPr>
            <a:normAutofit/>
          </a:bodyPr>
          <a:lstStyle/>
          <a:p>
            <a:r>
              <a:rPr lang="en-US" dirty="0" smtClean="0"/>
              <a:t>The PR shall monitor the country’s progress in implementation of the innovative developments of pediatric formulations and their incorporation into national therapeutic guidelines and practice.</a:t>
            </a:r>
          </a:p>
          <a:p>
            <a:pPr lvl="1"/>
            <a:r>
              <a:rPr lang="en-US" dirty="0" smtClean="0"/>
              <a:t>Status</a:t>
            </a:r>
            <a:r>
              <a:rPr lang="en-US" dirty="0"/>
              <a:t>: </a:t>
            </a:r>
            <a:r>
              <a:rPr lang="ro-RO" dirty="0" smtClean="0"/>
              <a:t>î</a:t>
            </a:r>
            <a:r>
              <a:rPr lang="en-US" dirty="0" smtClean="0"/>
              <a:t>n </a:t>
            </a:r>
            <a:r>
              <a:rPr lang="en-US" dirty="0" err="1"/>
              <a:t>progres</a:t>
            </a:r>
            <a:r>
              <a:rPr lang="en-US" dirty="0"/>
              <a:t>; </a:t>
            </a:r>
            <a:r>
              <a:rPr lang="en-US" dirty="0" err="1" smtClean="0"/>
              <a:t>informare</a:t>
            </a:r>
            <a:r>
              <a:rPr lang="en-US" dirty="0" smtClean="0"/>
              <a:t> periodic</a:t>
            </a:r>
            <a:r>
              <a:rPr lang="ro-RO" dirty="0" smtClean="0"/>
              <a:t>ă</a:t>
            </a:r>
            <a:r>
              <a:rPr lang="en-US" dirty="0" smtClean="0"/>
              <a:t> PNPSCT </a:t>
            </a:r>
            <a:r>
              <a:rPr lang="en-US" dirty="0" err="1" smtClean="0"/>
              <a:t>transmis</a:t>
            </a:r>
            <a:r>
              <a:rPr lang="ro-RO" dirty="0" smtClean="0"/>
              <a:t>ă</a:t>
            </a:r>
            <a:r>
              <a:rPr lang="en-US" dirty="0" smtClean="0"/>
              <a:t> c</a:t>
            </a:r>
            <a:r>
              <a:rPr lang="ro-RO" dirty="0" smtClean="0"/>
              <a:t>ă</a:t>
            </a:r>
            <a:r>
              <a:rPr lang="en-US" dirty="0" err="1" smtClean="0"/>
              <a:t>tre</a:t>
            </a:r>
            <a:r>
              <a:rPr lang="en-US" dirty="0" smtClean="0"/>
              <a:t> </a:t>
            </a:r>
            <a:r>
              <a:rPr lang="en-US" dirty="0"/>
              <a:t>FG + </a:t>
            </a:r>
            <a:r>
              <a:rPr lang="en-US" dirty="0" err="1" smtClean="0"/>
              <a:t>asisten</a:t>
            </a:r>
            <a:r>
              <a:rPr lang="ro-RO" dirty="0" smtClean="0"/>
              <a:t>ţă</a:t>
            </a:r>
            <a:r>
              <a:rPr lang="en-US" dirty="0" smtClean="0"/>
              <a:t> </a:t>
            </a:r>
            <a:r>
              <a:rPr lang="en-US" dirty="0" err="1" smtClean="0"/>
              <a:t>tehnic</a:t>
            </a:r>
            <a:r>
              <a:rPr lang="ro-RO" dirty="0" smtClean="0"/>
              <a:t>ă</a:t>
            </a:r>
            <a:r>
              <a:rPr lang="en-US" dirty="0" smtClean="0"/>
              <a:t> OMS re. </a:t>
            </a:r>
            <a:r>
              <a:rPr lang="en-US" dirty="0" err="1" smtClean="0"/>
              <a:t>ghidul</a:t>
            </a:r>
            <a:r>
              <a:rPr lang="en-US" dirty="0" smtClean="0"/>
              <a:t> </a:t>
            </a:r>
            <a:r>
              <a:rPr lang="en-US" dirty="0" err="1" smtClean="0"/>
              <a:t>na</a:t>
            </a:r>
            <a:r>
              <a:rPr lang="ro-RO" dirty="0" smtClean="0"/>
              <a:t>ţ</a:t>
            </a:r>
            <a:r>
              <a:rPr lang="en-US" dirty="0" err="1" smtClean="0"/>
              <a:t>ional</a:t>
            </a:r>
            <a:r>
              <a:rPr lang="en-US" dirty="0" smtClean="0"/>
              <a:t> de management al TB la </a:t>
            </a:r>
            <a:r>
              <a:rPr lang="en-US" dirty="0" err="1" smtClean="0"/>
              <a:t>copii</a:t>
            </a:r>
            <a:r>
              <a:rPr lang="en-US" dirty="0" smtClean="0"/>
              <a:t>.</a:t>
            </a:r>
            <a:endParaRPr lang="en-US" dirty="0"/>
          </a:p>
          <a:p>
            <a:pPr lvl="1"/>
            <a:endParaRPr lang="en-US" dirty="0"/>
          </a:p>
          <a:p>
            <a:endParaRPr lang="en-US" dirty="0"/>
          </a:p>
        </p:txBody>
      </p:sp>
      <p:sp>
        <p:nvSpPr>
          <p:cNvPr id="4" name="Date Placeholder 3"/>
          <p:cNvSpPr>
            <a:spLocks noGrp="1"/>
          </p:cNvSpPr>
          <p:nvPr>
            <p:ph type="dt" sz="half" idx="10"/>
          </p:nvPr>
        </p:nvSpPr>
        <p:spPr/>
        <p:txBody>
          <a:bodyPr/>
          <a:lstStyle/>
          <a:p>
            <a:fld id="{98AC18BE-689E-49B2-B5C2-C4751899830F}"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51</a:t>
            </a:fld>
            <a:endParaRPr lang="en-US"/>
          </a:p>
        </p:txBody>
      </p:sp>
    </p:spTree>
    <p:extLst>
      <p:ext uri="{BB962C8B-B14F-4D97-AF65-F5344CB8AC3E}">
        <p14:creationId xmlns:p14="http://schemas.microsoft.com/office/powerpoint/2010/main" val="31391955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ro-RO" dirty="0" smtClean="0"/>
              <a:t>Îngrijirea în ambulatoriu a pacientului cu tuberculoză</a:t>
            </a:r>
            <a:endParaRPr lang="en-US" dirty="0"/>
          </a:p>
        </p:txBody>
      </p:sp>
      <p:sp>
        <p:nvSpPr>
          <p:cNvPr id="5" name="Subtitle 4"/>
          <p:cNvSpPr>
            <a:spLocks noGrp="1"/>
          </p:cNvSpPr>
          <p:nvPr>
            <p:ph type="subTitle" idx="1"/>
          </p:nvPr>
        </p:nvSpPr>
        <p:spPr/>
        <p:txBody>
          <a:bodyPr>
            <a:normAutofit/>
          </a:bodyPr>
          <a:lstStyle/>
          <a:p>
            <a:r>
              <a:rPr lang="ro-RO" dirty="0" smtClean="0"/>
              <a:t>Implementare, limite și propuneri de îmbunătățire în 6 județe pilot</a:t>
            </a:r>
          </a:p>
          <a:p>
            <a:endParaRPr lang="ro-RO" dirty="0"/>
          </a:p>
          <a:p>
            <a:endParaRPr lang="ro-RO" dirty="0" smtClean="0"/>
          </a:p>
          <a:p>
            <a:endParaRPr lang="en-US" dirty="0">
              <a:solidFill>
                <a:schemeClr val="bg1">
                  <a:lumMod val="50000"/>
                </a:schemeClr>
              </a:solidFill>
            </a:endParaRPr>
          </a:p>
        </p:txBody>
      </p:sp>
    </p:spTree>
    <p:extLst>
      <p:ext uri="{BB962C8B-B14F-4D97-AF65-F5344CB8AC3E}">
        <p14:creationId xmlns:p14="http://schemas.microsoft.com/office/powerpoint/2010/main" val="312291547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o-RO" sz="4000" dirty="0" smtClean="0"/>
              <a:t>Ce urmărește programul Fondului Global pentru sistemul de îngrijiri în ambulatoriu?</a:t>
            </a:r>
            <a:endParaRPr lang="en-US" sz="4000" dirty="0"/>
          </a:p>
        </p:txBody>
      </p:sp>
      <p:sp>
        <p:nvSpPr>
          <p:cNvPr id="3" name="Content Placeholder 2"/>
          <p:cNvSpPr>
            <a:spLocks noGrp="1"/>
          </p:cNvSpPr>
          <p:nvPr>
            <p:ph idx="1"/>
          </p:nvPr>
        </p:nvSpPr>
        <p:spPr/>
        <p:txBody>
          <a:bodyPr>
            <a:normAutofit fontScale="85000" lnSpcReduction="20000"/>
          </a:bodyPr>
          <a:lstStyle/>
          <a:p>
            <a:pPr lvl="0"/>
            <a:r>
              <a:rPr lang="ro-RO" dirty="0" smtClean="0"/>
              <a:t>Dezvoltarea </a:t>
            </a:r>
            <a:r>
              <a:rPr lang="ro-RO" dirty="0"/>
              <a:t>de servicii </a:t>
            </a:r>
            <a:r>
              <a:rPr lang="ro-RO" dirty="0" smtClean="0"/>
              <a:t>centrate </a:t>
            </a:r>
            <a:r>
              <a:rPr lang="ro-RO" dirty="0"/>
              <a:t>pe pacient, pentru pacienții cu tuberculoză aflați în </a:t>
            </a:r>
            <a:r>
              <a:rPr lang="en-US" dirty="0" err="1" smtClean="0"/>
              <a:t>faza</a:t>
            </a:r>
            <a:r>
              <a:rPr lang="en-US" dirty="0" smtClean="0"/>
              <a:t> de </a:t>
            </a:r>
            <a:r>
              <a:rPr lang="en-US" dirty="0" err="1" smtClean="0"/>
              <a:t>tratament</a:t>
            </a:r>
            <a:r>
              <a:rPr lang="en-US" dirty="0" smtClean="0"/>
              <a:t> </a:t>
            </a:r>
            <a:r>
              <a:rPr lang="ro-RO" dirty="0" smtClean="0"/>
              <a:t>ambulatoriu.</a:t>
            </a:r>
            <a:endParaRPr lang="en-US" dirty="0"/>
          </a:p>
          <a:p>
            <a:pPr lvl="0"/>
            <a:r>
              <a:rPr lang="ro-RO" dirty="0"/>
              <a:t>Furnizarea tratamentului sub directă observație în </a:t>
            </a:r>
            <a:r>
              <a:rPr lang="ro-RO" dirty="0" smtClean="0"/>
              <a:t>ambulatoriu, </a:t>
            </a:r>
            <a:r>
              <a:rPr lang="ro-RO" dirty="0"/>
              <a:t>prin unitățile TB și lucrători comunitari.</a:t>
            </a:r>
            <a:endParaRPr lang="en-US" dirty="0"/>
          </a:p>
          <a:p>
            <a:pPr lvl="0"/>
            <a:r>
              <a:rPr lang="ro-RO" dirty="0"/>
              <a:t>Demararea procesului de implementare a reformei privind dezvoltarea serviciilor în </a:t>
            </a:r>
            <a:r>
              <a:rPr lang="ro-RO" dirty="0" smtClean="0"/>
              <a:t>ambulatoriu, </a:t>
            </a:r>
            <a:r>
              <a:rPr lang="ro-RO" dirty="0"/>
              <a:t>concomitent cu r</a:t>
            </a:r>
            <a:r>
              <a:rPr lang="en-US" dirty="0" err="1"/>
              <a:t>educerea</a:t>
            </a:r>
            <a:r>
              <a:rPr lang="en-US" dirty="0"/>
              <a:t> </a:t>
            </a:r>
            <a:r>
              <a:rPr lang="en-US" dirty="0" err="1"/>
              <a:t>perioadei</a:t>
            </a:r>
            <a:r>
              <a:rPr lang="en-US" dirty="0"/>
              <a:t> de </a:t>
            </a:r>
            <a:r>
              <a:rPr lang="en-US" dirty="0" err="1"/>
              <a:t>spitalizare</a:t>
            </a:r>
            <a:r>
              <a:rPr lang="en-US" dirty="0"/>
              <a:t> a </a:t>
            </a:r>
            <a:r>
              <a:rPr lang="en-US" dirty="0" err="1"/>
              <a:t>pacientului</a:t>
            </a:r>
            <a:r>
              <a:rPr lang="en-US" dirty="0"/>
              <a:t> cu </a:t>
            </a:r>
            <a:r>
              <a:rPr lang="en-US" dirty="0" err="1"/>
              <a:t>tuberculoz</a:t>
            </a:r>
            <a:r>
              <a:rPr lang="ro-RO" dirty="0"/>
              <a:t>ă</a:t>
            </a:r>
            <a:r>
              <a:rPr lang="ro-RO" dirty="0" smtClean="0"/>
              <a:t>.</a:t>
            </a:r>
          </a:p>
          <a:p>
            <a:pPr lvl="0"/>
            <a:endParaRPr lang="ro-RO" dirty="0"/>
          </a:p>
          <a:p>
            <a:pPr marL="0" lvl="0" indent="0">
              <a:buNone/>
            </a:pPr>
            <a:r>
              <a:rPr lang="ro-RO" b="1" dirty="0" smtClean="0">
                <a:solidFill>
                  <a:srgbClr val="0070C0"/>
                </a:solidFill>
              </a:rPr>
              <a:t>Implementarea </a:t>
            </a:r>
            <a:r>
              <a:rPr lang="en-US" b="1" dirty="0" err="1" smtClean="0">
                <a:solidFill>
                  <a:srgbClr val="0070C0"/>
                </a:solidFill>
              </a:rPr>
              <a:t>activitatilor</a:t>
            </a:r>
            <a:r>
              <a:rPr lang="en-US" b="1" dirty="0" smtClean="0">
                <a:solidFill>
                  <a:srgbClr val="0070C0"/>
                </a:solidFill>
              </a:rPr>
              <a:t>/</a:t>
            </a:r>
            <a:r>
              <a:rPr lang="en-US" b="1" dirty="0" err="1" smtClean="0">
                <a:solidFill>
                  <a:srgbClr val="0070C0"/>
                </a:solidFill>
              </a:rPr>
              <a:t>interventiilor</a:t>
            </a:r>
            <a:r>
              <a:rPr lang="en-US" b="1" dirty="0" smtClean="0">
                <a:solidFill>
                  <a:srgbClr val="0070C0"/>
                </a:solidFill>
              </a:rPr>
              <a:t> </a:t>
            </a:r>
            <a:r>
              <a:rPr lang="ro-RO" b="1" dirty="0" smtClean="0">
                <a:solidFill>
                  <a:srgbClr val="0070C0"/>
                </a:solidFill>
              </a:rPr>
              <a:t>a început în august 2015 (</a:t>
            </a:r>
            <a:r>
              <a:rPr lang="en-US" b="1" dirty="0" smtClean="0">
                <a:solidFill>
                  <a:srgbClr val="0070C0"/>
                </a:solidFill>
              </a:rPr>
              <a:t>&lt;12 </a:t>
            </a:r>
            <a:r>
              <a:rPr lang="en-US" b="1" dirty="0" err="1" smtClean="0">
                <a:solidFill>
                  <a:srgbClr val="0070C0"/>
                </a:solidFill>
              </a:rPr>
              <a:t>luni</a:t>
            </a:r>
            <a:r>
              <a:rPr lang="en-US" b="1" dirty="0" smtClean="0">
                <a:solidFill>
                  <a:srgbClr val="0070C0"/>
                </a:solidFill>
              </a:rPr>
              <a:t>)</a:t>
            </a:r>
            <a:endParaRPr lang="en-US" b="1" dirty="0">
              <a:solidFill>
                <a:srgbClr val="0070C0"/>
              </a:solidFill>
            </a:endParaRPr>
          </a:p>
          <a:p>
            <a:pPr marL="0" indent="0">
              <a:buNone/>
            </a:pPr>
            <a:endParaRPr lang="ro-RO" b="1" dirty="0" smtClean="0">
              <a:solidFill>
                <a:srgbClr val="FF0000"/>
              </a:solidFill>
            </a:endParaRPr>
          </a:p>
          <a:p>
            <a:pPr marL="0" indent="0">
              <a:buNone/>
            </a:pPr>
            <a:endParaRPr lang="en-US" dirty="0"/>
          </a:p>
        </p:txBody>
      </p:sp>
    </p:spTree>
    <p:extLst>
      <p:ext uri="{BB962C8B-B14F-4D97-AF65-F5344CB8AC3E}">
        <p14:creationId xmlns:p14="http://schemas.microsoft.com/office/powerpoint/2010/main" val="214749426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o-RO" dirty="0"/>
              <a:t>Dezvoltarea </a:t>
            </a:r>
            <a:r>
              <a:rPr lang="en-US" dirty="0" err="1" smtClean="0"/>
              <a:t>serviciilor</a:t>
            </a:r>
            <a:r>
              <a:rPr lang="ro-RO" dirty="0" smtClean="0"/>
              <a:t> centrate pe pacient</a:t>
            </a:r>
            <a:endParaRPr lang="ro-RO" dirty="0"/>
          </a:p>
        </p:txBody>
      </p:sp>
      <p:sp>
        <p:nvSpPr>
          <p:cNvPr id="3" name="Content Placeholder 2"/>
          <p:cNvSpPr>
            <a:spLocks noGrp="1"/>
          </p:cNvSpPr>
          <p:nvPr>
            <p:ph idx="1"/>
          </p:nvPr>
        </p:nvSpPr>
        <p:spPr>
          <a:xfrm>
            <a:off x="628650" y="1597025"/>
            <a:ext cx="7886700" cy="4498975"/>
          </a:xfrm>
        </p:spPr>
        <p:txBody>
          <a:bodyPr>
            <a:normAutofit fontScale="62500" lnSpcReduction="20000"/>
          </a:bodyPr>
          <a:lstStyle/>
          <a:p>
            <a:pPr marL="0" indent="0">
              <a:buNone/>
            </a:pPr>
            <a:r>
              <a:rPr lang="ro-RO" b="1" dirty="0" smtClean="0"/>
              <a:t>Intervenții pilot implementate de SRs:</a:t>
            </a:r>
          </a:p>
          <a:p>
            <a:r>
              <a:rPr lang="ro-RO" b="1" dirty="0" smtClean="0"/>
              <a:t>6 echipe multidisciplinare la nivel județean </a:t>
            </a:r>
            <a:r>
              <a:rPr lang="ro-RO" dirty="0" smtClean="0"/>
              <a:t>(medic TB – asistent social – psiholog) care evaluează, pregătesc și referă pacientul spitalizat către servicii în ambulatoriu</a:t>
            </a:r>
          </a:p>
          <a:p>
            <a:r>
              <a:rPr lang="ro-RO" b="1" dirty="0" smtClean="0"/>
              <a:t>Voluntari DOT în dispensarele TB </a:t>
            </a:r>
            <a:r>
              <a:rPr lang="ro-RO" dirty="0" smtClean="0"/>
              <a:t>(asistente medicale TB) – câte un voluntar în fiecare dispensar din cele 6 județe incluse în proiect</a:t>
            </a:r>
          </a:p>
          <a:p>
            <a:r>
              <a:rPr lang="ro-RO" b="1" dirty="0" smtClean="0"/>
              <a:t>Rețea de aprox. 200 de suporteri DOT în comunitate </a:t>
            </a:r>
            <a:r>
              <a:rPr lang="ro-RO" dirty="0" smtClean="0"/>
              <a:t>- AMC (asistenți medicali comunitari), MS (mediatori sanitari) și MF (medici de familie) în comunitățile în care nu există AMC sau MS.</a:t>
            </a:r>
          </a:p>
          <a:p>
            <a:r>
              <a:rPr lang="ro-RO" b="1" dirty="0" smtClean="0"/>
              <a:t>Educatori între egali (aprox. 35) </a:t>
            </a:r>
            <a:r>
              <a:rPr lang="ro-RO" dirty="0" smtClean="0"/>
              <a:t>– care furnizează regulat consiliere telefonică pacienților TB cu risc ridicat de non-aderență</a:t>
            </a:r>
          </a:p>
          <a:p>
            <a:r>
              <a:rPr lang="ro-RO" b="1" dirty="0" smtClean="0"/>
              <a:t>Lucrători sociali pentru DOT în rândul grupurilor vulnerabile </a:t>
            </a:r>
            <a:r>
              <a:rPr lang="ro-RO" dirty="0" smtClean="0"/>
              <a:t>(persoane fără adăpost și consumatori de droguri injectabile</a:t>
            </a:r>
          </a:p>
          <a:p>
            <a:r>
              <a:rPr lang="ro-RO" b="1" dirty="0" smtClean="0"/>
              <a:t>Acodarea de </a:t>
            </a:r>
            <a:r>
              <a:rPr lang="en-US" b="1" dirty="0" err="1" smtClean="0"/>
              <a:t>suport</a:t>
            </a:r>
            <a:r>
              <a:rPr lang="en-US" b="1" dirty="0" smtClean="0"/>
              <a:t> social </a:t>
            </a:r>
            <a:r>
              <a:rPr lang="en-US" b="1" dirty="0" err="1" smtClean="0"/>
              <a:t>pacientilor</a:t>
            </a:r>
            <a:r>
              <a:rPr lang="en-US" b="1" dirty="0" smtClean="0"/>
              <a:t> </a:t>
            </a:r>
            <a:r>
              <a:rPr lang="en-US" dirty="0" smtClean="0"/>
              <a:t>(</a:t>
            </a:r>
            <a:r>
              <a:rPr lang="ro-RO" dirty="0" smtClean="0"/>
              <a:t>tichete sociale</a:t>
            </a:r>
            <a:r>
              <a:rPr lang="en-US" dirty="0" smtClean="0"/>
              <a:t> val. </a:t>
            </a:r>
            <a:r>
              <a:rPr lang="ro-RO" dirty="0" smtClean="0"/>
              <a:t>50 lei sau 80 lei), pentru menținerea aderenței la tratamentul anti-TB.</a:t>
            </a:r>
            <a:endParaRPr lang="ro-RO" dirty="0"/>
          </a:p>
        </p:txBody>
      </p:sp>
    </p:spTree>
    <p:extLst>
      <p:ext uri="{BB962C8B-B14F-4D97-AF65-F5344CB8AC3E}">
        <p14:creationId xmlns:p14="http://schemas.microsoft.com/office/powerpoint/2010/main" val="18415769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o-RO" sz="4000" dirty="0"/>
              <a:t>Dezvoltarea serviciilor </a:t>
            </a:r>
            <a:r>
              <a:rPr lang="ro-RO" sz="4000" dirty="0" smtClean="0"/>
              <a:t>centrate pe </a:t>
            </a:r>
            <a:r>
              <a:rPr lang="ro-RO" sz="4000" dirty="0" smtClean="0"/>
              <a:t>pacient</a:t>
            </a:r>
            <a:r>
              <a:rPr lang="en-US" sz="4000" dirty="0" smtClean="0"/>
              <a:t> </a:t>
            </a:r>
            <a:r>
              <a:rPr lang="ro-RO" sz="4000" dirty="0" smtClean="0"/>
              <a:t>(</a:t>
            </a:r>
            <a:r>
              <a:rPr lang="ro-RO" sz="4000" dirty="0" smtClean="0"/>
              <a:t>cont.)</a:t>
            </a:r>
            <a:endParaRPr lang="en-US" sz="4000" dirty="0"/>
          </a:p>
        </p:txBody>
      </p:sp>
      <p:sp>
        <p:nvSpPr>
          <p:cNvPr id="3" name="Content Placeholder 2"/>
          <p:cNvSpPr>
            <a:spLocks noGrp="1"/>
          </p:cNvSpPr>
          <p:nvPr>
            <p:ph idx="1"/>
          </p:nvPr>
        </p:nvSpPr>
        <p:spPr>
          <a:xfrm>
            <a:off x="628650" y="1406525"/>
            <a:ext cx="7886700" cy="4854575"/>
          </a:xfrm>
        </p:spPr>
        <p:txBody>
          <a:bodyPr>
            <a:normAutofit fontScale="85000" lnSpcReduction="10000"/>
          </a:bodyPr>
          <a:lstStyle/>
          <a:p>
            <a:pPr marL="0" indent="0">
              <a:buNone/>
            </a:pPr>
            <a:r>
              <a:rPr lang="ro-RO" b="1" dirty="0" smtClean="0"/>
              <a:t>PR susține intervențiile pilot prin:</a:t>
            </a:r>
          </a:p>
          <a:p>
            <a:r>
              <a:rPr lang="ro-RO" b="1" dirty="0" smtClean="0"/>
              <a:t>Advocacy: </a:t>
            </a:r>
            <a:r>
              <a:rPr lang="ro-RO" dirty="0" smtClean="0"/>
              <a:t>informarea autorităților locale din cele 6 județe despre tuberculoză </a:t>
            </a:r>
            <a:r>
              <a:rPr lang="ro-RO" dirty="0"/>
              <a:t>ș</a:t>
            </a:r>
            <a:r>
              <a:rPr lang="ro-RO" dirty="0" smtClean="0"/>
              <a:t>i </a:t>
            </a:r>
            <a:r>
              <a:rPr lang="ro-RO" dirty="0"/>
              <a:t>nevoia de </a:t>
            </a:r>
            <a:r>
              <a:rPr lang="ro-RO" dirty="0" smtClean="0"/>
              <a:t>servicii de suport în comunitate </a:t>
            </a:r>
            <a:r>
              <a:rPr lang="ro-RO" dirty="0"/>
              <a:t>pentru </a:t>
            </a:r>
            <a:r>
              <a:rPr lang="ro-RO" dirty="0" smtClean="0"/>
              <a:t>pacienții </a:t>
            </a:r>
            <a:r>
              <a:rPr lang="ro-RO" dirty="0"/>
              <a:t>cu </a:t>
            </a:r>
            <a:r>
              <a:rPr lang="ro-RO" dirty="0" smtClean="0"/>
              <a:t>TB:</a:t>
            </a:r>
          </a:p>
          <a:p>
            <a:pPr lvl="1"/>
            <a:r>
              <a:rPr lang="ro-RO" dirty="0" smtClean="0"/>
              <a:t>Comunicări prin e-mail</a:t>
            </a:r>
          </a:p>
          <a:p>
            <a:pPr lvl="1"/>
            <a:r>
              <a:rPr lang="ro-RO" dirty="0" smtClean="0"/>
              <a:t>Întâlniri față în față (</a:t>
            </a:r>
            <a:r>
              <a:rPr lang="ro-RO" b="1" dirty="0" smtClean="0">
                <a:solidFill>
                  <a:srgbClr val="0070C0"/>
                </a:solidFill>
              </a:rPr>
              <a:t>18 întâlniri organizate </a:t>
            </a:r>
            <a:r>
              <a:rPr lang="en-US" b="1" dirty="0" smtClean="0">
                <a:solidFill>
                  <a:srgbClr val="0070C0"/>
                </a:solidFill>
              </a:rPr>
              <a:t>cu</a:t>
            </a:r>
            <a:r>
              <a:rPr lang="ro-RO" b="1" dirty="0" smtClean="0">
                <a:solidFill>
                  <a:srgbClr val="0070C0"/>
                </a:solidFill>
              </a:rPr>
              <a:t> 74 autorități publice prezente</a:t>
            </a:r>
            <a:r>
              <a:rPr lang="ro-RO" dirty="0" smtClean="0"/>
              <a:t>).</a:t>
            </a:r>
          </a:p>
          <a:p>
            <a:r>
              <a:rPr lang="en-US" b="1" dirty="0" err="1" smtClean="0"/>
              <a:t>Suport</a:t>
            </a:r>
            <a:r>
              <a:rPr lang="ro-RO" b="1" dirty="0" smtClean="0"/>
              <a:t> î</a:t>
            </a:r>
            <a:r>
              <a:rPr lang="en-US" b="1" dirty="0" smtClean="0"/>
              <a:t>n </a:t>
            </a:r>
            <a:r>
              <a:rPr lang="en-US" b="1" dirty="0" err="1" smtClean="0"/>
              <a:t>implementare</a:t>
            </a:r>
            <a:r>
              <a:rPr lang="en-US" b="1" dirty="0" smtClean="0"/>
              <a:t> </a:t>
            </a:r>
            <a:r>
              <a:rPr lang="en-US" b="1" dirty="0" err="1" smtClean="0"/>
              <a:t>pentru</a:t>
            </a:r>
            <a:r>
              <a:rPr lang="en-US" b="1" dirty="0" smtClean="0"/>
              <a:t> </a:t>
            </a:r>
            <a:r>
              <a:rPr lang="ro-RO" b="1" dirty="0" smtClean="0"/>
              <a:t>SRs: </a:t>
            </a:r>
            <a:r>
              <a:rPr lang="ro-RO" dirty="0" smtClean="0"/>
              <a:t>re. metodologi</a:t>
            </a:r>
            <a:r>
              <a:rPr lang="en-US" dirty="0" smtClean="0"/>
              <a:t>a</a:t>
            </a:r>
            <a:r>
              <a:rPr lang="ro-RO" dirty="0" smtClean="0"/>
              <a:t> </a:t>
            </a:r>
            <a:r>
              <a:rPr lang="ro-RO" dirty="0"/>
              <a:t>de implementare a </a:t>
            </a:r>
            <a:r>
              <a:rPr lang="ro-RO" dirty="0" smtClean="0"/>
              <a:t>proiectului</a:t>
            </a:r>
            <a:r>
              <a:rPr lang="en-US" dirty="0" smtClean="0"/>
              <a:t>,</a:t>
            </a:r>
            <a:r>
              <a:rPr lang="ro-RO" dirty="0" smtClean="0"/>
              <a:t> </a:t>
            </a:r>
            <a:r>
              <a:rPr lang="ro-RO" dirty="0"/>
              <a:t>îmbunătățirea </a:t>
            </a:r>
            <a:r>
              <a:rPr lang="ro-RO" dirty="0" smtClean="0"/>
              <a:t>colectăr</a:t>
            </a:r>
            <a:r>
              <a:rPr lang="en-US" dirty="0" smtClean="0"/>
              <a:t>ii</a:t>
            </a:r>
            <a:r>
              <a:rPr lang="ro-RO" dirty="0" smtClean="0"/>
              <a:t> de date pe teren, analiza datelor colectate, identificarea pe teren a suspecților de tuberculoză </a:t>
            </a:r>
            <a:r>
              <a:rPr lang="en-US" dirty="0" smtClean="0"/>
              <a:t>etc.</a:t>
            </a:r>
            <a:endParaRPr lang="en-US" dirty="0"/>
          </a:p>
          <a:p>
            <a:pPr marL="0" indent="0">
              <a:buNone/>
            </a:pPr>
            <a:endParaRPr lang="en-US" dirty="0"/>
          </a:p>
        </p:txBody>
      </p:sp>
    </p:spTree>
    <p:extLst>
      <p:ext uri="{BB962C8B-B14F-4D97-AF65-F5344CB8AC3E}">
        <p14:creationId xmlns:p14="http://schemas.microsoft.com/office/powerpoint/2010/main" val="30961460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63526"/>
            <a:ext cx="8410575" cy="1325563"/>
          </a:xfrm>
        </p:spPr>
        <p:txBody>
          <a:bodyPr>
            <a:normAutofit/>
          </a:bodyPr>
          <a:lstStyle/>
          <a:p>
            <a:r>
              <a:rPr lang="ro-RO" sz="4000" dirty="0" smtClean="0"/>
              <a:t>Tratamentul sub directă observație (DOT)</a:t>
            </a:r>
            <a:endParaRPr lang="en-US" sz="4000" dirty="0"/>
          </a:p>
        </p:txBody>
      </p:sp>
      <p:sp>
        <p:nvSpPr>
          <p:cNvPr id="3" name="Content Placeholder 2"/>
          <p:cNvSpPr>
            <a:spLocks noGrp="1"/>
          </p:cNvSpPr>
          <p:nvPr>
            <p:ph idx="1"/>
          </p:nvPr>
        </p:nvSpPr>
        <p:spPr>
          <a:xfrm>
            <a:off x="628650" y="1500188"/>
            <a:ext cx="7886700" cy="5357812"/>
          </a:xfrm>
        </p:spPr>
        <p:txBody>
          <a:bodyPr>
            <a:normAutofit fontScale="70000" lnSpcReduction="20000"/>
          </a:bodyPr>
          <a:lstStyle/>
          <a:p>
            <a:pPr marL="0" indent="0">
              <a:buNone/>
            </a:pPr>
            <a:r>
              <a:rPr lang="ro-RO" b="1" dirty="0"/>
              <a:t>Tratament sub </a:t>
            </a:r>
            <a:r>
              <a:rPr lang="ro-RO" b="1" dirty="0" smtClean="0"/>
              <a:t>directă </a:t>
            </a:r>
            <a:r>
              <a:rPr lang="ro-RO" b="1" dirty="0"/>
              <a:t>observație (DOT) </a:t>
            </a:r>
            <a:r>
              <a:rPr lang="ro-RO" dirty="0"/>
              <a:t>= </a:t>
            </a:r>
            <a:r>
              <a:rPr lang="en-US" dirty="0" err="1"/>
              <a:t>toate</a:t>
            </a:r>
            <a:r>
              <a:rPr lang="en-US" dirty="0"/>
              <a:t> </a:t>
            </a:r>
            <a:r>
              <a:rPr lang="en-US" dirty="0" err="1"/>
              <a:t>acţiunile</a:t>
            </a:r>
            <a:r>
              <a:rPr lang="en-US" dirty="0"/>
              <a:t> </a:t>
            </a:r>
            <a:r>
              <a:rPr lang="en-US" dirty="0" err="1"/>
              <a:t>prin</a:t>
            </a:r>
            <a:r>
              <a:rPr lang="en-US" dirty="0"/>
              <a:t> care un </a:t>
            </a:r>
            <a:r>
              <a:rPr lang="en-US" dirty="0" err="1"/>
              <a:t>pacient</a:t>
            </a:r>
            <a:r>
              <a:rPr lang="en-US" dirty="0"/>
              <a:t> </a:t>
            </a:r>
            <a:r>
              <a:rPr lang="en-US" dirty="0" err="1"/>
              <a:t>îşi</a:t>
            </a:r>
            <a:r>
              <a:rPr lang="en-US" dirty="0"/>
              <a:t> </a:t>
            </a:r>
            <a:r>
              <a:rPr lang="en-US" dirty="0" err="1"/>
              <a:t>ia</a:t>
            </a:r>
            <a:r>
              <a:rPr lang="en-US" dirty="0"/>
              <a:t> </a:t>
            </a:r>
            <a:r>
              <a:rPr lang="en-US" dirty="0" err="1"/>
              <a:t>fiecare</a:t>
            </a:r>
            <a:r>
              <a:rPr lang="en-US" dirty="0"/>
              <a:t> </a:t>
            </a:r>
            <a:r>
              <a:rPr lang="en-US" dirty="0" err="1"/>
              <a:t>doză</a:t>
            </a:r>
            <a:r>
              <a:rPr lang="en-US" dirty="0"/>
              <a:t> de </a:t>
            </a:r>
            <a:r>
              <a:rPr lang="en-US" dirty="0" err="1"/>
              <a:t>tratament</a:t>
            </a:r>
            <a:r>
              <a:rPr lang="en-US" dirty="0"/>
              <a:t> </a:t>
            </a:r>
            <a:r>
              <a:rPr lang="en-US" dirty="0" err="1"/>
              <a:t>în</a:t>
            </a:r>
            <a:r>
              <a:rPr lang="en-US" dirty="0"/>
              <a:t> </a:t>
            </a:r>
            <a:r>
              <a:rPr lang="en-US" dirty="0" err="1"/>
              <a:t>prezenţa</a:t>
            </a:r>
            <a:r>
              <a:rPr lang="en-US" dirty="0"/>
              <a:t> </a:t>
            </a:r>
            <a:r>
              <a:rPr lang="en-US" dirty="0" err="1"/>
              <a:t>unei</a:t>
            </a:r>
            <a:r>
              <a:rPr lang="en-US" dirty="0"/>
              <a:t> </a:t>
            </a:r>
            <a:r>
              <a:rPr lang="en-US" dirty="0" err="1"/>
              <a:t>persoane</a:t>
            </a:r>
            <a:r>
              <a:rPr lang="en-US" dirty="0"/>
              <a:t> </a:t>
            </a:r>
            <a:r>
              <a:rPr lang="en-US" dirty="0" err="1"/>
              <a:t>instruite</a:t>
            </a:r>
            <a:r>
              <a:rPr lang="en-US" dirty="0"/>
              <a:t> </a:t>
            </a:r>
            <a:r>
              <a:rPr lang="en-US" dirty="0" err="1"/>
              <a:t>astfel</a:t>
            </a:r>
            <a:r>
              <a:rPr lang="en-US" dirty="0"/>
              <a:t> </a:t>
            </a:r>
            <a:r>
              <a:rPr lang="en-US" dirty="0" err="1"/>
              <a:t>încât</a:t>
            </a:r>
            <a:r>
              <a:rPr lang="en-US" dirty="0"/>
              <a:t> </a:t>
            </a:r>
            <a:r>
              <a:rPr lang="en-US" dirty="0" err="1"/>
              <a:t>şansele</a:t>
            </a:r>
            <a:r>
              <a:rPr lang="en-US" dirty="0"/>
              <a:t> </a:t>
            </a:r>
            <a:r>
              <a:rPr lang="en-US" dirty="0" err="1"/>
              <a:t>acestuia</a:t>
            </a:r>
            <a:r>
              <a:rPr lang="en-US" dirty="0"/>
              <a:t> de </a:t>
            </a:r>
            <a:r>
              <a:rPr lang="en-US" dirty="0" err="1"/>
              <a:t>vindecare</a:t>
            </a:r>
            <a:r>
              <a:rPr lang="en-US" dirty="0"/>
              <a:t> </a:t>
            </a:r>
            <a:r>
              <a:rPr lang="en-US" dirty="0" err="1"/>
              <a:t>să</a:t>
            </a:r>
            <a:r>
              <a:rPr lang="en-US" dirty="0"/>
              <a:t> fie </a:t>
            </a:r>
            <a:r>
              <a:rPr lang="en-US" dirty="0" err="1"/>
              <a:t>maxime</a:t>
            </a:r>
            <a:r>
              <a:rPr lang="ro-RO" dirty="0"/>
              <a:t> (cf. OMS)</a:t>
            </a:r>
          </a:p>
          <a:p>
            <a:pPr marL="0" indent="0">
              <a:buNone/>
            </a:pPr>
            <a:endParaRPr lang="ro-RO" i="1" dirty="0" smtClean="0"/>
          </a:p>
          <a:p>
            <a:pPr marL="0" indent="0">
              <a:buNone/>
            </a:pPr>
            <a:r>
              <a:rPr lang="ro-RO" i="1" dirty="0" smtClean="0"/>
              <a:t>Conform Ghidului metodologic PNPSCT:</a:t>
            </a:r>
          </a:p>
          <a:p>
            <a:pPr marL="514350" indent="-514350">
              <a:lnSpc>
                <a:spcPct val="100000"/>
              </a:lnSpc>
              <a:buFont typeface="+mj-lt"/>
              <a:buAutoNum type="arabicParenR"/>
            </a:pPr>
            <a:r>
              <a:rPr lang="en-US" dirty="0" err="1" smtClean="0"/>
              <a:t>Administrarea</a:t>
            </a:r>
            <a:r>
              <a:rPr lang="en-US" dirty="0" smtClean="0"/>
              <a:t> </a:t>
            </a:r>
            <a:r>
              <a:rPr lang="en-US" dirty="0" err="1" smtClean="0"/>
              <a:t>tratamentului</a:t>
            </a:r>
            <a:r>
              <a:rPr lang="en-US" dirty="0" smtClean="0"/>
              <a:t> se face </a:t>
            </a:r>
            <a:r>
              <a:rPr lang="en-US" dirty="0" err="1" smtClean="0"/>
              <a:t>iniţial</a:t>
            </a:r>
            <a:r>
              <a:rPr lang="ro-RO" dirty="0" smtClean="0"/>
              <a:t> </a:t>
            </a:r>
            <a:r>
              <a:rPr lang="en-US" dirty="0" err="1" smtClean="0"/>
              <a:t>în</a:t>
            </a:r>
            <a:r>
              <a:rPr lang="en-US" dirty="0" smtClean="0"/>
              <a:t> </a:t>
            </a:r>
            <a:r>
              <a:rPr lang="en-US" dirty="0" err="1" smtClean="0"/>
              <a:t>spital</a:t>
            </a:r>
            <a:r>
              <a:rPr lang="en-US" dirty="0" smtClean="0"/>
              <a:t>, ulterior </a:t>
            </a:r>
            <a:r>
              <a:rPr lang="en-US" dirty="0" err="1" smtClean="0"/>
              <a:t>în</a:t>
            </a:r>
            <a:r>
              <a:rPr lang="en-US" dirty="0" smtClean="0"/>
              <a:t> </a:t>
            </a:r>
            <a:r>
              <a:rPr lang="en-US" dirty="0" err="1" smtClean="0"/>
              <a:t>ambulatoriu</a:t>
            </a:r>
            <a:r>
              <a:rPr lang="en-US" dirty="0" smtClean="0"/>
              <a:t>, sub </a:t>
            </a:r>
            <a:r>
              <a:rPr lang="en-US" dirty="0" err="1" smtClean="0"/>
              <a:t>directa</a:t>
            </a:r>
            <a:r>
              <a:rPr lang="en-US" dirty="0" smtClean="0"/>
              <a:t> </a:t>
            </a:r>
            <a:r>
              <a:rPr lang="en-US" dirty="0" err="1" smtClean="0"/>
              <a:t>observare</a:t>
            </a:r>
            <a:r>
              <a:rPr lang="en-US" dirty="0" smtClean="0"/>
              <a:t> </a:t>
            </a:r>
            <a:r>
              <a:rPr lang="en-US" dirty="0" err="1" smtClean="0"/>
              <a:t>până</a:t>
            </a:r>
            <a:r>
              <a:rPr lang="en-US" dirty="0" smtClean="0"/>
              <a:t> la </a:t>
            </a:r>
            <a:r>
              <a:rPr lang="en-US" dirty="0" err="1" smtClean="0"/>
              <a:t>încheierea</a:t>
            </a:r>
            <a:r>
              <a:rPr lang="en-US" dirty="0" smtClean="0"/>
              <a:t> </a:t>
            </a:r>
            <a:r>
              <a:rPr lang="en-US" dirty="0" err="1" smtClean="0"/>
              <a:t>acestuia</a:t>
            </a:r>
            <a:r>
              <a:rPr lang="en-US" dirty="0" smtClean="0"/>
              <a:t>.</a:t>
            </a:r>
            <a:r>
              <a:rPr lang="ro-RO" dirty="0" smtClean="0"/>
              <a:t> (p.27)</a:t>
            </a:r>
          </a:p>
          <a:p>
            <a:pPr marL="514350" indent="-514350">
              <a:lnSpc>
                <a:spcPct val="100000"/>
              </a:lnSpc>
              <a:buFont typeface="+mj-lt"/>
              <a:buAutoNum type="arabicParenR"/>
            </a:pPr>
            <a:r>
              <a:rPr lang="ro-RO" dirty="0" smtClean="0"/>
              <a:t>Tratamentul în ambulatoriu începe după negativarea pacientului.</a:t>
            </a:r>
          </a:p>
          <a:p>
            <a:pPr marL="514350" indent="-514350">
              <a:lnSpc>
                <a:spcPct val="100000"/>
              </a:lnSpc>
              <a:buFont typeface="+mj-lt"/>
              <a:buAutoNum type="arabicParenR"/>
            </a:pPr>
            <a:r>
              <a:rPr lang="ro-RO" dirty="0" smtClean="0"/>
              <a:t>În ambulatoriu,</a:t>
            </a:r>
            <a:r>
              <a:rPr lang="en-US" dirty="0" smtClean="0"/>
              <a:t> </a:t>
            </a:r>
            <a:r>
              <a:rPr lang="ro-RO" dirty="0" smtClean="0"/>
              <a:t>în majoritatea cazurilor pacientul urmează scheme de tratament cu frecvență de administrare 7/7 sau 3/7.</a:t>
            </a:r>
          </a:p>
          <a:p>
            <a:pPr marL="514350" indent="-514350">
              <a:lnSpc>
                <a:spcPct val="100000"/>
              </a:lnSpc>
              <a:buFont typeface="+mj-lt"/>
              <a:buAutoNum type="arabicParenR"/>
            </a:pPr>
            <a:r>
              <a:rPr lang="ro-RO" dirty="0" smtClean="0"/>
              <a:t>DOT în ambulatoriu poate fi asigurat de personalul din dispensarele TB și de asistenți medicali comunitari/mediatori sanitari/lucrători comunitari (în cazul în care pacientul locuiește la distanță mare de dispensarul TB)</a:t>
            </a:r>
          </a:p>
          <a:p>
            <a:pPr marL="0" indent="0">
              <a:buNone/>
            </a:pPr>
            <a:endParaRPr lang="ro-RO" dirty="0" smtClean="0"/>
          </a:p>
          <a:p>
            <a:pPr marL="0" indent="0">
              <a:buNone/>
            </a:pPr>
            <a:endParaRPr lang="pt-BR" dirty="0"/>
          </a:p>
          <a:p>
            <a:pPr marL="0" indent="0">
              <a:buNone/>
            </a:pPr>
            <a:endParaRPr lang="en-US" dirty="0"/>
          </a:p>
        </p:txBody>
      </p:sp>
    </p:spTree>
    <p:extLst>
      <p:ext uri="{BB962C8B-B14F-4D97-AF65-F5344CB8AC3E}">
        <p14:creationId xmlns:p14="http://schemas.microsoft.com/office/powerpoint/2010/main" val="42076018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sz="4000" dirty="0" smtClean="0"/>
              <a:t>Furnizarea DOT în dispensarele TB</a:t>
            </a:r>
            <a:endParaRPr lang="en-US" sz="4000" dirty="0"/>
          </a:p>
        </p:txBody>
      </p:sp>
      <p:sp>
        <p:nvSpPr>
          <p:cNvPr id="3" name="Content Placeholder 2"/>
          <p:cNvSpPr>
            <a:spLocks noGrp="1"/>
          </p:cNvSpPr>
          <p:nvPr>
            <p:ph idx="1"/>
          </p:nvPr>
        </p:nvSpPr>
        <p:spPr>
          <a:xfrm>
            <a:off x="628650" y="1585913"/>
            <a:ext cx="7886700" cy="4957762"/>
          </a:xfrm>
        </p:spPr>
        <p:txBody>
          <a:bodyPr>
            <a:normAutofit fontScale="62500" lnSpcReduction="20000"/>
          </a:bodyPr>
          <a:lstStyle/>
          <a:p>
            <a:pPr marL="0" indent="0">
              <a:buNone/>
            </a:pPr>
            <a:r>
              <a:rPr lang="ro-RO" b="1" dirty="0">
                <a:solidFill>
                  <a:srgbClr val="0070C0"/>
                </a:solidFill>
              </a:rPr>
              <a:t>În practică:</a:t>
            </a:r>
          </a:p>
          <a:p>
            <a:r>
              <a:rPr lang="ro-RO" dirty="0" smtClean="0"/>
              <a:t>Foarte puțini pacienți primesc DOT cu frecvența recomandată; în mod tipic, pacientul își ridică medicamentele o dată pe lună de la dispensarul TB (indiferent cât de departe stă de dispensar) și și le auto-administrează.</a:t>
            </a:r>
          </a:p>
          <a:p>
            <a:r>
              <a:rPr lang="ro-RO" dirty="0" smtClean="0"/>
              <a:t>Sau, dacă există colaborarea medicului de familie: pacientului i se trimit medicamentele pe o lună la medicul de familie și se presupune că acesta asigură DOT</a:t>
            </a:r>
          </a:p>
          <a:p>
            <a:r>
              <a:rPr lang="ro-RO" dirty="0" smtClean="0"/>
              <a:t>Primesc DOT cu frecvența recomandată: pacienții care locuiesc aproape de dispensarul TB; cei care acceptă să se deplaseze la dispensar oridecâteori le indică medicul curant; cei cu forme rezistente de TB care, după evaluarea medicului curant, au și risc ridicat de non-aderență.</a:t>
            </a:r>
          </a:p>
          <a:p>
            <a:pPr marL="0" indent="0">
              <a:buNone/>
            </a:pPr>
            <a:endParaRPr lang="ro-RO" dirty="0" smtClean="0"/>
          </a:p>
          <a:p>
            <a:pPr marL="0" indent="0">
              <a:buNone/>
            </a:pPr>
            <a:r>
              <a:rPr lang="ro-RO" b="1" dirty="0">
                <a:solidFill>
                  <a:srgbClr val="C00000"/>
                </a:solidFill>
              </a:rPr>
              <a:t>În </a:t>
            </a:r>
            <a:r>
              <a:rPr lang="ro-RO" b="1" dirty="0" smtClean="0">
                <a:solidFill>
                  <a:srgbClr val="C00000"/>
                </a:solidFill>
              </a:rPr>
              <a:t>consecință:</a:t>
            </a:r>
            <a:endParaRPr lang="ro-RO" b="1" dirty="0">
              <a:solidFill>
                <a:srgbClr val="C00000"/>
              </a:solidFill>
            </a:endParaRPr>
          </a:p>
          <a:p>
            <a:pPr marL="0" indent="0">
              <a:buNone/>
            </a:pPr>
            <a:r>
              <a:rPr lang="ro-RO" dirty="0" smtClean="0"/>
              <a:t>În mod tipic, în dispensarele TB se furnizează </a:t>
            </a:r>
            <a:r>
              <a:rPr lang="ro-RO" u="sng" dirty="0" smtClean="0"/>
              <a:t>monitorizarea tratamentului </a:t>
            </a:r>
            <a:r>
              <a:rPr lang="ro-RO" dirty="0" smtClean="0"/>
              <a:t>și nu DOT conform definiției.</a:t>
            </a:r>
          </a:p>
          <a:p>
            <a:pPr marL="0" indent="0">
              <a:buNone/>
            </a:pPr>
            <a:endParaRPr lang="ro-RO" dirty="0"/>
          </a:p>
          <a:p>
            <a:pPr marL="0" indent="0">
              <a:buNone/>
            </a:pPr>
            <a:endParaRPr lang="ro-RO" dirty="0" smtClean="0"/>
          </a:p>
          <a:p>
            <a:pPr marL="0" indent="0">
              <a:buNone/>
            </a:pPr>
            <a:endParaRPr lang="ro-RO" dirty="0"/>
          </a:p>
          <a:p>
            <a:pPr marL="0" indent="0">
              <a:buNone/>
            </a:pPr>
            <a:endParaRPr lang="en-US" dirty="0"/>
          </a:p>
        </p:txBody>
      </p:sp>
    </p:spTree>
    <p:extLst>
      <p:ext uri="{BB962C8B-B14F-4D97-AF65-F5344CB8AC3E}">
        <p14:creationId xmlns:p14="http://schemas.microsoft.com/office/powerpoint/2010/main" val="14150280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o-RO" sz="4000" dirty="0" smtClean="0"/>
              <a:t>Furnizare DOT prin suporterii DOT comunitari</a:t>
            </a:r>
            <a:endParaRPr lang="en-US" sz="4000" dirty="0"/>
          </a:p>
        </p:txBody>
      </p:sp>
      <p:sp>
        <p:nvSpPr>
          <p:cNvPr id="3" name="Content Placeholder 2"/>
          <p:cNvSpPr>
            <a:spLocks noGrp="1"/>
          </p:cNvSpPr>
          <p:nvPr>
            <p:ph idx="1"/>
          </p:nvPr>
        </p:nvSpPr>
        <p:spPr>
          <a:xfrm>
            <a:off x="628650" y="1385888"/>
            <a:ext cx="8117417" cy="5093934"/>
          </a:xfrm>
        </p:spPr>
        <p:txBody>
          <a:bodyPr>
            <a:normAutofit/>
          </a:bodyPr>
          <a:lstStyle/>
          <a:p>
            <a:pPr marL="0" indent="0">
              <a:buNone/>
            </a:pPr>
            <a:r>
              <a:rPr lang="ro-RO" sz="1800" b="1" dirty="0">
                <a:solidFill>
                  <a:srgbClr val="0070C0"/>
                </a:solidFill>
              </a:rPr>
              <a:t>În practică:</a:t>
            </a:r>
          </a:p>
          <a:p>
            <a:r>
              <a:rPr lang="ro-RO" sz="1800" dirty="0" smtClean="0"/>
              <a:t>Suporteri DOT comunitari = asistenți medicali comunitari (AMC), mediatori sanitari (MS), medici de familie (MF) și asistentele lor, alte persoane.</a:t>
            </a:r>
          </a:p>
          <a:p>
            <a:r>
              <a:rPr lang="ro-RO" sz="1800" dirty="0" smtClean="0"/>
              <a:t>Județele au acoperire inegală cu AMC și MS, iar MF nu sunt peste tot interesați să colaboreze pentru tratament sub directă observație.</a:t>
            </a:r>
          </a:p>
          <a:p>
            <a:r>
              <a:rPr lang="ro-RO" sz="1800" dirty="0" smtClean="0"/>
              <a:t>AMC și MS se ocupă de diferite categorii de beneficiari din comunitate (printre care și pacientul cu TB).</a:t>
            </a:r>
          </a:p>
          <a:p>
            <a:r>
              <a:rPr lang="ro-RO" sz="1800" dirty="0" smtClean="0"/>
              <a:t>AMC și MS sunt în subordinea primăriilor/consiliilor locale, sunt coordonați metodologic de Direcția de Sănătate Publică, fiind plătiți din bugetul Ministerului Sănătății.</a:t>
            </a:r>
          </a:p>
          <a:p>
            <a:r>
              <a:rPr lang="ro-RO" sz="1800" dirty="0" smtClean="0"/>
              <a:t>Primarii ignoră adesea responsabilitățile AMC și MS stabilite prin lege și îi folosesc și la sarcini administrative (ex.: cadastru, distribuire ajutoare alimentare) sau de asistență socială (ex.: efectuare anchete sociale).</a:t>
            </a:r>
          </a:p>
          <a:p>
            <a:r>
              <a:rPr lang="ro-RO" sz="1800" dirty="0" smtClean="0"/>
              <a:t>În cele mai multe cazuri, primăriile refuză să achiziționeze materiale sanitare pentru activitatea AMC și MS și nici nu le decontează transportul asociat cu vizitarea pacienților.</a:t>
            </a:r>
            <a:endParaRPr lang="en-US" sz="1800" dirty="0"/>
          </a:p>
        </p:txBody>
      </p:sp>
    </p:spTree>
    <p:extLst>
      <p:ext uri="{BB962C8B-B14F-4D97-AF65-F5344CB8AC3E}">
        <p14:creationId xmlns:p14="http://schemas.microsoft.com/office/powerpoint/2010/main" val="39229292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8233172" cy="1325563"/>
          </a:xfrm>
        </p:spPr>
        <p:txBody>
          <a:bodyPr>
            <a:normAutofit/>
          </a:bodyPr>
          <a:lstStyle/>
          <a:p>
            <a:r>
              <a:rPr lang="ro-RO" sz="4000" dirty="0" smtClean="0"/>
              <a:t>Furnizare DOT prin suporterii DOT comunitari (cont.)</a:t>
            </a:r>
            <a:endParaRPr lang="en-US" sz="4000" dirty="0"/>
          </a:p>
        </p:txBody>
      </p:sp>
      <p:sp>
        <p:nvSpPr>
          <p:cNvPr id="3" name="Content Placeholder 2"/>
          <p:cNvSpPr>
            <a:spLocks noGrp="1"/>
          </p:cNvSpPr>
          <p:nvPr>
            <p:ph idx="1"/>
          </p:nvPr>
        </p:nvSpPr>
        <p:spPr>
          <a:xfrm>
            <a:off x="628650" y="1825624"/>
            <a:ext cx="7886700" cy="4654198"/>
          </a:xfrm>
        </p:spPr>
        <p:txBody>
          <a:bodyPr>
            <a:normAutofit fontScale="77500" lnSpcReduction="20000"/>
          </a:bodyPr>
          <a:lstStyle/>
          <a:p>
            <a:pPr marL="0" indent="0">
              <a:buNone/>
            </a:pPr>
            <a:r>
              <a:rPr lang="ro-RO" b="1" dirty="0" smtClean="0">
                <a:solidFill>
                  <a:srgbClr val="C00000"/>
                </a:solidFill>
              </a:rPr>
              <a:t>În consecință:</a:t>
            </a:r>
            <a:endParaRPr lang="ro-RO" b="1" dirty="0">
              <a:solidFill>
                <a:srgbClr val="C00000"/>
              </a:solidFill>
            </a:endParaRPr>
          </a:p>
          <a:p>
            <a:r>
              <a:rPr lang="ro-RO" dirty="0" smtClean="0"/>
              <a:t>Majoritatea AMC și MS asigură doar </a:t>
            </a:r>
            <a:r>
              <a:rPr lang="ro-RO" u="sng" dirty="0" smtClean="0"/>
              <a:t>monitorizarea</a:t>
            </a:r>
            <a:r>
              <a:rPr lang="ro-RO" dirty="0" smtClean="0"/>
              <a:t> tratamentului pentru pacienții cu TB și nu DOT conform definiției</a:t>
            </a:r>
          </a:p>
          <a:p>
            <a:r>
              <a:rPr lang="ro-RO" dirty="0" smtClean="0"/>
              <a:t>Pacientul își ridică tratamentul de la dispensarul TB sau de la medicul de familie, iar AMC și MS îl vizitează 1-2 ori/săptămână pentru a vedea cât a luat din tratament. </a:t>
            </a:r>
          </a:p>
          <a:p>
            <a:pPr marL="0" indent="0">
              <a:buNone/>
            </a:pPr>
            <a:endParaRPr lang="ro-RO" dirty="0"/>
          </a:p>
          <a:p>
            <a:pPr marL="0" indent="0">
              <a:buNone/>
            </a:pPr>
            <a:r>
              <a:rPr lang="ro-RO" dirty="0" smtClean="0"/>
              <a:t>Există însă și AMC și MS care: </a:t>
            </a:r>
          </a:p>
          <a:p>
            <a:r>
              <a:rPr lang="ro-RO" dirty="0" smtClean="0"/>
              <a:t>Ridică tratamentul pacientului de la dispensarul TB;</a:t>
            </a:r>
          </a:p>
          <a:p>
            <a:r>
              <a:rPr lang="ro-RO" dirty="0" smtClean="0"/>
              <a:t>Depozitează tratamentul la medicul de familie sau acasă;</a:t>
            </a:r>
          </a:p>
          <a:p>
            <a:r>
              <a:rPr lang="ro-RO" dirty="0" smtClean="0"/>
              <a:t>Vizitează pacientul 7/7 sau 3/7 pentru a-i administra tratamentul.</a:t>
            </a:r>
          </a:p>
          <a:p>
            <a:pPr marL="0" indent="0">
              <a:buNone/>
            </a:pPr>
            <a:endParaRPr lang="ro-RO" dirty="0"/>
          </a:p>
          <a:p>
            <a:pPr marL="0" indent="0">
              <a:buNone/>
            </a:pPr>
            <a:endParaRPr lang="ro-RO" dirty="0" smtClean="0"/>
          </a:p>
        </p:txBody>
      </p:sp>
    </p:spTree>
    <p:extLst>
      <p:ext uri="{BB962C8B-B14F-4D97-AF65-F5344CB8AC3E}">
        <p14:creationId xmlns:p14="http://schemas.microsoft.com/office/powerpoint/2010/main" val="281626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a:t>Activit</a:t>
            </a:r>
            <a:r>
              <a:rPr lang="ro-RO" b="1" dirty="0"/>
              <a:t>ăț</a:t>
            </a:r>
            <a:r>
              <a:rPr lang="en-US" b="1" dirty="0" err="1"/>
              <a:t>i</a:t>
            </a:r>
            <a:r>
              <a:rPr lang="en-US" b="1" dirty="0"/>
              <a:t> </a:t>
            </a:r>
            <a:r>
              <a:rPr lang="en-US" b="1" dirty="0" err="1"/>
              <a:t>destinate</a:t>
            </a:r>
            <a:r>
              <a:rPr lang="en-US" b="1" dirty="0"/>
              <a:t> </a:t>
            </a:r>
            <a:r>
              <a:rPr lang="ro-RO" b="1" dirty="0"/>
              <a:t>consumatorilor de droguri injectabile</a:t>
            </a:r>
            <a:endParaRPr lang="en-US" b="1" dirty="0">
              <a:solidFill>
                <a:srgbClr val="FF0000"/>
              </a:solidFill>
            </a:endParaRPr>
          </a:p>
        </p:txBody>
      </p:sp>
      <p:sp>
        <p:nvSpPr>
          <p:cNvPr id="3" name="Content Placeholder 2"/>
          <p:cNvSpPr>
            <a:spLocks noGrp="1"/>
          </p:cNvSpPr>
          <p:nvPr>
            <p:ph idx="1"/>
          </p:nvPr>
        </p:nvSpPr>
        <p:spPr>
          <a:xfrm>
            <a:off x="628650" y="1510196"/>
            <a:ext cx="7886700" cy="5043004"/>
          </a:xfrm>
        </p:spPr>
        <p:txBody>
          <a:bodyPr>
            <a:normAutofit fontScale="92500" lnSpcReduction="10000"/>
          </a:bodyPr>
          <a:lstStyle/>
          <a:p>
            <a:pPr marL="0" indent="0">
              <a:buNone/>
            </a:pPr>
            <a:r>
              <a:rPr lang="en-US" sz="2400" b="1" dirty="0" err="1" smtClean="0"/>
              <a:t>Implementator</a:t>
            </a:r>
            <a:r>
              <a:rPr lang="en-US" sz="2400" b="1" dirty="0" smtClean="0"/>
              <a:t>/</a:t>
            </a:r>
            <a:r>
              <a:rPr lang="en-US" sz="2400" b="1" dirty="0" err="1" smtClean="0"/>
              <a:t>i</a:t>
            </a:r>
            <a:r>
              <a:rPr lang="en-US" sz="2400" dirty="0" smtClean="0"/>
              <a:t>: ARAS </a:t>
            </a:r>
            <a:r>
              <a:rPr lang="ro-RO" sz="2400" dirty="0" smtClean="0"/>
              <a:t>î</a:t>
            </a:r>
            <a:r>
              <a:rPr lang="en-US" sz="2400" dirty="0" smtClean="0"/>
              <a:t>n </a:t>
            </a:r>
            <a:r>
              <a:rPr lang="en-US" sz="2400" dirty="0" err="1" smtClean="0"/>
              <a:t>parteneriat</a:t>
            </a:r>
            <a:r>
              <a:rPr lang="en-US" sz="2400" dirty="0" smtClean="0"/>
              <a:t> cu ALIAT </a:t>
            </a:r>
            <a:r>
              <a:rPr lang="ro-RO" sz="2400" dirty="0" err="1"/>
              <a:t>ș</a:t>
            </a:r>
            <a:r>
              <a:rPr lang="en-US" sz="2400" dirty="0" err="1" smtClean="0"/>
              <a:t>i</a:t>
            </a:r>
            <a:r>
              <a:rPr lang="en-US" sz="2400" dirty="0" smtClean="0"/>
              <a:t> PARADA </a:t>
            </a:r>
          </a:p>
          <a:p>
            <a:pPr marL="0" indent="0">
              <a:buNone/>
            </a:pPr>
            <a:r>
              <a:rPr lang="en-US" sz="2400" b="1" dirty="0" err="1" smtClean="0"/>
              <a:t>Titlul</a:t>
            </a:r>
            <a:r>
              <a:rPr lang="en-US" sz="2400" b="1" dirty="0" smtClean="0"/>
              <a:t> </a:t>
            </a:r>
            <a:r>
              <a:rPr lang="en-US" sz="2400" b="1" dirty="0" err="1" smtClean="0"/>
              <a:t>proiectului</a:t>
            </a:r>
            <a:r>
              <a:rPr lang="en-US" sz="2400" dirty="0" smtClean="0"/>
              <a:t>: “TRATAMENT </a:t>
            </a:r>
            <a:r>
              <a:rPr lang="en-US" sz="2400" dirty="0"/>
              <a:t>PENTRU TOȚI, ACUM</a:t>
            </a:r>
            <a:r>
              <a:rPr lang="en-US" sz="2400" dirty="0" smtClean="0"/>
              <a:t>!”</a:t>
            </a:r>
          </a:p>
          <a:p>
            <a:pPr marL="0" indent="0">
              <a:buNone/>
            </a:pPr>
            <a:r>
              <a:rPr lang="en-US" sz="2400" b="1" dirty="0" err="1" smtClean="0"/>
              <a:t>Localizare</a:t>
            </a:r>
            <a:r>
              <a:rPr lang="en-US" sz="2400" dirty="0" smtClean="0"/>
              <a:t>: </a:t>
            </a:r>
            <a:r>
              <a:rPr lang="en-US" sz="2400" dirty="0" err="1" smtClean="0"/>
              <a:t>Bucure</a:t>
            </a:r>
            <a:r>
              <a:rPr lang="ro-RO" sz="2400" dirty="0" smtClean="0"/>
              <a:t>ș</a:t>
            </a:r>
            <a:r>
              <a:rPr lang="en-US" sz="2400" dirty="0" err="1" smtClean="0"/>
              <a:t>ti</a:t>
            </a:r>
            <a:r>
              <a:rPr lang="en-US" sz="2400" dirty="0" smtClean="0"/>
              <a:t> </a:t>
            </a:r>
            <a:endParaRPr lang="ro-RO" sz="2400" dirty="0" smtClean="0"/>
          </a:p>
          <a:p>
            <a:pPr marL="0" indent="0">
              <a:buNone/>
            </a:pPr>
            <a:r>
              <a:rPr lang="en-US" sz="2400" b="1" dirty="0" err="1" smtClean="0"/>
              <a:t>Rezultate</a:t>
            </a:r>
            <a:r>
              <a:rPr lang="ro-RO" sz="2400" b="1" dirty="0" smtClean="0"/>
              <a:t> cumulative la</a:t>
            </a:r>
            <a:r>
              <a:rPr lang="en-US" sz="2400" b="1" dirty="0" smtClean="0"/>
              <a:t> Q</a:t>
            </a:r>
            <a:r>
              <a:rPr lang="ro-RO" sz="2400" b="1" dirty="0" smtClean="0"/>
              <a:t>4</a:t>
            </a:r>
            <a:r>
              <a:rPr lang="en-US" sz="2400" b="1" dirty="0" smtClean="0"/>
              <a:t>:</a:t>
            </a:r>
            <a:r>
              <a:rPr lang="ro-RO" sz="2400" b="1" dirty="0" smtClean="0"/>
              <a:t> </a:t>
            </a:r>
          </a:p>
          <a:p>
            <a:r>
              <a:rPr lang="ro-RO" sz="2400" b="1" dirty="0" smtClean="0"/>
              <a:t>823 CDI </a:t>
            </a:r>
            <a:r>
              <a:rPr lang="ro-RO" sz="2400" dirty="0" smtClean="0"/>
              <a:t>au beneficiat </a:t>
            </a:r>
            <a:r>
              <a:rPr lang="ro-RO" sz="2400" dirty="0"/>
              <a:t>de pachetul minim de servicii (informare, educatie </a:t>
            </a:r>
            <a:r>
              <a:rPr lang="ro-RO" sz="2400" dirty="0" smtClean="0"/>
              <a:t>și </a:t>
            </a:r>
            <a:r>
              <a:rPr lang="ro-RO" sz="2400" dirty="0"/>
              <a:t>consiliere HIV, HVB, HVC, TBC), prezervative </a:t>
            </a:r>
            <a:r>
              <a:rPr lang="ro-RO" sz="2400" dirty="0" smtClean="0"/>
              <a:t>și </a:t>
            </a:r>
            <a:r>
              <a:rPr lang="ro-RO" sz="2400" dirty="0"/>
              <a:t>schimb de seringi</a:t>
            </a:r>
            <a:r>
              <a:rPr lang="ro-RO" sz="2400" dirty="0" smtClean="0"/>
              <a:t>) </a:t>
            </a:r>
            <a:r>
              <a:rPr lang="ro-RO" sz="2400" dirty="0" smtClean="0">
                <a:solidFill>
                  <a:srgbClr val="C00000"/>
                </a:solidFill>
              </a:rPr>
              <a:t>(țintă: 900)</a:t>
            </a:r>
          </a:p>
          <a:p>
            <a:r>
              <a:rPr lang="ro-RO" sz="2400" b="1" dirty="0" smtClean="0"/>
              <a:t>685 CDI </a:t>
            </a:r>
            <a:r>
              <a:rPr lang="ro-RO" sz="2400" dirty="0" smtClean="0"/>
              <a:t>au fost evaluați pentru simptome TB (screening pe bază de chestionar) </a:t>
            </a:r>
            <a:r>
              <a:rPr lang="ro-RO" sz="2400" dirty="0" smtClean="0">
                <a:solidFill>
                  <a:srgbClr val="C00000"/>
                </a:solidFill>
              </a:rPr>
              <a:t>(țintă: 900)</a:t>
            </a:r>
          </a:p>
          <a:p>
            <a:r>
              <a:rPr lang="ro-RO" sz="2400" b="1" dirty="0" smtClean="0"/>
              <a:t>119 CDI </a:t>
            </a:r>
            <a:r>
              <a:rPr lang="ro-RO" sz="2400" dirty="0" smtClean="0"/>
              <a:t>suspecți de TB identificați pe teren au fost acompaniați la dispensar TB pentru diagnostic </a:t>
            </a:r>
            <a:r>
              <a:rPr lang="ro-RO" sz="2400" dirty="0" smtClean="0">
                <a:solidFill>
                  <a:srgbClr val="C00000"/>
                </a:solidFill>
              </a:rPr>
              <a:t>(țintă: 180)</a:t>
            </a:r>
          </a:p>
          <a:p>
            <a:r>
              <a:rPr lang="ro-RO" sz="2400" b="1" dirty="0" smtClean="0"/>
              <a:t>13 CDI </a:t>
            </a:r>
            <a:r>
              <a:rPr lang="ro-RO" sz="2400" dirty="0" smtClean="0"/>
              <a:t>din cei identificați de ARAS au fost diagnosticați cu TB </a:t>
            </a:r>
            <a:r>
              <a:rPr lang="ro-RO" sz="2400" dirty="0" smtClean="0">
                <a:solidFill>
                  <a:srgbClr val="C00000"/>
                </a:solidFill>
              </a:rPr>
              <a:t>(țintă: 90) </a:t>
            </a:r>
            <a:r>
              <a:rPr lang="ro-RO" sz="2400" dirty="0" smtClean="0"/>
              <a:t>&amp; alți 35 de CDI diagnosticați cu TB au fost referiți de dispensarele TB către ARAS pentru servicii de harm reduction.</a:t>
            </a:r>
          </a:p>
          <a:p>
            <a:endParaRPr lang="ro-RO" sz="2400" dirty="0" smtClean="0">
              <a:solidFill>
                <a:srgbClr val="C00000"/>
              </a:solidFill>
            </a:endParaRPr>
          </a:p>
          <a:p>
            <a:endParaRPr lang="en-US" sz="2000" dirty="0">
              <a:latin typeface="Times New Roman" panose="02020603050405020304" pitchFamily="18" charset="0"/>
              <a:ea typeface="Times New Roman" panose="02020603050405020304" pitchFamily="18" charset="0"/>
            </a:endParaRPr>
          </a:p>
          <a:p>
            <a:endParaRPr lang="ro-RO" sz="2000" b="1" dirty="0" smtClean="0"/>
          </a:p>
        </p:txBody>
      </p:sp>
      <p:sp>
        <p:nvSpPr>
          <p:cNvPr id="4" name="Date Placeholder 3"/>
          <p:cNvSpPr>
            <a:spLocks noGrp="1"/>
          </p:cNvSpPr>
          <p:nvPr>
            <p:ph type="dt" sz="half" idx="10"/>
          </p:nvPr>
        </p:nvSpPr>
        <p:spPr/>
        <p:txBody>
          <a:bodyPr/>
          <a:lstStyle/>
          <a:p>
            <a:fld id="{A383A9FD-B546-4196-99DC-38EC5D5B898B}"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6</a:t>
            </a:fld>
            <a:endParaRPr lang="en-US"/>
          </a:p>
        </p:txBody>
      </p:sp>
    </p:spTree>
    <p:extLst>
      <p:ext uri="{BB962C8B-B14F-4D97-AF65-F5344CB8AC3E}">
        <p14:creationId xmlns:p14="http://schemas.microsoft.com/office/powerpoint/2010/main" val="355705342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err="1" smtClean="0"/>
              <a:t>Reducerea</a:t>
            </a:r>
            <a:r>
              <a:rPr lang="en-US" sz="4000" dirty="0"/>
              <a:t> </a:t>
            </a:r>
            <a:r>
              <a:rPr lang="en-US" sz="4000" dirty="0" err="1" smtClean="0"/>
              <a:t>perioadei</a:t>
            </a:r>
            <a:r>
              <a:rPr lang="en-US" sz="4000" dirty="0" smtClean="0"/>
              <a:t> de </a:t>
            </a:r>
            <a:r>
              <a:rPr lang="en-US" sz="4000" dirty="0" err="1" smtClean="0"/>
              <a:t>spitalizare</a:t>
            </a:r>
            <a:r>
              <a:rPr lang="en-US" sz="4000" dirty="0" smtClean="0"/>
              <a:t> a </a:t>
            </a:r>
            <a:r>
              <a:rPr lang="en-US" sz="4000" dirty="0" err="1" smtClean="0"/>
              <a:t>pacientului</a:t>
            </a:r>
            <a:r>
              <a:rPr lang="en-US" sz="4000" dirty="0" smtClean="0"/>
              <a:t> cu </a:t>
            </a:r>
            <a:r>
              <a:rPr lang="en-US" sz="4000" dirty="0" err="1" smtClean="0"/>
              <a:t>tuberculoz</a:t>
            </a:r>
            <a:r>
              <a:rPr lang="ro-RO" sz="4000" dirty="0"/>
              <a:t>ă</a:t>
            </a:r>
            <a:endParaRPr lang="en-US" sz="4000" dirty="0"/>
          </a:p>
        </p:txBody>
      </p:sp>
      <p:sp>
        <p:nvSpPr>
          <p:cNvPr id="3" name="Content Placeholder 2"/>
          <p:cNvSpPr>
            <a:spLocks noGrp="1"/>
          </p:cNvSpPr>
          <p:nvPr>
            <p:ph idx="1"/>
          </p:nvPr>
        </p:nvSpPr>
        <p:spPr>
          <a:xfrm>
            <a:off x="628651" y="1685926"/>
            <a:ext cx="8233172" cy="4700588"/>
          </a:xfrm>
        </p:spPr>
        <p:txBody>
          <a:bodyPr>
            <a:noAutofit/>
          </a:bodyPr>
          <a:lstStyle/>
          <a:p>
            <a:pPr marL="0" indent="0">
              <a:buNone/>
            </a:pPr>
            <a:r>
              <a:rPr lang="ro-RO" sz="1800" i="1" dirty="0" smtClean="0"/>
              <a:t>Conform Ghidului Metodologic </a:t>
            </a:r>
            <a:r>
              <a:rPr lang="en-US" sz="1800" i="1" dirty="0" smtClean="0"/>
              <a:t>de </a:t>
            </a:r>
            <a:r>
              <a:rPr lang="en-US" sz="1800" i="1" dirty="0" err="1" smtClean="0"/>
              <a:t>implementare</a:t>
            </a:r>
            <a:r>
              <a:rPr lang="en-US" sz="1800" i="1" dirty="0" smtClean="0"/>
              <a:t> a </a:t>
            </a:r>
            <a:r>
              <a:rPr lang="ro-RO" sz="1800" i="1" dirty="0" smtClean="0"/>
              <a:t>PNPSCT:</a:t>
            </a:r>
          </a:p>
          <a:p>
            <a:pPr marL="0" indent="0">
              <a:buNone/>
            </a:pPr>
            <a:r>
              <a:rPr lang="ro-RO" sz="1800" dirty="0" smtClean="0"/>
              <a:t>1) </a:t>
            </a:r>
            <a:r>
              <a:rPr lang="en-US" sz="1800" b="1" dirty="0" err="1" smtClean="0">
                <a:solidFill>
                  <a:srgbClr val="0070C0"/>
                </a:solidFill>
              </a:rPr>
              <a:t>Spitalizarea</a:t>
            </a:r>
            <a:r>
              <a:rPr lang="en-US" sz="1800" b="1" dirty="0" smtClean="0">
                <a:solidFill>
                  <a:srgbClr val="0070C0"/>
                </a:solidFill>
              </a:rPr>
              <a:t> </a:t>
            </a:r>
            <a:r>
              <a:rPr lang="en-US" sz="1800" b="1" dirty="0" err="1">
                <a:solidFill>
                  <a:srgbClr val="0070C0"/>
                </a:solidFill>
              </a:rPr>
              <a:t>cazurilor</a:t>
            </a:r>
            <a:r>
              <a:rPr lang="en-US" sz="1800" b="1" dirty="0">
                <a:solidFill>
                  <a:srgbClr val="0070C0"/>
                </a:solidFill>
              </a:rPr>
              <a:t> de TB </a:t>
            </a:r>
            <a:r>
              <a:rPr lang="en-US" sz="1800" b="1" dirty="0" err="1">
                <a:solidFill>
                  <a:srgbClr val="0070C0"/>
                </a:solidFill>
              </a:rPr>
              <a:t>pulmonară</a:t>
            </a:r>
            <a:r>
              <a:rPr lang="en-US" sz="1800" b="1" dirty="0">
                <a:solidFill>
                  <a:srgbClr val="0070C0"/>
                </a:solidFill>
              </a:rPr>
              <a:t> cu </a:t>
            </a:r>
            <a:r>
              <a:rPr lang="en-US" sz="1800" b="1" dirty="0" err="1">
                <a:solidFill>
                  <a:srgbClr val="0070C0"/>
                </a:solidFill>
              </a:rPr>
              <a:t>microscopie</a:t>
            </a:r>
            <a:r>
              <a:rPr lang="en-US" sz="1800" b="1" dirty="0">
                <a:solidFill>
                  <a:srgbClr val="0070C0"/>
                </a:solidFill>
              </a:rPr>
              <a:t> </a:t>
            </a:r>
            <a:r>
              <a:rPr lang="en-US" sz="1800" b="1" dirty="0" smtClean="0">
                <a:solidFill>
                  <a:srgbClr val="0070C0"/>
                </a:solidFill>
              </a:rPr>
              <a:t>negative </a:t>
            </a:r>
            <a:r>
              <a:rPr lang="en-US" sz="1800" b="1" dirty="0" err="1" smtClean="0">
                <a:solidFill>
                  <a:srgbClr val="0070C0"/>
                </a:solidFill>
              </a:rPr>
              <a:t>şi</a:t>
            </a:r>
            <a:r>
              <a:rPr lang="en-US" sz="1800" b="1" dirty="0" smtClean="0">
                <a:solidFill>
                  <a:srgbClr val="0070C0"/>
                </a:solidFill>
              </a:rPr>
              <a:t> </a:t>
            </a:r>
            <a:r>
              <a:rPr lang="en-US" sz="1800" b="1" dirty="0" err="1">
                <a:solidFill>
                  <a:srgbClr val="0070C0"/>
                </a:solidFill>
              </a:rPr>
              <a:t>extrapulmonară</a:t>
            </a:r>
            <a:r>
              <a:rPr lang="en-US" sz="1800" b="1" dirty="0">
                <a:solidFill>
                  <a:srgbClr val="0070C0"/>
                </a:solidFill>
              </a:rPr>
              <a:t> </a:t>
            </a:r>
            <a:r>
              <a:rPr lang="en-US" sz="1800" b="1" dirty="0" err="1">
                <a:solidFill>
                  <a:srgbClr val="0070C0"/>
                </a:solidFill>
              </a:rPr>
              <a:t>trebuie</a:t>
            </a:r>
            <a:r>
              <a:rPr lang="en-US" sz="1800" b="1" dirty="0">
                <a:solidFill>
                  <a:srgbClr val="0070C0"/>
                </a:solidFill>
              </a:rPr>
              <a:t> </a:t>
            </a:r>
            <a:r>
              <a:rPr lang="en-US" sz="1800" b="1" dirty="0" err="1">
                <a:solidFill>
                  <a:srgbClr val="0070C0"/>
                </a:solidFill>
              </a:rPr>
              <a:t>să</a:t>
            </a:r>
            <a:r>
              <a:rPr lang="en-US" sz="1800" b="1" dirty="0">
                <a:solidFill>
                  <a:srgbClr val="0070C0"/>
                </a:solidFill>
              </a:rPr>
              <a:t> fie </a:t>
            </a:r>
            <a:r>
              <a:rPr lang="en-US" sz="1800" b="1" dirty="0" err="1">
                <a:solidFill>
                  <a:srgbClr val="0070C0"/>
                </a:solidFill>
              </a:rPr>
              <a:t>limitată</a:t>
            </a:r>
            <a:r>
              <a:rPr lang="en-US" sz="1800" b="1" dirty="0">
                <a:solidFill>
                  <a:srgbClr val="0070C0"/>
                </a:solidFill>
              </a:rPr>
              <a:t> </a:t>
            </a:r>
            <a:r>
              <a:rPr lang="en-US" sz="1800" b="1" dirty="0" err="1">
                <a:solidFill>
                  <a:srgbClr val="0070C0"/>
                </a:solidFill>
              </a:rPr>
              <a:t>numai</a:t>
            </a:r>
            <a:r>
              <a:rPr lang="en-US" sz="1800" b="1" dirty="0">
                <a:solidFill>
                  <a:srgbClr val="0070C0"/>
                </a:solidFill>
              </a:rPr>
              <a:t> la </a:t>
            </a:r>
            <a:r>
              <a:rPr lang="en-US" sz="1800" b="1" dirty="0" err="1">
                <a:solidFill>
                  <a:srgbClr val="0070C0"/>
                </a:solidFill>
              </a:rPr>
              <a:t>cazurile</a:t>
            </a:r>
            <a:r>
              <a:rPr lang="en-US" sz="1800" b="1" dirty="0">
                <a:solidFill>
                  <a:srgbClr val="0070C0"/>
                </a:solidFill>
              </a:rPr>
              <a:t> severe;</a:t>
            </a:r>
            <a:r>
              <a:rPr lang="en-US" sz="1800" dirty="0"/>
              <a:t> </a:t>
            </a:r>
            <a:r>
              <a:rPr lang="en-US" sz="1800" dirty="0" err="1"/>
              <a:t>există</a:t>
            </a:r>
            <a:r>
              <a:rPr lang="en-US" sz="1800" dirty="0"/>
              <a:t> </a:t>
            </a:r>
            <a:r>
              <a:rPr lang="en-US" sz="1800" dirty="0" err="1"/>
              <a:t>posibilitatea</a:t>
            </a:r>
            <a:r>
              <a:rPr lang="en-US" sz="1800" dirty="0"/>
              <a:t> </a:t>
            </a:r>
            <a:r>
              <a:rPr lang="en-US" sz="1800" dirty="0" err="1"/>
              <a:t>reducerii</a:t>
            </a:r>
            <a:r>
              <a:rPr lang="en-US" sz="1800" dirty="0"/>
              <a:t> </a:t>
            </a:r>
            <a:r>
              <a:rPr lang="en-US" sz="1800" dirty="0" err="1"/>
              <a:t>duratei</a:t>
            </a:r>
            <a:r>
              <a:rPr lang="en-US" sz="1800" dirty="0"/>
              <a:t> de </a:t>
            </a:r>
            <a:r>
              <a:rPr lang="en-US" sz="1800" dirty="0" err="1"/>
              <a:t>spitalizare</a:t>
            </a:r>
            <a:r>
              <a:rPr lang="en-US" sz="1800" dirty="0"/>
              <a:t> </a:t>
            </a:r>
            <a:r>
              <a:rPr lang="en-US" sz="1800" dirty="0" err="1"/>
              <a:t>chiar</a:t>
            </a:r>
            <a:r>
              <a:rPr lang="en-US" sz="1800" dirty="0"/>
              <a:t> la </a:t>
            </a:r>
            <a:r>
              <a:rPr lang="en-US" sz="1800" dirty="0" err="1"/>
              <a:t>cazurile</a:t>
            </a:r>
            <a:r>
              <a:rPr lang="en-US" sz="1800" dirty="0"/>
              <a:t> </a:t>
            </a:r>
            <a:r>
              <a:rPr lang="en-US" sz="1800" dirty="0" err="1"/>
              <a:t>pulmonare</a:t>
            </a:r>
            <a:r>
              <a:rPr lang="en-US" sz="1800" dirty="0"/>
              <a:t> cu </a:t>
            </a:r>
            <a:r>
              <a:rPr lang="en-US" sz="1800" dirty="0" err="1"/>
              <a:t>microscopie</a:t>
            </a:r>
            <a:r>
              <a:rPr lang="en-US" sz="1800" dirty="0"/>
              <a:t> </a:t>
            </a:r>
            <a:r>
              <a:rPr lang="en-US" sz="1800" dirty="0" err="1"/>
              <a:t>pozitivă</a:t>
            </a:r>
            <a:r>
              <a:rPr lang="en-US" sz="1800" dirty="0"/>
              <a:t> </a:t>
            </a:r>
            <a:r>
              <a:rPr lang="en-US" sz="1800" dirty="0" err="1"/>
              <a:t>dacă</a:t>
            </a:r>
            <a:r>
              <a:rPr lang="en-US" sz="1800" dirty="0"/>
              <a:t> </a:t>
            </a:r>
            <a:r>
              <a:rPr lang="en-US" sz="1800" dirty="0" err="1"/>
              <a:t>tratamentul</a:t>
            </a:r>
            <a:r>
              <a:rPr lang="en-US" sz="1800" dirty="0"/>
              <a:t> direct </a:t>
            </a:r>
            <a:r>
              <a:rPr lang="en-US" sz="1800" dirty="0" err="1"/>
              <a:t>observat</a:t>
            </a:r>
            <a:r>
              <a:rPr lang="en-US" sz="1800" dirty="0"/>
              <a:t> </a:t>
            </a:r>
            <a:r>
              <a:rPr lang="en-US" sz="1800" dirty="0" err="1"/>
              <a:t>poate</a:t>
            </a:r>
            <a:r>
              <a:rPr lang="en-US" sz="1800" dirty="0"/>
              <a:t> fi </a:t>
            </a:r>
            <a:r>
              <a:rPr lang="en-US" sz="1800" dirty="0" err="1"/>
              <a:t>administrat</a:t>
            </a:r>
            <a:r>
              <a:rPr lang="en-US" sz="1800" dirty="0"/>
              <a:t> </a:t>
            </a:r>
            <a:r>
              <a:rPr lang="en-US" sz="1800" dirty="0" err="1"/>
              <a:t>în</a:t>
            </a:r>
            <a:r>
              <a:rPr lang="en-US" sz="1800" dirty="0"/>
              <a:t> </a:t>
            </a:r>
            <a:r>
              <a:rPr lang="en-US" sz="1800" dirty="0" err="1"/>
              <a:t>ambulator</a:t>
            </a:r>
            <a:r>
              <a:rPr lang="en-US" sz="1800" dirty="0"/>
              <a:t> </a:t>
            </a:r>
            <a:r>
              <a:rPr lang="en-US" sz="1800" dirty="0" err="1"/>
              <a:t>în</a:t>
            </a:r>
            <a:r>
              <a:rPr lang="en-US" sz="1800" dirty="0"/>
              <a:t> </a:t>
            </a:r>
            <a:r>
              <a:rPr lang="en-US" sz="1800" dirty="0" err="1"/>
              <a:t>condiții</a:t>
            </a:r>
            <a:r>
              <a:rPr lang="en-US" sz="1800" dirty="0"/>
              <a:t> de </a:t>
            </a:r>
            <a:r>
              <a:rPr lang="en-US" sz="1800" dirty="0" err="1" smtClean="0"/>
              <a:t>izolare</a:t>
            </a:r>
            <a:r>
              <a:rPr lang="ro-RO" sz="1800" dirty="0"/>
              <a:t> </a:t>
            </a:r>
            <a:r>
              <a:rPr lang="ro-RO" sz="1800" i="1" dirty="0" smtClean="0"/>
              <a:t>(p. 27)</a:t>
            </a:r>
          </a:p>
          <a:p>
            <a:pPr marL="0" indent="0">
              <a:buNone/>
            </a:pPr>
            <a:r>
              <a:rPr lang="ro-RO" sz="1800" dirty="0" smtClean="0"/>
              <a:t>2) </a:t>
            </a:r>
            <a:r>
              <a:rPr lang="en-US" sz="1800" dirty="0" smtClean="0"/>
              <a:t>Se </a:t>
            </a:r>
            <a:r>
              <a:rPr lang="en-US" sz="1800" dirty="0" err="1"/>
              <a:t>recomandă</a:t>
            </a:r>
            <a:r>
              <a:rPr lang="en-US" sz="1800" dirty="0"/>
              <a:t> ca </a:t>
            </a:r>
            <a:r>
              <a:rPr lang="en-US" sz="1800" b="1" dirty="0" err="1">
                <a:solidFill>
                  <a:srgbClr val="0070C0"/>
                </a:solidFill>
              </a:rPr>
              <a:t>pacienţii</a:t>
            </a:r>
            <a:r>
              <a:rPr lang="en-US" sz="1800" b="1" dirty="0">
                <a:solidFill>
                  <a:srgbClr val="0070C0"/>
                </a:solidFill>
              </a:rPr>
              <a:t> </a:t>
            </a:r>
            <a:r>
              <a:rPr lang="en-US" sz="1800" b="1" dirty="0" err="1">
                <a:solidFill>
                  <a:srgbClr val="0070C0"/>
                </a:solidFill>
              </a:rPr>
              <a:t>să</a:t>
            </a:r>
            <a:r>
              <a:rPr lang="en-US" sz="1800" b="1" dirty="0">
                <a:solidFill>
                  <a:srgbClr val="0070C0"/>
                </a:solidFill>
              </a:rPr>
              <a:t> </a:t>
            </a:r>
            <a:r>
              <a:rPr lang="en-US" sz="1800" b="1" dirty="0" err="1">
                <a:solidFill>
                  <a:srgbClr val="0070C0"/>
                </a:solidFill>
              </a:rPr>
              <a:t>rămână</a:t>
            </a:r>
            <a:r>
              <a:rPr lang="en-US" sz="1800" b="1" dirty="0">
                <a:solidFill>
                  <a:srgbClr val="0070C0"/>
                </a:solidFill>
              </a:rPr>
              <a:t> </a:t>
            </a:r>
            <a:r>
              <a:rPr lang="en-US" sz="1800" b="1" dirty="0" err="1">
                <a:solidFill>
                  <a:srgbClr val="0070C0"/>
                </a:solidFill>
              </a:rPr>
              <a:t>spitalizaţi</a:t>
            </a:r>
            <a:r>
              <a:rPr lang="en-US" sz="1800" b="1" dirty="0">
                <a:solidFill>
                  <a:srgbClr val="0070C0"/>
                </a:solidFill>
              </a:rPr>
              <a:t> </a:t>
            </a:r>
            <a:r>
              <a:rPr lang="en-US" sz="1800" b="1" dirty="0" err="1">
                <a:solidFill>
                  <a:srgbClr val="0070C0"/>
                </a:solidFill>
              </a:rPr>
              <a:t>cel</a:t>
            </a:r>
            <a:r>
              <a:rPr lang="en-US" sz="1800" b="1" dirty="0">
                <a:solidFill>
                  <a:srgbClr val="0070C0"/>
                </a:solidFill>
              </a:rPr>
              <a:t> </a:t>
            </a:r>
            <a:r>
              <a:rPr lang="en-US" sz="1800" b="1" dirty="0" err="1">
                <a:solidFill>
                  <a:srgbClr val="0070C0"/>
                </a:solidFill>
              </a:rPr>
              <a:t>puţin</a:t>
            </a:r>
            <a:r>
              <a:rPr lang="en-US" sz="1800" b="1" dirty="0">
                <a:solidFill>
                  <a:srgbClr val="0070C0"/>
                </a:solidFill>
              </a:rPr>
              <a:t> </a:t>
            </a:r>
            <a:r>
              <a:rPr lang="en-US" sz="1800" b="1" dirty="0" err="1" smtClean="0">
                <a:solidFill>
                  <a:srgbClr val="0070C0"/>
                </a:solidFill>
              </a:rPr>
              <a:t>până</a:t>
            </a:r>
            <a:r>
              <a:rPr lang="en-US" sz="1800" b="1" dirty="0" smtClean="0">
                <a:solidFill>
                  <a:srgbClr val="0070C0"/>
                </a:solidFill>
              </a:rPr>
              <a:t> </a:t>
            </a:r>
            <a:r>
              <a:rPr lang="en-US" sz="1800" b="1" dirty="0">
                <a:solidFill>
                  <a:srgbClr val="0070C0"/>
                </a:solidFill>
              </a:rPr>
              <a:t>la </a:t>
            </a:r>
            <a:r>
              <a:rPr lang="en-US" sz="1800" b="1" dirty="0" err="1">
                <a:solidFill>
                  <a:srgbClr val="0070C0"/>
                </a:solidFill>
              </a:rPr>
              <a:t>negativarea</a:t>
            </a:r>
            <a:r>
              <a:rPr lang="en-US" sz="1800" b="1" dirty="0">
                <a:solidFill>
                  <a:srgbClr val="0070C0"/>
                </a:solidFill>
              </a:rPr>
              <a:t> </a:t>
            </a:r>
            <a:r>
              <a:rPr lang="en-US" sz="1800" b="1" dirty="0" err="1">
                <a:solidFill>
                  <a:srgbClr val="0070C0"/>
                </a:solidFill>
              </a:rPr>
              <a:t>microscopică</a:t>
            </a:r>
            <a:r>
              <a:rPr lang="en-US" sz="1800" b="1" dirty="0">
                <a:solidFill>
                  <a:srgbClr val="0070C0"/>
                </a:solidFill>
              </a:rPr>
              <a:t> </a:t>
            </a:r>
            <a:r>
              <a:rPr lang="en-US" sz="1800" b="1" dirty="0" smtClean="0">
                <a:solidFill>
                  <a:srgbClr val="0070C0"/>
                </a:solidFill>
              </a:rPr>
              <a:t>a </a:t>
            </a:r>
            <a:r>
              <a:rPr lang="en-US" sz="1800" b="1" dirty="0" err="1">
                <a:solidFill>
                  <a:srgbClr val="0070C0"/>
                </a:solidFill>
              </a:rPr>
              <a:t>sputei</a:t>
            </a:r>
            <a:r>
              <a:rPr lang="en-US" sz="1800" dirty="0">
                <a:solidFill>
                  <a:srgbClr val="0070C0"/>
                </a:solidFill>
              </a:rPr>
              <a:t>, </a:t>
            </a:r>
            <a:r>
              <a:rPr lang="en-US" sz="1800" dirty="0"/>
              <a:t>de </a:t>
            </a:r>
            <a:r>
              <a:rPr lang="en-US" sz="1800" dirty="0" err="1"/>
              <a:t>preferat</a:t>
            </a:r>
            <a:r>
              <a:rPr lang="en-US" sz="1800" dirty="0"/>
              <a:t> </a:t>
            </a:r>
            <a:r>
              <a:rPr lang="en-US" sz="1800" dirty="0" err="1"/>
              <a:t>până</a:t>
            </a:r>
            <a:r>
              <a:rPr lang="en-US" sz="1800" dirty="0"/>
              <a:t> la </a:t>
            </a:r>
            <a:r>
              <a:rPr lang="en-US" sz="1800" dirty="0" err="1"/>
              <a:t>conversia</a:t>
            </a:r>
            <a:r>
              <a:rPr lang="en-US" sz="1800" dirty="0"/>
              <a:t> </a:t>
            </a:r>
            <a:r>
              <a:rPr lang="en-US" sz="1800" dirty="0" err="1"/>
              <a:t>în</a:t>
            </a:r>
            <a:r>
              <a:rPr lang="en-US" sz="1800" dirty="0"/>
              <a:t> </a:t>
            </a:r>
            <a:r>
              <a:rPr lang="en-US" sz="1800" dirty="0" err="1" smtClean="0"/>
              <a:t>cultură</a:t>
            </a:r>
            <a:r>
              <a:rPr lang="ro-RO" sz="1800" dirty="0" smtClean="0"/>
              <a:t> </a:t>
            </a:r>
            <a:r>
              <a:rPr lang="en-US" sz="1800" dirty="0" smtClean="0"/>
              <a:t>(minim </a:t>
            </a:r>
            <a:r>
              <a:rPr lang="en-US" sz="1800" dirty="0"/>
              <a:t>2 </a:t>
            </a:r>
            <a:r>
              <a:rPr lang="en-US" sz="1800" dirty="0" err="1" smtClean="0"/>
              <a:t>culturi</a:t>
            </a:r>
            <a:r>
              <a:rPr lang="en-US" sz="1800" dirty="0" smtClean="0"/>
              <a:t> </a:t>
            </a:r>
            <a:r>
              <a:rPr lang="en-US" sz="1800" dirty="0"/>
              <a:t>consecutive negative</a:t>
            </a:r>
            <a:r>
              <a:rPr lang="en-US" sz="1800" dirty="0" smtClean="0"/>
              <a:t>).</a:t>
            </a:r>
            <a:r>
              <a:rPr lang="ro-RO" sz="1800" dirty="0" smtClean="0"/>
              <a:t> </a:t>
            </a:r>
            <a:r>
              <a:rPr lang="ro-RO" sz="1800" i="1" dirty="0" smtClean="0"/>
              <a:t>(p.31)</a:t>
            </a:r>
            <a:endParaRPr lang="en-US" sz="1800" i="1" dirty="0"/>
          </a:p>
          <a:p>
            <a:pPr marL="0" indent="0">
              <a:buNone/>
            </a:pPr>
            <a:r>
              <a:rPr lang="ro-RO" sz="1800" dirty="0" smtClean="0"/>
              <a:t>3) p</a:t>
            </a:r>
            <a:r>
              <a:rPr lang="en-US" sz="1800" dirty="0" err="1" smtClean="0"/>
              <a:t>erioada</a:t>
            </a:r>
            <a:r>
              <a:rPr lang="en-US" sz="1800" dirty="0" smtClean="0"/>
              <a:t> de </a:t>
            </a:r>
            <a:r>
              <a:rPr lang="en-US" sz="1800" dirty="0" err="1" smtClean="0"/>
              <a:t>spitalizare</a:t>
            </a:r>
            <a:r>
              <a:rPr lang="en-US" sz="1800" dirty="0" smtClean="0"/>
              <a:t> </a:t>
            </a:r>
            <a:r>
              <a:rPr lang="en-US" sz="1800" dirty="0" err="1" smtClean="0"/>
              <a:t>trebuie</a:t>
            </a:r>
            <a:r>
              <a:rPr lang="en-US" sz="1800" dirty="0" smtClean="0"/>
              <a:t> </a:t>
            </a:r>
            <a:r>
              <a:rPr lang="en-US" sz="1800" dirty="0" err="1" smtClean="0"/>
              <a:t>redusă</a:t>
            </a:r>
            <a:r>
              <a:rPr lang="en-US" sz="1800" dirty="0" smtClean="0"/>
              <a:t> la minim; </a:t>
            </a:r>
            <a:r>
              <a:rPr lang="en-US" sz="1800" dirty="0" err="1" smtClean="0"/>
              <a:t>cazurile</a:t>
            </a:r>
            <a:r>
              <a:rPr lang="en-US" sz="1800" dirty="0" smtClean="0"/>
              <a:t> bacteriologic negative </a:t>
            </a:r>
            <a:r>
              <a:rPr lang="en-US" sz="1800" dirty="0" err="1" smtClean="0"/>
              <a:t>și</a:t>
            </a:r>
            <a:r>
              <a:rPr lang="en-US" sz="1800" dirty="0" smtClean="0"/>
              <a:t> </a:t>
            </a:r>
            <a:r>
              <a:rPr lang="en-US" sz="1800" dirty="0" err="1" smtClean="0"/>
              <a:t>cele</a:t>
            </a:r>
            <a:r>
              <a:rPr lang="en-US" sz="1800" dirty="0" smtClean="0"/>
              <a:t> cu </a:t>
            </a:r>
            <a:r>
              <a:rPr lang="en-US" sz="1800" dirty="0" err="1" smtClean="0"/>
              <a:t>posibilități</a:t>
            </a:r>
            <a:r>
              <a:rPr lang="en-US" sz="1800" dirty="0" smtClean="0"/>
              <a:t> de </a:t>
            </a:r>
            <a:r>
              <a:rPr lang="en-US" sz="1800" dirty="0" err="1" smtClean="0"/>
              <a:t>izolare</a:t>
            </a:r>
            <a:r>
              <a:rPr lang="en-US" sz="1800" dirty="0" smtClean="0"/>
              <a:t> la </a:t>
            </a:r>
            <a:r>
              <a:rPr lang="en-US" sz="1800" dirty="0" err="1" smtClean="0"/>
              <a:t>domiciliu</a:t>
            </a:r>
            <a:r>
              <a:rPr lang="en-US" sz="1800" dirty="0" smtClean="0"/>
              <a:t> pot fi </a:t>
            </a:r>
            <a:r>
              <a:rPr lang="en-US" sz="1800" dirty="0" err="1" smtClean="0"/>
              <a:t>tratate</a:t>
            </a:r>
            <a:r>
              <a:rPr lang="en-US" sz="1800" dirty="0" smtClean="0"/>
              <a:t> </a:t>
            </a:r>
            <a:r>
              <a:rPr lang="en-US" sz="1800" dirty="0" err="1" smtClean="0"/>
              <a:t>ambulator</a:t>
            </a:r>
            <a:r>
              <a:rPr lang="en-US" sz="1800" dirty="0" smtClean="0"/>
              <a:t> </a:t>
            </a:r>
            <a:r>
              <a:rPr lang="en-US" sz="1800" dirty="0" err="1" smtClean="0"/>
              <a:t>dacă</a:t>
            </a:r>
            <a:r>
              <a:rPr lang="en-US" sz="1800" dirty="0" smtClean="0"/>
              <a:t> se </a:t>
            </a:r>
            <a:r>
              <a:rPr lang="en-US" sz="1800" dirty="0" err="1" smtClean="0"/>
              <a:t>asigură</a:t>
            </a:r>
            <a:r>
              <a:rPr lang="en-US" sz="1800" dirty="0" smtClean="0"/>
              <a:t> </a:t>
            </a:r>
            <a:r>
              <a:rPr lang="en-US" sz="1800" dirty="0" err="1" smtClean="0"/>
              <a:t>tratamentul</a:t>
            </a:r>
            <a:r>
              <a:rPr lang="en-US" sz="1800" dirty="0" smtClean="0"/>
              <a:t> direct </a:t>
            </a:r>
            <a:r>
              <a:rPr lang="en-US" sz="1800" dirty="0" err="1" smtClean="0"/>
              <a:t>observat</a:t>
            </a:r>
            <a:r>
              <a:rPr lang="ro-RO" sz="1800" dirty="0" smtClean="0"/>
              <a:t> </a:t>
            </a:r>
            <a:r>
              <a:rPr lang="en-US" sz="1800" dirty="0" err="1" smtClean="0"/>
              <a:t>și</a:t>
            </a:r>
            <a:r>
              <a:rPr lang="en-US" sz="1800" dirty="0" smtClean="0"/>
              <a:t> </a:t>
            </a:r>
            <a:r>
              <a:rPr lang="en-US" sz="1800" dirty="0" err="1" smtClean="0"/>
              <a:t>monitorizarea</a:t>
            </a:r>
            <a:r>
              <a:rPr lang="en-US" sz="1800" dirty="0" smtClean="0"/>
              <a:t> </a:t>
            </a:r>
            <a:r>
              <a:rPr lang="en-US" sz="1800" dirty="0" err="1" smtClean="0"/>
              <a:t>corespunzătoare</a:t>
            </a:r>
            <a:r>
              <a:rPr lang="en-US" sz="1800" dirty="0" smtClean="0"/>
              <a:t>; </a:t>
            </a:r>
            <a:r>
              <a:rPr lang="en-US" sz="1800" dirty="0" err="1" smtClean="0"/>
              <a:t>cazurile</a:t>
            </a:r>
            <a:r>
              <a:rPr lang="en-US" sz="1800" dirty="0" smtClean="0"/>
              <a:t> </a:t>
            </a:r>
            <a:r>
              <a:rPr lang="en-US" sz="1800" dirty="0" err="1" smtClean="0"/>
              <a:t>spitalizate</a:t>
            </a:r>
            <a:r>
              <a:rPr lang="en-US" sz="1800" dirty="0" smtClean="0"/>
              <a:t> </a:t>
            </a:r>
            <a:r>
              <a:rPr lang="en-US" sz="1800" dirty="0" err="1" smtClean="0"/>
              <a:t>vor</a:t>
            </a:r>
            <a:r>
              <a:rPr lang="en-US" sz="1800" dirty="0" smtClean="0"/>
              <a:t> fi </a:t>
            </a:r>
            <a:r>
              <a:rPr lang="en-US" sz="1800" dirty="0" err="1" smtClean="0"/>
              <a:t>menținute</a:t>
            </a:r>
            <a:r>
              <a:rPr lang="en-US" sz="1800" dirty="0" smtClean="0"/>
              <a:t> </a:t>
            </a:r>
            <a:r>
              <a:rPr lang="en-US" sz="1800" dirty="0" err="1" smtClean="0"/>
              <a:t>în</a:t>
            </a:r>
            <a:r>
              <a:rPr lang="en-US" sz="1800" dirty="0" smtClean="0"/>
              <a:t> </a:t>
            </a:r>
            <a:r>
              <a:rPr lang="en-US" sz="1800" dirty="0" err="1" smtClean="0"/>
              <a:t>staționar</a:t>
            </a:r>
            <a:r>
              <a:rPr lang="en-US" sz="1800" dirty="0" smtClean="0"/>
              <a:t> </a:t>
            </a:r>
            <a:r>
              <a:rPr lang="en-US" sz="1800" dirty="0" err="1" smtClean="0"/>
              <a:t>atâta</a:t>
            </a:r>
            <a:r>
              <a:rPr lang="en-US" sz="1800" dirty="0" smtClean="0"/>
              <a:t> </a:t>
            </a:r>
            <a:r>
              <a:rPr lang="en-US" sz="1800" dirty="0" err="1" smtClean="0"/>
              <a:t>timp</a:t>
            </a:r>
            <a:r>
              <a:rPr lang="en-US" sz="1800" dirty="0" smtClean="0"/>
              <a:t> </a:t>
            </a:r>
            <a:r>
              <a:rPr lang="en-US" sz="1800" dirty="0" err="1" smtClean="0"/>
              <a:t>cât</a:t>
            </a:r>
            <a:r>
              <a:rPr lang="en-US" sz="1800" dirty="0" smtClean="0"/>
              <a:t> </a:t>
            </a:r>
            <a:r>
              <a:rPr lang="en-US" sz="1800" dirty="0" err="1" smtClean="0"/>
              <a:t>este</a:t>
            </a:r>
            <a:r>
              <a:rPr lang="en-US" sz="1800" dirty="0" smtClean="0"/>
              <a:t> </a:t>
            </a:r>
            <a:r>
              <a:rPr lang="en-US" sz="1800" dirty="0" err="1" smtClean="0"/>
              <a:t>necesar</a:t>
            </a:r>
            <a:r>
              <a:rPr lang="en-US" sz="1800" dirty="0" smtClean="0"/>
              <a:t> </a:t>
            </a:r>
            <a:r>
              <a:rPr lang="en-US" sz="1800" dirty="0" err="1" smtClean="0"/>
              <a:t>pentru</a:t>
            </a:r>
            <a:r>
              <a:rPr lang="en-US" sz="1800" dirty="0" smtClean="0"/>
              <a:t> </a:t>
            </a:r>
            <a:r>
              <a:rPr lang="en-US" sz="1800" dirty="0" err="1" smtClean="0"/>
              <a:t>asigurarea</a:t>
            </a:r>
            <a:r>
              <a:rPr lang="en-US" sz="1800" dirty="0" smtClean="0"/>
              <a:t> </a:t>
            </a:r>
            <a:r>
              <a:rPr lang="ro-RO" sz="1800" dirty="0" smtClean="0"/>
              <a:t>e</a:t>
            </a:r>
            <a:r>
              <a:rPr lang="en-US" sz="1800" dirty="0" err="1" smtClean="0"/>
              <a:t>ficienței</a:t>
            </a:r>
            <a:r>
              <a:rPr lang="en-US" sz="1800" dirty="0" smtClean="0"/>
              <a:t> </a:t>
            </a:r>
            <a:r>
              <a:rPr lang="en-US" sz="1800" dirty="0" err="1" smtClean="0"/>
              <a:t>tratamentului</a:t>
            </a:r>
            <a:r>
              <a:rPr lang="en-US" sz="1800" dirty="0" smtClean="0"/>
              <a:t> </a:t>
            </a:r>
            <a:r>
              <a:rPr lang="en-US" sz="1800" dirty="0" err="1" smtClean="0"/>
              <a:t>și</a:t>
            </a:r>
            <a:r>
              <a:rPr lang="en-US" sz="1800" dirty="0" smtClean="0"/>
              <a:t> </a:t>
            </a:r>
            <a:r>
              <a:rPr lang="en-US" sz="1800" dirty="0" err="1" smtClean="0"/>
              <a:t>monitorizarea</a:t>
            </a:r>
            <a:r>
              <a:rPr lang="en-US" sz="1800" dirty="0" smtClean="0"/>
              <a:t> </a:t>
            </a:r>
            <a:r>
              <a:rPr lang="en-US" sz="1800" dirty="0" err="1" smtClean="0"/>
              <a:t>efectelor</a:t>
            </a:r>
            <a:r>
              <a:rPr lang="en-US" sz="1800" dirty="0" smtClean="0"/>
              <a:t> adverse. </a:t>
            </a:r>
            <a:r>
              <a:rPr lang="en-US" sz="1800" b="1" dirty="0" smtClean="0">
                <a:solidFill>
                  <a:srgbClr val="0070C0"/>
                </a:solidFill>
              </a:rPr>
              <a:t>Se </a:t>
            </a:r>
            <a:r>
              <a:rPr lang="en-US" sz="1800" b="1" dirty="0" err="1" smtClean="0">
                <a:solidFill>
                  <a:srgbClr val="0070C0"/>
                </a:solidFill>
              </a:rPr>
              <a:t>acceptă</a:t>
            </a:r>
            <a:r>
              <a:rPr lang="en-US" sz="1800" b="1" dirty="0" smtClean="0">
                <a:solidFill>
                  <a:srgbClr val="0070C0"/>
                </a:solidFill>
              </a:rPr>
              <a:t> ca </a:t>
            </a:r>
            <a:r>
              <a:rPr lang="ro-RO" sz="1800" b="1" dirty="0" smtClean="0">
                <a:solidFill>
                  <a:srgbClr val="0070C0"/>
                </a:solidFill>
              </a:rPr>
              <a:t>p</a:t>
            </a:r>
            <a:r>
              <a:rPr lang="en-US" sz="1800" b="1" dirty="0" err="1" smtClean="0">
                <a:solidFill>
                  <a:srgbClr val="0070C0"/>
                </a:solidFill>
              </a:rPr>
              <a:t>erioada</a:t>
            </a:r>
            <a:r>
              <a:rPr lang="en-US" sz="1800" b="1" dirty="0" smtClean="0">
                <a:solidFill>
                  <a:srgbClr val="0070C0"/>
                </a:solidFill>
              </a:rPr>
              <a:t> de </a:t>
            </a:r>
            <a:r>
              <a:rPr lang="en-US" sz="1800" b="1" dirty="0" err="1" smtClean="0">
                <a:solidFill>
                  <a:srgbClr val="0070C0"/>
                </a:solidFill>
              </a:rPr>
              <a:t>contagiozitate</a:t>
            </a:r>
            <a:r>
              <a:rPr lang="en-US" sz="1800" b="1" dirty="0" smtClean="0">
                <a:solidFill>
                  <a:srgbClr val="0070C0"/>
                </a:solidFill>
              </a:rPr>
              <a:t> </a:t>
            </a:r>
            <a:r>
              <a:rPr lang="en-US" sz="1800" b="1" dirty="0" err="1" smtClean="0">
                <a:solidFill>
                  <a:srgbClr val="0070C0"/>
                </a:solidFill>
              </a:rPr>
              <a:t>pentru</a:t>
            </a:r>
            <a:r>
              <a:rPr lang="en-US" sz="1800" b="1" dirty="0" smtClean="0">
                <a:solidFill>
                  <a:srgbClr val="0070C0"/>
                </a:solidFill>
              </a:rPr>
              <a:t> </a:t>
            </a:r>
            <a:r>
              <a:rPr lang="en-US" sz="1800" b="1" dirty="0" err="1" smtClean="0">
                <a:solidFill>
                  <a:srgbClr val="0070C0"/>
                </a:solidFill>
              </a:rPr>
              <a:t>cazurile</a:t>
            </a:r>
            <a:r>
              <a:rPr lang="en-US" sz="1800" b="1" dirty="0" smtClean="0">
                <a:solidFill>
                  <a:srgbClr val="0070C0"/>
                </a:solidFill>
              </a:rPr>
              <a:t> cu </a:t>
            </a:r>
            <a:r>
              <a:rPr lang="en-US" sz="1800" b="1" dirty="0" err="1" smtClean="0">
                <a:solidFill>
                  <a:srgbClr val="0070C0"/>
                </a:solidFill>
              </a:rPr>
              <a:t>sensibilitate</a:t>
            </a:r>
            <a:r>
              <a:rPr lang="en-US" sz="1800" b="1" dirty="0" smtClean="0">
                <a:solidFill>
                  <a:srgbClr val="0070C0"/>
                </a:solidFill>
              </a:rPr>
              <a:t> nu </a:t>
            </a:r>
            <a:r>
              <a:rPr lang="en-US" sz="1800" b="1" dirty="0" err="1" smtClean="0">
                <a:solidFill>
                  <a:srgbClr val="0070C0"/>
                </a:solidFill>
              </a:rPr>
              <a:t>depășeste</a:t>
            </a:r>
            <a:r>
              <a:rPr lang="en-US" sz="1800" b="1" dirty="0" smtClean="0">
                <a:solidFill>
                  <a:srgbClr val="0070C0"/>
                </a:solidFill>
              </a:rPr>
              <a:t> 2 </a:t>
            </a:r>
            <a:r>
              <a:rPr lang="en-US" sz="1800" b="1" dirty="0" err="1" smtClean="0">
                <a:solidFill>
                  <a:srgbClr val="0070C0"/>
                </a:solidFill>
              </a:rPr>
              <a:t>săptămâni</a:t>
            </a:r>
            <a:r>
              <a:rPr lang="en-US" sz="1800" b="1" dirty="0" smtClean="0">
                <a:solidFill>
                  <a:srgbClr val="0070C0"/>
                </a:solidFill>
              </a:rPr>
              <a:t> </a:t>
            </a:r>
            <a:r>
              <a:rPr lang="en-US" sz="1800" b="1" dirty="0" err="1" smtClean="0">
                <a:solidFill>
                  <a:srgbClr val="0070C0"/>
                </a:solidFill>
              </a:rPr>
              <a:t>după</a:t>
            </a:r>
            <a:r>
              <a:rPr lang="en-US" sz="1800" b="1" dirty="0" smtClean="0">
                <a:solidFill>
                  <a:srgbClr val="0070C0"/>
                </a:solidFill>
              </a:rPr>
              <a:t> </a:t>
            </a:r>
            <a:r>
              <a:rPr lang="en-US" sz="1800" b="1" dirty="0" err="1" smtClean="0">
                <a:solidFill>
                  <a:srgbClr val="0070C0"/>
                </a:solidFill>
              </a:rPr>
              <a:t>inițierea</a:t>
            </a:r>
            <a:r>
              <a:rPr lang="en-US" sz="1800" b="1" dirty="0" smtClean="0">
                <a:solidFill>
                  <a:srgbClr val="0070C0"/>
                </a:solidFill>
              </a:rPr>
              <a:t> </a:t>
            </a:r>
            <a:r>
              <a:rPr lang="en-US" sz="1800" b="1" dirty="0" err="1" smtClean="0">
                <a:solidFill>
                  <a:srgbClr val="0070C0"/>
                </a:solidFill>
              </a:rPr>
              <a:t>tratamentului</a:t>
            </a:r>
            <a:r>
              <a:rPr lang="en-US" sz="1800" b="1" dirty="0" smtClean="0">
                <a:solidFill>
                  <a:srgbClr val="0070C0"/>
                </a:solidFill>
              </a:rPr>
              <a:t>;</a:t>
            </a:r>
            <a:r>
              <a:rPr lang="en-US" sz="1800" dirty="0" smtClean="0"/>
              <a:t> </a:t>
            </a:r>
            <a:r>
              <a:rPr lang="en-US" sz="1800" dirty="0" err="1" smtClean="0"/>
              <a:t>pentru</a:t>
            </a:r>
            <a:r>
              <a:rPr lang="en-US" sz="1800" dirty="0" smtClean="0"/>
              <a:t> </a:t>
            </a:r>
            <a:r>
              <a:rPr lang="en-US" sz="1800" dirty="0" err="1" smtClean="0"/>
              <a:t>cazurile</a:t>
            </a:r>
            <a:r>
              <a:rPr lang="en-US" sz="1800" dirty="0" smtClean="0"/>
              <a:t> cu </a:t>
            </a:r>
            <a:r>
              <a:rPr lang="en-US" sz="1800" dirty="0" err="1" smtClean="0"/>
              <a:t>tuberculoză</a:t>
            </a:r>
            <a:r>
              <a:rPr lang="en-US" sz="1800" dirty="0" smtClean="0"/>
              <a:t> </a:t>
            </a:r>
            <a:r>
              <a:rPr lang="en-US" sz="1800" dirty="0" err="1" smtClean="0"/>
              <a:t>multidrog</a:t>
            </a:r>
            <a:r>
              <a:rPr lang="en-US" sz="1800" dirty="0" smtClean="0"/>
              <a:t> </a:t>
            </a:r>
            <a:r>
              <a:rPr lang="en-US" sz="1800" dirty="0" err="1" smtClean="0"/>
              <a:t>rezistentă</a:t>
            </a:r>
            <a:r>
              <a:rPr lang="en-US" sz="1800" dirty="0" smtClean="0"/>
              <a:t>, </a:t>
            </a:r>
            <a:r>
              <a:rPr lang="en-US" sz="1800" dirty="0" err="1" smtClean="0"/>
              <a:t>contagiozitatea</a:t>
            </a:r>
            <a:r>
              <a:rPr lang="en-US" sz="1800" dirty="0" smtClean="0"/>
              <a:t> </a:t>
            </a:r>
            <a:r>
              <a:rPr lang="en-US" sz="1800" dirty="0" err="1" smtClean="0"/>
              <a:t>scade</a:t>
            </a:r>
            <a:r>
              <a:rPr lang="en-US" sz="1800" dirty="0" smtClean="0"/>
              <a:t> de </a:t>
            </a:r>
            <a:r>
              <a:rPr lang="en-US" sz="1800" dirty="0" err="1" smtClean="0"/>
              <a:t>asemenea</a:t>
            </a:r>
            <a:r>
              <a:rPr lang="en-US" sz="1800" dirty="0" smtClean="0"/>
              <a:t> rapid </a:t>
            </a:r>
            <a:r>
              <a:rPr lang="en-US" sz="1800" dirty="0" err="1" smtClean="0"/>
              <a:t>după</a:t>
            </a:r>
            <a:r>
              <a:rPr lang="en-US" sz="1800" dirty="0" smtClean="0"/>
              <a:t> </a:t>
            </a:r>
            <a:r>
              <a:rPr lang="en-US" sz="1800" dirty="0" err="1" smtClean="0"/>
              <a:t>începerea</a:t>
            </a:r>
            <a:r>
              <a:rPr lang="en-US" sz="1800" dirty="0" smtClean="0"/>
              <a:t> </a:t>
            </a:r>
            <a:r>
              <a:rPr lang="en-US" sz="1800" dirty="0" err="1" smtClean="0"/>
              <a:t>tratamentului</a:t>
            </a:r>
            <a:r>
              <a:rPr lang="en-US" sz="1800" dirty="0" smtClean="0"/>
              <a:t> </a:t>
            </a:r>
            <a:r>
              <a:rPr lang="en-US" sz="1800" dirty="0" err="1" smtClean="0"/>
              <a:t>eficient</a:t>
            </a:r>
            <a:r>
              <a:rPr lang="en-US" sz="1800" dirty="0" smtClean="0"/>
              <a:t>, </a:t>
            </a:r>
            <a:r>
              <a:rPr lang="en-US" sz="1800" dirty="0" err="1" smtClean="0"/>
              <a:t>totuși</a:t>
            </a:r>
            <a:r>
              <a:rPr lang="en-US" sz="1800" dirty="0" smtClean="0"/>
              <a:t> se </a:t>
            </a:r>
            <a:r>
              <a:rPr lang="en-US" sz="1800" dirty="0" err="1" smtClean="0"/>
              <a:t>recomandă</a:t>
            </a:r>
            <a:r>
              <a:rPr lang="en-US" sz="1800" dirty="0" smtClean="0"/>
              <a:t> </a:t>
            </a:r>
            <a:r>
              <a:rPr lang="en-US" sz="1800" dirty="0" err="1" smtClean="0"/>
              <a:t>menținerea</a:t>
            </a:r>
            <a:r>
              <a:rPr lang="en-US" sz="1800" dirty="0" smtClean="0"/>
              <a:t> </a:t>
            </a:r>
            <a:r>
              <a:rPr lang="en-US" sz="1800" dirty="0" err="1" smtClean="0"/>
              <a:t>izolării</a:t>
            </a:r>
            <a:r>
              <a:rPr lang="en-US" sz="1800" dirty="0" smtClean="0"/>
              <a:t> </a:t>
            </a:r>
            <a:r>
              <a:rPr lang="en-US" sz="1800" dirty="0" err="1" smtClean="0"/>
              <a:t>până</a:t>
            </a:r>
            <a:r>
              <a:rPr lang="en-US" sz="1800" dirty="0" smtClean="0"/>
              <a:t> la </a:t>
            </a:r>
            <a:r>
              <a:rPr lang="en-US" sz="1800" dirty="0" err="1" smtClean="0"/>
              <a:t>negativare</a:t>
            </a:r>
            <a:r>
              <a:rPr lang="ro-RO" sz="1800" dirty="0" smtClean="0"/>
              <a:t> </a:t>
            </a:r>
            <a:r>
              <a:rPr lang="en-US" sz="1800" dirty="0" smtClean="0"/>
              <a:t>a </a:t>
            </a:r>
            <a:r>
              <a:rPr lang="en-US" sz="1800" dirty="0" err="1" smtClean="0"/>
              <a:t>în</a:t>
            </a:r>
            <a:r>
              <a:rPr lang="en-US" sz="1800" dirty="0" smtClean="0"/>
              <a:t> </a:t>
            </a:r>
            <a:r>
              <a:rPr lang="en-US" sz="1800" dirty="0" err="1" smtClean="0"/>
              <a:t>microscopie</a:t>
            </a:r>
            <a:r>
              <a:rPr lang="en-US" sz="1800" dirty="0" smtClean="0"/>
              <a:t> a </a:t>
            </a:r>
            <a:r>
              <a:rPr lang="en-US" sz="1800" dirty="0" err="1" smtClean="0"/>
              <a:t>sputei</a:t>
            </a:r>
            <a:r>
              <a:rPr lang="en-US" sz="1800" dirty="0" smtClean="0"/>
              <a:t>.</a:t>
            </a:r>
            <a:r>
              <a:rPr lang="ro-RO" sz="1800" dirty="0" smtClean="0"/>
              <a:t> </a:t>
            </a:r>
            <a:r>
              <a:rPr lang="ro-RO" sz="1800" i="1" dirty="0" smtClean="0"/>
              <a:t>(p. 41)</a:t>
            </a:r>
            <a:endParaRPr lang="en-US" sz="1800" i="1" dirty="0" smtClean="0"/>
          </a:p>
          <a:p>
            <a:pPr marL="0" indent="0">
              <a:buNone/>
            </a:pPr>
            <a:endParaRPr lang="en-US" sz="1800" dirty="0"/>
          </a:p>
          <a:p>
            <a:pPr marL="0" indent="0">
              <a:buNone/>
            </a:pPr>
            <a:endParaRPr lang="ro-RO" sz="1800" dirty="0" smtClean="0"/>
          </a:p>
          <a:p>
            <a:pPr marL="0" indent="0">
              <a:buNone/>
            </a:pPr>
            <a:endParaRPr lang="en-US" sz="1800" dirty="0"/>
          </a:p>
          <a:p>
            <a:pPr marL="0" indent="0">
              <a:buNone/>
            </a:pPr>
            <a:endParaRPr lang="en-US" sz="1800" dirty="0"/>
          </a:p>
        </p:txBody>
      </p:sp>
    </p:spTree>
    <p:extLst>
      <p:ext uri="{BB962C8B-B14F-4D97-AF65-F5344CB8AC3E}">
        <p14:creationId xmlns:p14="http://schemas.microsoft.com/office/powerpoint/2010/main" val="31595366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err="1" smtClean="0"/>
              <a:t>Reducerea</a:t>
            </a:r>
            <a:r>
              <a:rPr lang="en-US" sz="4000" dirty="0" smtClean="0"/>
              <a:t> </a:t>
            </a:r>
            <a:r>
              <a:rPr lang="en-US" sz="4000" dirty="0" err="1" smtClean="0"/>
              <a:t>perioadei</a:t>
            </a:r>
            <a:r>
              <a:rPr lang="en-US" sz="4000" dirty="0" smtClean="0"/>
              <a:t> de </a:t>
            </a:r>
            <a:r>
              <a:rPr lang="en-US" sz="4000" dirty="0" err="1" smtClean="0"/>
              <a:t>spitalizare</a:t>
            </a:r>
            <a:r>
              <a:rPr lang="ro-RO" sz="4000" dirty="0" smtClean="0"/>
              <a:t> (cont.)</a:t>
            </a:r>
            <a:endParaRPr lang="en-US" sz="4000" dirty="0"/>
          </a:p>
        </p:txBody>
      </p:sp>
      <p:sp>
        <p:nvSpPr>
          <p:cNvPr id="3" name="Content Placeholder 2"/>
          <p:cNvSpPr>
            <a:spLocks noGrp="1"/>
          </p:cNvSpPr>
          <p:nvPr>
            <p:ph idx="1"/>
          </p:nvPr>
        </p:nvSpPr>
        <p:spPr>
          <a:xfrm>
            <a:off x="628650" y="1396647"/>
            <a:ext cx="7886700" cy="5204178"/>
          </a:xfrm>
        </p:spPr>
        <p:txBody>
          <a:bodyPr>
            <a:normAutofit fontScale="62500" lnSpcReduction="20000"/>
          </a:bodyPr>
          <a:lstStyle/>
          <a:p>
            <a:pPr marL="0" indent="0">
              <a:buNone/>
            </a:pPr>
            <a:r>
              <a:rPr lang="ro-RO" b="1" dirty="0" smtClean="0">
                <a:solidFill>
                  <a:srgbClr val="0070C0"/>
                </a:solidFill>
              </a:rPr>
              <a:t>În practică:</a:t>
            </a:r>
          </a:p>
          <a:p>
            <a:r>
              <a:rPr lang="ro-RO" dirty="0" smtClean="0"/>
              <a:t>Bugetul unui spital de pneumoftiziologie este influențat semnificativ de numărul de zile de spitalizare TB decontate (vs. Alte afecțiuni pneumologice pentru care se decontează sumă fixă/caz tratat, independent de numărul de zile de spitalizare).</a:t>
            </a:r>
          </a:p>
          <a:p>
            <a:r>
              <a:rPr lang="en-US" dirty="0" smtClean="0"/>
              <a:t>Nu</a:t>
            </a:r>
            <a:r>
              <a:rPr lang="ro-RO" dirty="0" smtClean="0"/>
              <a:t>mărul de zile de spitalizare </a:t>
            </a:r>
            <a:r>
              <a:rPr lang="en-US" dirty="0" smtClean="0"/>
              <a:t>- </a:t>
            </a:r>
            <a:r>
              <a:rPr lang="ro-RO" dirty="0" smtClean="0"/>
              <a:t>nu este prevăzut un număr maxim de zile, spitalul trebuie doar să se încadreze în valoarea contractului cu CNAS.</a:t>
            </a:r>
          </a:p>
          <a:p>
            <a:pPr marL="0" indent="0">
              <a:buNone/>
            </a:pPr>
            <a:endParaRPr lang="en-US" b="1" dirty="0" smtClean="0">
              <a:solidFill>
                <a:srgbClr val="C00000"/>
              </a:solidFill>
            </a:endParaRPr>
          </a:p>
          <a:p>
            <a:pPr marL="0" indent="0">
              <a:buNone/>
            </a:pPr>
            <a:r>
              <a:rPr lang="ro-RO" b="1" dirty="0" smtClean="0">
                <a:solidFill>
                  <a:srgbClr val="C00000"/>
                </a:solidFill>
              </a:rPr>
              <a:t>În consecință:</a:t>
            </a:r>
          </a:p>
          <a:p>
            <a:r>
              <a:rPr lang="ro-RO" dirty="0" smtClean="0"/>
              <a:t>Număr foarte mic de cazuri care inițiază tratamentul în ambulatoriu (chiar și printre cazurile de microscopie negativă și tuberculoză extrapulmonară).</a:t>
            </a:r>
          </a:p>
          <a:p>
            <a:r>
              <a:rPr lang="ro-RO" dirty="0" smtClean="0"/>
              <a:t>Perioade lungi de spitalizare (în mod tipic </a:t>
            </a:r>
            <a:r>
              <a:rPr lang="en-US" dirty="0" smtClean="0"/>
              <a:t>&gt;</a:t>
            </a:r>
            <a:r>
              <a:rPr lang="ro-RO" dirty="0" smtClean="0"/>
              <a:t> 2 săptămâni la TB sensibilă; unele spitale cu medie de 2.5 luni internare/pers).</a:t>
            </a:r>
          </a:p>
          <a:p>
            <a:r>
              <a:rPr lang="ro-RO" dirty="0" smtClean="0"/>
              <a:t>D</a:t>
            </a:r>
            <a:r>
              <a:rPr lang="en-US" dirty="0" smtClean="0"/>
              <a:t>in </a:t>
            </a:r>
            <a:r>
              <a:rPr lang="en-US" dirty="0" err="1" smtClean="0"/>
              <a:t>cauza</a:t>
            </a:r>
            <a:r>
              <a:rPr lang="en-US" dirty="0" smtClean="0"/>
              <a:t> </a:t>
            </a:r>
            <a:r>
              <a:rPr lang="ro-RO" dirty="0" smtClean="0"/>
              <a:t>perioade</a:t>
            </a:r>
            <a:r>
              <a:rPr lang="en-US" dirty="0" err="1" smtClean="0"/>
              <a:t>lor</a:t>
            </a:r>
            <a:r>
              <a:rPr lang="ro-RO" dirty="0" smtClean="0"/>
              <a:t> </a:t>
            </a:r>
            <a:r>
              <a:rPr lang="ro-RO" dirty="0"/>
              <a:t>lungi de </a:t>
            </a:r>
            <a:r>
              <a:rPr lang="ro-RO" dirty="0" smtClean="0"/>
              <a:t>spitalizare</a:t>
            </a:r>
            <a:r>
              <a:rPr lang="en-US" dirty="0" smtClean="0"/>
              <a:t>, </a:t>
            </a:r>
            <a:r>
              <a:rPr lang="ro-RO" dirty="0" smtClean="0"/>
              <a:t>mulți pacienți devin neeligibili </a:t>
            </a:r>
            <a:r>
              <a:rPr lang="ro-RO" dirty="0"/>
              <a:t>pentru proiectul </a:t>
            </a:r>
            <a:r>
              <a:rPr lang="ro-RO" dirty="0" smtClean="0"/>
              <a:t>Fondului Global, </a:t>
            </a:r>
            <a:r>
              <a:rPr lang="ro-RO" dirty="0"/>
              <a:t>deoarece nu mai </a:t>
            </a:r>
            <a:r>
              <a:rPr lang="ro-RO" dirty="0" smtClean="0"/>
              <a:t>întrunesc </a:t>
            </a:r>
            <a:r>
              <a:rPr lang="ro-RO" dirty="0"/>
              <a:t>criteriile </a:t>
            </a:r>
            <a:r>
              <a:rPr lang="ro-RO" dirty="0" smtClean="0"/>
              <a:t>de admitere în proiect (luna de tratament </a:t>
            </a:r>
            <a:r>
              <a:rPr lang="en-US" dirty="0" smtClean="0"/>
              <a:t>&lt;T4</a:t>
            </a:r>
            <a:r>
              <a:rPr lang="ro-RO" dirty="0" smtClean="0"/>
              <a:t> pentru tuberculoza sensibilă</a:t>
            </a:r>
            <a:r>
              <a:rPr lang="en-US" dirty="0" smtClean="0"/>
              <a:t> </a:t>
            </a:r>
            <a:r>
              <a:rPr lang="en-US" dirty="0" err="1" smtClean="0"/>
              <a:t>sau</a:t>
            </a:r>
            <a:r>
              <a:rPr lang="en-US" dirty="0"/>
              <a:t> </a:t>
            </a:r>
            <a:r>
              <a:rPr lang="en-US" dirty="0" smtClean="0"/>
              <a:t>&lt;T12</a:t>
            </a:r>
            <a:r>
              <a:rPr lang="ro-RO" dirty="0" smtClean="0"/>
              <a:t> pentru tuberculoza rezistentă</a:t>
            </a:r>
            <a:r>
              <a:rPr lang="en-US" dirty="0" smtClean="0"/>
              <a:t>)</a:t>
            </a:r>
            <a:endParaRPr lang="ro-RO" dirty="0"/>
          </a:p>
          <a:p>
            <a:pPr marL="0" indent="0">
              <a:buNone/>
            </a:pPr>
            <a:endParaRPr lang="ro-RO" dirty="0" smtClean="0"/>
          </a:p>
        </p:txBody>
      </p:sp>
    </p:spTree>
    <p:extLst>
      <p:ext uri="{BB962C8B-B14F-4D97-AF65-F5344CB8AC3E}">
        <p14:creationId xmlns:p14="http://schemas.microsoft.com/office/powerpoint/2010/main" val="5854125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o-RO" dirty="0" smtClean="0"/>
              <a:t>Beneficii ale programului după 9 luni de implementare</a:t>
            </a:r>
            <a:endParaRPr lang="en-US" dirty="0"/>
          </a:p>
        </p:txBody>
      </p:sp>
      <p:sp>
        <p:nvSpPr>
          <p:cNvPr id="3" name="Content Placeholder 2"/>
          <p:cNvSpPr>
            <a:spLocks noGrp="1"/>
          </p:cNvSpPr>
          <p:nvPr>
            <p:ph idx="1"/>
          </p:nvPr>
        </p:nvSpPr>
        <p:spPr/>
        <p:txBody>
          <a:bodyPr>
            <a:normAutofit fontScale="85000" lnSpcReduction="20000"/>
          </a:bodyPr>
          <a:lstStyle/>
          <a:p>
            <a:pPr>
              <a:buFont typeface="Wingdings" panose="05000000000000000000" pitchFamily="2" charset="2"/>
              <a:buChar char="§"/>
            </a:pPr>
            <a:r>
              <a:rPr lang="ro-RO" dirty="0" smtClean="0"/>
              <a:t>S-au dezvoltat relații de colaborare între dispensarele TB, echipele multidisciplinare, AMC, MS, medici de familie, servicii sociale din primării.</a:t>
            </a:r>
          </a:p>
          <a:p>
            <a:pPr>
              <a:buFont typeface="Wingdings" panose="05000000000000000000" pitchFamily="2" charset="2"/>
              <a:buChar char="§"/>
            </a:pPr>
            <a:r>
              <a:rPr lang="ro-RO" dirty="0" smtClean="0"/>
              <a:t>Suporterii DOT spun că acordarea de tichete sociale (50 lei sau 80 lei) motivează mulți pacienți să termine tratamentul.</a:t>
            </a:r>
          </a:p>
          <a:p>
            <a:pPr>
              <a:buFont typeface="Wingdings" panose="05000000000000000000" pitchFamily="2" charset="2"/>
              <a:buChar char="§"/>
            </a:pPr>
            <a:r>
              <a:rPr lang="ro-RO" dirty="0"/>
              <a:t>S-a extins rețeaua de suporteri DOT care supraveghează tratamentul pacientului cu TB (angajare de noi AMC/MS, </a:t>
            </a:r>
            <a:r>
              <a:rPr lang="ro-RO" dirty="0" smtClean="0"/>
              <a:t>includerea medicilor de familie)</a:t>
            </a:r>
            <a:endParaRPr lang="ro-RO" dirty="0"/>
          </a:p>
          <a:p>
            <a:pPr>
              <a:buFont typeface="Wingdings" panose="05000000000000000000" pitchFamily="2" charset="2"/>
              <a:buChar char="§"/>
            </a:pPr>
            <a:r>
              <a:rPr lang="ro-RO" dirty="0"/>
              <a:t>Există servicii de informare, consiliere socială și psihologică de care pacientul cu TB poate beneficia în cele 6 </a:t>
            </a:r>
            <a:r>
              <a:rPr lang="ro-RO" dirty="0" smtClean="0"/>
              <a:t>județe.</a:t>
            </a:r>
            <a:endParaRPr lang="ro-RO" dirty="0"/>
          </a:p>
          <a:p>
            <a:pPr marL="0" indent="0">
              <a:buNone/>
            </a:pPr>
            <a:endParaRPr lang="en-US" dirty="0"/>
          </a:p>
        </p:txBody>
      </p:sp>
    </p:spTree>
    <p:extLst>
      <p:ext uri="{BB962C8B-B14F-4D97-AF65-F5344CB8AC3E}">
        <p14:creationId xmlns:p14="http://schemas.microsoft.com/office/powerpoint/2010/main" val="35619976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o-RO" dirty="0" smtClean="0"/>
              <a:t>Ce este de făcut pentru a înlătura barierele?</a:t>
            </a:r>
            <a:endParaRPr lang="en-US" dirty="0"/>
          </a:p>
        </p:txBody>
      </p:sp>
      <p:sp>
        <p:nvSpPr>
          <p:cNvPr id="3" name="Content Placeholder 2"/>
          <p:cNvSpPr>
            <a:spLocks noGrp="1"/>
          </p:cNvSpPr>
          <p:nvPr>
            <p:ph idx="1"/>
          </p:nvPr>
        </p:nvSpPr>
        <p:spPr>
          <a:xfrm>
            <a:off x="628650" y="1528764"/>
            <a:ext cx="7886700" cy="5043486"/>
          </a:xfrm>
        </p:spPr>
        <p:txBody>
          <a:bodyPr>
            <a:normAutofit fontScale="70000" lnSpcReduction="20000"/>
          </a:bodyPr>
          <a:lstStyle/>
          <a:p>
            <a:pPr>
              <a:buFont typeface="Wingdings" panose="05000000000000000000" pitchFamily="2" charset="2"/>
              <a:buChar char="§"/>
            </a:pPr>
            <a:r>
              <a:rPr lang="ro-RO" dirty="0" smtClean="0"/>
              <a:t>Modificarea mecanismului de finanțare al s</a:t>
            </a:r>
            <a:r>
              <a:rPr lang="en-US" dirty="0" err="1" smtClean="0"/>
              <a:t>erviciilor</a:t>
            </a:r>
            <a:r>
              <a:rPr lang="en-US" dirty="0" smtClean="0"/>
              <a:t> </a:t>
            </a:r>
            <a:r>
              <a:rPr lang="en-US" dirty="0" err="1" smtClean="0"/>
              <a:t>medicale</a:t>
            </a:r>
            <a:r>
              <a:rPr lang="en-US" dirty="0" smtClean="0"/>
              <a:t> </a:t>
            </a:r>
            <a:r>
              <a:rPr lang="en-US" dirty="0" err="1" smtClean="0"/>
              <a:t>pentru</a:t>
            </a:r>
            <a:r>
              <a:rPr lang="en-US" dirty="0" smtClean="0"/>
              <a:t> </a:t>
            </a:r>
            <a:r>
              <a:rPr lang="en-US" dirty="0" err="1" smtClean="0"/>
              <a:t>pacientul</a:t>
            </a:r>
            <a:r>
              <a:rPr lang="en-US" dirty="0" smtClean="0"/>
              <a:t> cu TB: cf. </a:t>
            </a:r>
            <a:r>
              <a:rPr lang="en-US" dirty="0" err="1" smtClean="0"/>
              <a:t>recomandarilor</a:t>
            </a:r>
            <a:r>
              <a:rPr lang="en-US" dirty="0" smtClean="0"/>
              <a:t> </a:t>
            </a:r>
            <a:r>
              <a:rPr lang="en-US" dirty="0" err="1" smtClean="0"/>
              <a:t>misiunilor</a:t>
            </a:r>
            <a:r>
              <a:rPr lang="en-US" dirty="0" smtClean="0"/>
              <a:t> de AT</a:t>
            </a:r>
            <a:endParaRPr lang="ro-RO" dirty="0" smtClean="0"/>
          </a:p>
          <a:p>
            <a:pPr>
              <a:buFont typeface="Wingdings" panose="05000000000000000000" pitchFamily="2" charset="2"/>
              <a:buChar char="§"/>
            </a:pPr>
            <a:r>
              <a:rPr lang="ro-RO" dirty="0" smtClean="0"/>
              <a:t>Modificare mecanis</a:t>
            </a:r>
            <a:r>
              <a:rPr lang="en-US" dirty="0" smtClean="0"/>
              <a:t>m</a:t>
            </a:r>
            <a:r>
              <a:rPr lang="ro-RO" dirty="0" smtClean="0"/>
              <a:t>ului de plată a medicilor de familie</a:t>
            </a:r>
            <a:r>
              <a:rPr lang="en-US" dirty="0"/>
              <a:t> </a:t>
            </a:r>
            <a:r>
              <a:rPr lang="en-US" dirty="0" err="1" smtClean="0"/>
              <a:t>pentru</a:t>
            </a:r>
            <a:r>
              <a:rPr lang="en-US" dirty="0" smtClean="0"/>
              <a:t> </a:t>
            </a:r>
            <a:r>
              <a:rPr lang="en-US" dirty="0" err="1" smtClean="0"/>
              <a:t>includerea</a:t>
            </a:r>
            <a:r>
              <a:rPr lang="en-US" dirty="0" smtClean="0"/>
              <a:t> </a:t>
            </a:r>
            <a:r>
              <a:rPr lang="en-US" dirty="0" err="1" smtClean="0"/>
              <a:t>serviciilor</a:t>
            </a:r>
            <a:r>
              <a:rPr lang="en-US" dirty="0" smtClean="0"/>
              <a:t> </a:t>
            </a:r>
            <a:r>
              <a:rPr lang="en-US" dirty="0" err="1" smtClean="0"/>
              <a:t>pentru</a:t>
            </a:r>
            <a:r>
              <a:rPr lang="en-US" dirty="0" smtClean="0"/>
              <a:t> </a:t>
            </a:r>
            <a:r>
              <a:rPr lang="en-US" dirty="0" err="1" smtClean="0"/>
              <a:t>pacientul</a:t>
            </a:r>
            <a:r>
              <a:rPr lang="en-US" dirty="0" smtClean="0"/>
              <a:t> cu TB: cf</a:t>
            </a:r>
            <a:r>
              <a:rPr lang="en-US" dirty="0"/>
              <a:t>. </a:t>
            </a:r>
            <a:r>
              <a:rPr lang="en-US" dirty="0" err="1"/>
              <a:t>recomandarilor</a:t>
            </a:r>
            <a:r>
              <a:rPr lang="en-US" dirty="0"/>
              <a:t> </a:t>
            </a:r>
            <a:r>
              <a:rPr lang="en-US" dirty="0" err="1"/>
              <a:t>misiunilor</a:t>
            </a:r>
            <a:r>
              <a:rPr lang="en-US" dirty="0"/>
              <a:t> de </a:t>
            </a:r>
            <a:r>
              <a:rPr lang="en-US" dirty="0" smtClean="0"/>
              <a:t>AT</a:t>
            </a:r>
            <a:endParaRPr lang="ro-RO" dirty="0" smtClean="0"/>
          </a:p>
          <a:p>
            <a:pPr>
              <a:buFont typeface="Wingdings" panose="05000000000000000000" pitchFamily="2" charset="2"/>
              <a:buChar char="§"/>
            </a:pPr>
            <a:r>
              <a:rPr lang="en-US" dirty="0" err="1" smtClean="0"/>
              <a:t>Detalierea</a:t>
            </a:r>
            <a:r>
              <a:rPr lang="ro-RO" dirty="0" smtClean="0"/>
              <a:t> criterii</a:t>
            </a:r>
            <a:r>
              <a:rPr lang="en-US" dirty="0" err="1" smtClean="0"/>
              <a:t>lor</a:t>
            </a:r>
            <a:r>
              <a:rPr lang="ro-RO" dirty="0" smtClean="0"/>
              <a:t> de externare pentru pacienții cu TB, în spiritul Ghidului PNPSCT și pilotarea lor într-unul dintre județele incluse în proiect</a:t>
            </a:r>
            <a:r>
              <a:rPr lang="en-US" dirty="0"/>
              <a:t> cf. </a:t>
            </a:r>
            <a:r>
              <a:rPr lang="en-US" dirty="0" err="1"/>
              <a:t>recomandarilor</a:t>
            </a:r>
            <a:r>
              <a:rPr lang="en-US" dirty="0"/>
              <a:t> </a:t>
            </a:r>
            <a:r>
              <a:rPr lang="en-US" dirty="0" err="1"/>
              <a:t>misiunilor</a:t>
            </a:r>
            <a:r>
              <a:rPr lang="en-US" dirty="0"/>
              <a:t> de AT</a:t>
            </a:r>
            <a:endParaRPr lang="ro-RO" dirty="0"/>
          </a:p>
          <a:p>
            <a:pPr>
              <a:buFont typeface="Wingdings" panose="05000000000000000000" pitchFamily="2" charset="2"/>
              <a:buChar char="§"/>
            </a:pPr>
            <a:r>
              <a:rPr lang="ro-RO" dirty="0" smtClean="0"/>
              <a:t>Acordarea de consiliere psiho-socială pacienților </a:t>
            </a:r>
            <a:r>
              <a:rPr lang="ro-RO" b="1" dirty="0" smtClean="0"/>
              <a:t>înainte de externare</a:t>
            </a:r>
          </a:p>
          <a:p>
            <a:pPr>
              <a:buFont typeface="Wingdings" panose="05000000000000000000" pitchFamily="2" charset="2"/>
              <a:buChar char="§"/>
            </a:pPr>
            <a:r>
              <a:rPr lang="ro-RO" dirty="0" smtClean="0"/>
              <a:t>Instruirea suporterilor DOT din comunitate (AMC, MS, MF, alții)</a:t>
            </a:r>
          </a:p>
          <a:p>
            <a:pPr>
              <a:buFont typeface="Wingdings" panose="05000000000000000000" pitchFamily="2" charset="2"/>
              <a:buChar char="§"/>
            </a:pPr>
            <a:r>
              <a:rPr lang="ro-RO" dirty="0" smtClean="0"/>
              <a:t>Promovarea </a:t>
            </a:r>
            <a:r>
              <a:rPr lang="ro-RO" dirty="0"/>
              <a:t>î</a:t>
            </a:r>
            <a:r>
              <a:rPr lang="ro-RO" dirty="0" smtClean="0"/>
              <a:t>n rândul primăriilor a rolului și importantei AMC și MS în comunitate</a:t>
            </a:r>
          </a:p>
          <a:p>
            <a:pPr>
              <a:buFont typeface="Wingdings" panose="05000000000000000000" pitchFamily="2" charset="2"/>
              <a:buChar char="§"/>
            </a:pPr>
            <a:r>
              <a:rPr lang="ro-RO" dirty="0" smtClean="0"/>
              <a:t>Evaluarea eficienței (din punct de vedere al succesului la tratament) a diverselor maniere de a furniza monitorizare de tratament sau DOT.</a:t>
            </a:r>
            <a:endParaRPr lang="en-US" dirty="0"/>
          </a:p>
        </p:txBody>
      </p:sp>
    </p:spTree>
    <p:extLst>
      <p:ext uri="{BB962C8B-B14F-4D97-AF65-F5344CB8AC3E}">
        <p14:creationId xmlns:p14="http://schemas.microsoft.com/office/powerpoint/2010/main" val="1741143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Activit</a:t>
            </a:r>
            <a:r>
              <a:rPr lang="ro-RO" b="1" dirty="0" smtClean="0"/>
              <a:t>ăț</a:t>
            </a:r>
            <a:r>
              <a:rPr lang="en-US" b="1" dirty="0" err="1" smtClean="0"/>
              <a:t>i</a:t>
            </a:r>
            <a:r>
              <a:rPr lang="en-US" b="1" dirty="0" smtClean="0"/>
              <a:t> </a:t>
            </a:r>
            <a:r>
              <a:rPr lang="en-US" b="1" dirty="0" err="1" smtClean="0"/>
              <a:t>destinate</a:t>
            </a:r>
            <a:r>
              <a:rPr lang="ro-RO" b="1" dirty="0"/>
              <a:t> </a:t>
            </a:r>
            <a:r>
              <a:rPr lang="ro-RO" b="1" dirty="0" smtClean="0"/>
              <a:t>persoanelor fără adăpost</a:t>
            </a:r>
            <a:endParaRPr lang="en-US" b="1" dirty="0"/>
          </a:p>
        </p:txBody>
      </p:sp>
      <p:sp>
        <p:nvSpPr>
          <p:cNvPr id="3" name="Content Placeholder 2"/>
          <p:cNvSpPr>
            <a:spLocks noGrp="1"/>
          </p:cNvSpPr>
          <p:nvPr>
            <p:ph idx="1"/>
          </p:nvPr>
        </p:nvSpPr>
        <p:spPr>
          <a:xfrm>
            <a:off x="609600" y="1371600"/>
            <a:ext cx="8305800" cy="5334000"/>
          </a:xfrm>
        </p:spPr>
        <p:txBody>
          <a:bodyPr>
            <a:normAutofit fontScale="70000" lnSpcReduction="20000"/>
          </a:bodyPr>
          <a:lstStyle/>
          <a:p>
            <a:pPr marL="0" indent="0">
              <a:buNone/>
            </a:pPr>
            <a:r>
              <a:rPr lang="en-US" b="1" dirty="0" err="1" smtClean="0"/>
              <a:t>Implementator</a:t>
            </a:r>
            <a:r>
              <a:rPr lang="en-US" dirty="0" smtClean="0"/>
              <a:t>: </a:t>
            </a:r>
            <a:r>
              <a:rPr lang="en-US" dirty="0" err="1" smtClean="0"/>
              <a:t>Salva</a:t>
            </a:r>
            <a:r>
              <a:rPr lang="ro-RO" dirty="0" smtClean="0"/>
              <a:t>ț</a:t>
            </a:r>
            <a:r>
              <a:rPr lang="en-US" dirty="0" err="1" smtClean="0"/>
              <a:t>i</a:t>
            </a:r>
            <a:r>
              <a:rPr lang="en-US" dirty="0" smtClean="0"/>
              <a:t> </a:t>
            </a:r>
            <a:r>
              <a:rPr lang="en-US" dirty="0" err="1" smtClean="0"/>
              <a:t>Copiii</a:t>
            </a:r>
            <a:r>
              <a:rPr lang="en-US" dirty="0" smtClean="0"/>
              <a:t> Romania</a:t>
            </a:r>
          </a:p>
          <a:p>
            <a:pPr marL="0" indent="0">
              <a:buNone/>
            </a:pPr>
            <a:r>
              <a:rPr lang="en-US" b="1" dirty="0" err="1" smtClean="0"/>
              <a:t>Titlul</a:t>
            </a:r>
            <a:r>
              <a:rPr lang="en-US" b="1" dirty="0" smtClean="0"/>
              <a:t> </a:t>
            </a:r>
            <a:r>
              <a:rPr lang="en-US" b="1" dirty="0" err="1" smtClean="0"/>
              <a:t>proiectului</a:t>
            </a:r>
            <a:r>
              <a:rPr lang="en-US" dirty="0" smtClean="0"/>
              <a:t>: </a:t>
            </a:r>
            <a:r>
              <a:rPr lang="en-US" sz="2400" dirty="0" smtClean="0"/>
              <a:t>“</a:t>
            </a:r>
            <a:r>
              <a:rPr lang="ro-RO" sz="2900" dirty="0"/>
              <a:t>Identificarea </a:t>
            </a:r>
            <a:r>
              <a:rPr lang="ro-RO" sz="2900" dirty="0" smtClean="0"/>
              <a:t>activă </a:t>
            </a:r>
            <a:r>
              <a:rPr lang="ro-RO" sz="2900" dirty="0"/>
              <a:t>a persoanelor </a:t>
            </a:r>
            <a:r>
              <a:rPr lang="ro-RO" sz="2900" dirty="0" smtClean="0"/>
              <a:t>fără adăpost </a:t>
            </a:r>
            <a:r>
              <a:rPr lang="ro-RO" sz="2900" dirty="0"/>
              <a:t>bolnave de TB </a:t>
            </a:r>
            <a:r>
              <a:rPr lang="ro-RO" sz="2900" dirty="0" smtClean="0"/>
              <a:t>și </a:t>
            </a:r>
            <a:r>
              <a:rPr lang="ro-RO" sz="2900" dirty="0"/>
              <a:t>oferirea de servicii integrate pentru </a:t>
            </a:r>
            <a:r>
              <a:rPr lang="ro-RO" sz="2900" dirty="0" smtClean="0"/>
              <a:t>creșterea aderenței </a:t>
            </a:r>
            <a:r>
              <a:rPr lang="ro-RO" sz="2900" dirty="0"/>
              <a:t>la </a:t>
            </a:r>
            <a:r>
              <a:rPr lang="ro-RO" sz="2900" dirty="0" smtClean="0"/>
              <a:t>tratament</a:t>
            </a:r>
            <a:r>
              <a:rPr lang="en-US" sz="2900" dirty="0" smtClean="0"/>
              <a:t>”</a:t>
            </a:r>
          </a:p>
          <a:p>
            <a:pPr marL="0" indent="0">
              <a:buNone/>
            </a:pPr>
            <a:r>
              <a:rPr lang="en-US" b="1" dirty="0" err="1" smtClean="0"/>
              <a:t>Localizare</a:t>
            </a:r>
            <a:r>
              <a:rPr lang="en-US" dirty="0" smtClean="0"/>
              <a:t>: </a:t>
            </a:r>
            <a:r>
              <a:rPr lang="en-US" dirty="0" err="1" smtClean="0"/>
              <a:t>Bucure</a:t>
            </a:r>
            <a:r>
              <a:rPr lang="ro-RO" dirty="0" smtClean="0"/>
              <a:t>ș</a:t>
            </a:r>
            <a:r>
              <a:rPr lang="en-US" dirty="0" err="1" smtClean="0"/>
              <a:t>ti</a:t>
            </a:r>
            <a:r>
              <a:rPr lang="en-US" dirty="0" smtClean="0"/>
              <a:t> </a:t>
            </a:r>
            <a:endParaRPr lang="ro-RO" dirty="0" smtClean="0"/>
          </a:p>
          <a:p>
            <a:pPr marL="0" indent="0">
              <a:buNone/>
            </a:pPr>
            <a:endParaRPr lang="en-US" b="1" dirty="0" smtClean="0"/>
          </a:p>
          <a:p>
            <a:pPr marL="0" indent="0">
              <a:buNone/>
            </a:pPr>
            <a:r>
              <a:rPr lang="en-US" b="1" dirty="0" err="1" smtClean="0"/>
              <a:t>Rezultate</a:t>
            </a:r>
            <a:r>
              <a:rPr lang="ro-RO" b="1" dirty="0" smtClean="0"/>
              <a:t> cumulative la</a:t>
            </a:r>
            <a:r>
              <a:rPr lang="en-US" b="1" dirty="0" smtClean="0"/>
              <a:t> Q</a:t>
            </a:r>
            <a:r>
              <a:rPr lang="ro-RO" b="1" dirty="0" smtClean="0"/>
              <a:t>4</a:t>
            </a:r>
            <a:r>
              <a:rPr lang="en-US" b="1" dirty="0" smtClean="0"/>
              <a:t>: </a:t>
            </a:r>
            <a:endParaRPr lang="ro-RO" b="1" dirty="0" smtClean="0"/>
          </a:p>
          <a:p>
            <a:r>
              <a:rPr lang="ro-RO" sz="3400" b="1" dirty="0" smtClean="0"/>
              <a:t>979 PFA </a:t>
            </a:r>
            <a:r>
              <a:rPr lang="ro-RO" sz="3400" dirty="0" smtClean="0"/>
              <a:t>au fost informate despre TBC (țintă: 660)</a:t>
            </a:r>
          </a:p>
          <a:p>
            <a:r>
              <a:rPr lang="ro-RO" sz="3600" b="1" dirty="0" smtClean="0"/>
              <a:t>281 PFA </a:t>
            </a:r>
            <a:r>
              <a:rPr lang="ro-RO" sz="3600" dirty="0" smtClean="0"/>
              <a:t>suspecți </a:t>
            </a:r>
            <a:r>
              <a:rPr lang="ro-RO" sz="3600" dirty="0"/>
              <a:t>de TB identificați pe teren au fost acompaniați la dispensar TB pentru diagnostic (țintă: </a:t>
            </a:r>
            <a:r>
              <a:rPr lang="ro-RO" sz="3600" dirty="0" smtClean="0"/>
              <a:t>266)</a:t>
            </a:r>
            <a:endParaRPr lang="ro-RO" sz="3600" dirty="0"/>
          </a:p>
          <a:p>
            <a:r>
              <a:rPr lang="ro-RO" sz="3400" b="1" dirty="0" smtClean="0"/>
              <a:t>37 PFA </a:t>
            </a:r>
            <a:r>
              <a:rPr lang="ro-RO" sz="3400" dirty="0" smtClean="0"/>
              <a:t>au </a:t>
            </a:r>
            <a:r>
              <a:rPr lang="ro-RO" sz="3400" dirty="0"/>
              <a:t>fost </a:t>
            </a:r>
            <a:r>
              <a:rPr lang="ro-RO" sz="3400" dirty="0" smtClean="0"/>
              <a:t>diagnosticate cu tuberculoză activă și alte </a:t>
            </a:r>
            <a:r>
              <a:rPr lang="ro-RO" sz="3400" b="1" dirty="0" smtClean="0"/>
              <a:t>47 (în special copii) identificate cu primoinfecție</a:t>
            </a:r>
          </a:p>
          <a:p>
            <a:r>
              <a:rPr lang="ro-RO" sz="3400" dirty="0" smtClean="0"/>
              <a:t>Toți PFA identificați cu TB (activ, latent) primesc tratament anti-TB sau tratament profilactic și servicii </a:t>
            </a:r>
            <a:r>
              <a:rPr lang="ro-RO" sz="3400" dirty="0"/>
              <a:t>de suport pentru creşterea </a:t>
            </a:r>
            <a:r>
              <a:rPr lang="ro-RO" sz="3400" dirty="0" smtClean="0"/>
              <a:t>aderentei la tratament </a:t>
            </a:r>
            <a:r>
              <a:rPr lang="ro-RO" sz="3400" dirty="0"/>
              <a:t>(stimulente sociale, </a:t>
            </a:r>
            <a:r>
              <a:rPr lang="ro-RO" sz="3400" dirty="0" smtClean="0"/>
              <a:t>DOT furnizat de lucrători sociali pe teren, </a:t>
            </a:r>
            <a:r>
              <a:rPr lang="ro-RO" sz="3400" dirty="0"/>
              <a:t>educatori între egali, consiliere psihosocială</a:t>
            </a:r>
            <a:r>
              <a:rPr lang="ro-RO" sz="3400" dirty="0" smtClean="0"/>
              <a:t>).</a:t>
            </a:r>
            <a:endParaRPr lang="en-US" sz="3400" dirty="0"/>
          </a:p>
          <a:p>
            <a:endParaRPr lang="en-US" dirty="0" smtClean="0"/>
          </a:p>
        </p:txBody>
      </p:sp>
      <p:sp>
        <p:nvSpPr>
          <p:cNvPr id="4" name="Date Placeholder 3"/>
          <p:cNvSpPr>
            <a:spLocks noGrp="1"/>
          </p:cNvSpPr>
          <p:nvPr>
            <p:ph type="dt" sz="half" idx="10"/>
          </p:nvPr>
        </p:nvSpPr>
        <p:spPr/>
        <p:txBody>
          <a:bodyPr/>
          <a:lstStyle/>
          <a:p>
            <a:fld id="{FC82EF92-E72B-424F-972C-0C59754BD31D}"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7</a:t>
            </a:fld>
            <a:endParaRPr lang="en-US"/>
          </a:p>
        </p:txBody>
      </p:sp>
    </p:spTree>
    <p:extLst>
      <p:ext uri="{BB962C8B-B14F-4D97-AF65-F5344CB8AC3E}">
        <p14:creationId xmlns:p14="http://schemas.microsoft.com/office/powerpoint/2010/main" val="11663191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a:t>Interven</a:t>
            </a:r>
            <a:r>
              <a:rPr lang="ro-RO" b="1" dirty="0"/>
              <a:t>ț</a:t>
            </a:r>
            <a:r>
              <a:rPr lang="en-US" b="1" dirty="0"/>
              <a:t>ii pilot – </a:t>
            </a:r>
            <a:r>
              <a:rPr lang="ro-RO" b="1" dirty="0"/>
              <a:t>î</a:t>
            </a:r>
            <a:r>
              <a:rPr lang="en-US" b="1" dirty="0" err="1"/>
              <a:t>ngrijire</a:t>
            </a:r>
            <a:r>
              <a:rPr lang="en-US" b="1" dirty="0"/>
              <a:t> </a:t>
            </a:r>
            <a:r>
              <a:rPr lang="en-US" b="1" dirty="0" err="1"/>
              <a:t>ambulatorie</a:t>
            </a:r>
            <a:endParaRPr lang="en-US" b="1" dirty="0"/>
          </a:p>
        </p:txBody>
      </p:sp>
      <p:sp>
        <p:nvSpPr>
          <p:cNvPr id="3" name="Content Placeholder 2"/>
          <p:cNvSpPr>
            <a:spLocks noGrp="1"/>
          </p:cNvSpPr>
          <p:nvPr>
            <p:ph idx="1"/>
          </p:nvPr>
        </p:nvSpPr>
        <p:spPr>
          <a:xfrm>
            <a:off x="190500" y="1428752"/>
            <a:ext cx="8763000" cy="5331504"/>
          </a:xfrm>
        </p:spPr>
        <p:txBody>
          <a:bodyPr>
            <a:noAutofit/>
          </a:bodyPr>
          <a:lstStyle/>
          <a:p>
            <a:pPr marL="0" indent="0">
              <a:buNone/>
            </a:pPr>
            <a:r>
              <a:rPr lang="en-US" sz="2000" b="1" dirty="0" err="1" smtClean="0"/>
              <a:t>Titlul</a:t>
            </a:r>
            <a:r>
              <a:rPr lang="en-US" sz="2000" b="1" dirty="0" smtClean="0"/>
              <a:t> </a:t>
            </a:r>
            <a:r>
              <a:rPr lang="en-US" sz="2000" b="1" dirty="0" err="1" smtClean="0"/>
              <a:t>proiect</a:t>
            </a:r>
            <a:r>
              <a:rPr lang="ro-RO" sz="2000" b="1" dirty="0" smtClean="0"/>
              <a:t>elor</a:t>
            </a:r>
            <a:r>
              <a:rPr lang="en-US" sz="2000" dirty="0" smtClean="0"/>
              <a:t>: “</a:t>
            </a:r>
            <a:r>
              <a:rPr lang="it-IT" sz="2000" dirty="0" smtClean="0"/>
              <a:t>Servicii integrate pentru pacien</a:t>
            </a:r>
            <a:r>
              <a:rPr lang="ro-RO" sz="2000" dirty="0" smtClean="0"/>
              <a:t>ț</a:t>
            </a:r>
            <a:r>
              <a:rPr lang="it-IT" sz="2000" dirty="0" smtClean="0"/>
              <a:t>ii cu TB din Rom</a:t>
            </a:r>
            <a:r>
              <a:rPr lang="ro-RO" sz="2000" dirty="0" smtClean="0"/>
              <a:t>â</a:t>
            </a:r>
            <a:r>
              <a:rPr lang="it-IT" sz="2000" dirty="0" smtClean="0"/>
              <a:t>nia</a:t>
            </a:r>
            <a:r>
              <a:rPr lang="en-US" sz="2000" dirty="0" smtClean="0"/>
              <a:t>”</a:t>
            </a:r>
            <a:r>
              <a:rPr lang="ro-RO" sz="2000" dirty="0" smtClean="0"/>
              <a:t> (</a:t>
            </a:r>
            <a:r>
              <a:rPr lang="en-US" sz="2000" dirty="0" smtClean="0"/>
              <a:t>UNOPA</a:t>
            </a:r>
            <a:r>
              <a:rPr lang="ro-RO" sz="2000" dirty="0" smtClean="0"/>
              <a:t> </a:t>
            </a:r>
            <a:r>
              <a:rPr lang="en-US" sz="2000" dirty="0"/>
              <a:t>in </a:t>
            </a:r>
            <a:r>
              <a:rPr lang="en-US" sz="2000" dirty="0" err="1"/>
              <a:t>parteneriat</a:t>
            </a:r>
            <a:r>
              <a:rPr lang="en-US" sz="2000" dirty="0"/>
              <a:t> cu </a:t>
            </a:r>
            <a:r>
              <a:rPr lang="ro-RO" sz="2000" dirty="0"/>
              <a:t>A</a:t>
            </a:r>
            <a:r>
              <a:rPr lang="en-US" sz="2000" dirty="0" smtClean="0"/>
              <a:t>SPTMR</a:t>
            </a:r>
            <a:r>
              <a:rPr lang="ro-RO" sz="2000" dirty="0" smtClean="0"/>
              <a:t>)</a:t>
            </a:r>
            <a:r>
              <a:rPr lang="en-US" sz="2000" dirty="0" smtClean="0"/>
              <a:t> </a:t>
            </a:r>
            <a:r>
              <a:rPr lang="ro-RO" sz="2000" dirty="0" smtClean="0"/>
              <a:t> &amp; </a:t>
            </a:r>
            <a:r>
              <a:rPr lang="en-US" sz="2000" dirty="0"/>
              <a:t>“</a:t>
            </a:r>
            <a:r>
              <a:rPr lang="ro-RO" sz="2000" dirty="0"/>
              <a:t>Tratament sub directă observație pentru pacienții cu TB din România </a:t>
            </a:r>
            <a:r>
              <a:rPr lang="en-US" sz="2000" dirty="0" smtClean="0"/>
              <a:t>”</a:t>
            </a:r>
            <a:r>
              <a:rPr lang="ro-RO" sz="2000" dirty="0" smtClean="0"/>
              <a:t> (UNOPA)</a:t>
            </a:r>
            <a:endParaRPr lang="en-US" sz="2000" dirty="0"/>
          </a:p>
          <a:p>
            <a:pPr marL="0" indent="0">
              <a:buNone/>
            </a:pPr>
            <a:r>
              <a:rPr lang="en-US" sz="2000" b="1" dirty="0" err="1" smtClean="0"/>
              <a:t>Localizare</a:t>
            </a:r>
            <a:r>
              <a:rPr lang="en-US" sz="2000" dirty="0" smtClean="0"/>
              <a:t>: </a:t>
            </a:r>
            <a:r>
              <a:rPr lang="ro-RO" sz="2000" dirty="0" smtClean="0"/>
              <a:t>(Spitalele și dispensarele TB din) j</a:t>
            </a:r>
            <a:r>
              <a:rPr lang="en-US" sz="2000" dirty="0" err="1"/>
              <a:t>ude</a:t>
            </a:r>
            <a:r>
              <a:rPr lang="ro-RO" sz="2000" dirty="0"/>
              <a:t>ț</a:t>
            </a:r>
            <a:r>
              <a:rPr lang="en-US" sz="2000" dirty="0" err="1"/>
              <a:t>ele</a:t>
            </a:r>
            <a:r>
              <a:rPr lang="en-US" sz="2000" dirty="0"/>
              <a:t> </a:t>
            </a:r>
            <a:r>
              <a:rPr lang="ro-RO" sz="2000" dirty="0"/>
              <a:t>Neamț, Argeș, Maramureș, Constanța, Dolj</a:t>
            </a:r>
            <a:r>
              <a:rPr lang="en-US" sz="2000" dirty="0"/>
              <a:t> </a:t>
            </a:r>
            <a:r>
              <a:rPr lang="ro-RO" sz="2000" dirty="0"/>
              <a:t>ș</a:t>
            </a:r>
            <a:r>
              <a:rPr lang="en-US" sz="2000" dirty="0" err="1"/>
              <a:t>i</a:t>
            </a:r>
            <a:r>
              <a:rPr lang="en-US" sz="2000" dirty="0"/>
              <a:t> </a:t>
            </a:r>
            <a:r>
              <a:rPr lang="en-US" sz="2000" dirty="0" err="1"/>
              <a:t>Mun</a:t>
            </a:r>
            <a:r>
              <a:rPr lang="en-US" sz="2000" dirty="0"/>
              <a:t>. </a:t>
            </a:r>
            <a:r>
              <a:rPr lang="ro-RO" sz="2000" dirty="0" smtClean="0"/>
              <a:t>București</a:t>
            </a:r>
          </a:p>
          <a:p>
            <a:pPr marL="0" indent="0">
              <a:buNone/>
            </a:pPr>
            <a:endParaRPr lang="en-US" sz="2000" dirty="0"/>
          </a:p>
          <a:p>
            <a:pPr marL="0" indent="0">
              <a:buNone/>
            </a:pPr>
            <a:r>
              <a:rPr lang="en-US" sz="2000" b="1" dirty="0" err="1" smtClean="0"/>
              <a:t>Rezultate</a:t>
            </a:r>
            <a:r>
              <a:rPr lang="ro-RO" sz="2000" b="1" dirty="0" smtClean="0"/>
              <a:t> cumulative la </a:t>
            </a:r>
            <a:r>
              <a:rPr lang="en-US" sz="2000" b="1" dirty="0" smtClean="0"/>
              <a:t>Q</a:t>
            </a:r>
            <a:r>
              <a:rPr lang="ro-RO" sz="2000" b="1" dirty="0" smtClean="0"/>
              <a:t>4</a:t>
            </a:r>
            <a:r>
              <a:rPr lang="en-US" sz="2000" b="1" dirty="0" smtClean="0"/>
              <a:t>: </a:t>
            </a:r>
            <a:endParaRPr lang="ro-RO" sz="2000" b="1" dirty="0" smtClean="0"/>
          </a:p>
          <a:p>
            <a:r>
              <a:rPr lang="ro-RO" sz="2000" b="1" dirty="0"/>
              <a:t>1889</a:t>
            </a:r>
            <a:r>
              <a:rPr lang="ro-RO" sz="2000" dirty="0"/>
              <a:t> </a:t>
            </a:r>
            <a:r>
              <a:rPr lang="ro-RO" sz="2000" dirty="0" smtClean="0"/>
              <a:t>pacienţi TB </a:t>
            </a:r>
            <a:r>
              <a:rPr lang="ro-RO" sz="2000" dirty="0"/>
              <a:t>au </a:t>
            </a:r>
            <a:r>
              <a:rPr lang="ro-RO" sz="2000" dirty="0" smtClean="0"/>
              <a:t>fost evaluați de echipele multidisciplinare și referiți către serviciile furnizate prin programul Fondului Global (țină: 1650)</a:t>
            </a:r>
          </a:p>
          <a:p>
            <a:r>
              <a:rPr lang="ro-RO" sz="2000" b="1" dirty="0"/>
              <a:t>720</a:t>
            </a:r>
            <a:r>
              <a:rPr lang="ro-RO" sz="2000" dirty="0"/>
              <a:t> pacienţi cu </a:t>
            </a:r>
            <a:r>
              <a:rPr lang="ro-RO" sz="2000" dirty="0" smtClean="0"/>
              <a:t>TB </a:t>
            </a:r>
            <a:r>
              <a:rPr lang="ro-RO" sz="2000" dirty="0"/>
              <a:t>au beneficiat de </a:t>
            </a:r>
            <a:r>
              <a:rPr lang="ro-RO" sz="2000" dirty="0" smtClean="0"/>
              <a:t>DOT și tichete socialie </a:t>
            </a:r>
            <a:r>
              <a:rPr lang="ro-RO" sz="2000" dirty="0"/>
              <a:t>în </a:t>
            </a:r>
            <a:r>
              <a:rPr lang="ro-RO" sz="2000" dirty="0" smtClean="0"/>
              <a:t>dispensarele TB către care au fost referiți </a:t>
            </a:r>
            <a:r>
              <a:rPr lang="ro-RO" sz="2000" dirty="0"/>
              <a:t>(țintă: 600)</a:t>
            </a:r>
            <a:endParaRPr lang="en-US" sz="2000" dirty="0"/>
          </a:p>
          <a:p>
            <a:r>
              <a:rPr lang="ro-RO" sz="2000" b="1" dirty="0"/>
              <a:t>2</a:t>
            </a:r>
            <a:r>
              <a:rPr lang="ro-RO" sz="2000" dirty="0"/>
              <a:t> sesiuni de </a:t>
            </a:r>
            <a:r>
              <a:rPr lang="en-US" sz="2000" dirty="0" err="1"/>
              <a:t>instruire</a:t>
            </a:r>
            <a:r>
              <a:rPr lang="ro-RO" sz="2000" dirty="0"/>
              <a:t>/pregătire organizate pentru voluntarii DOT din dispensare (asistenți medicali TB) (țintă: 2)</a:t>
            </a:r>
          </a:p>
          <a:p>
            <a:r>
              <a:rPr lang="ro-RO" sz="2000" b="1" dirty="0"/>
              <a:t>153 </a:t>
            </a:r>
            <a:r>
              <a:rPr lang="ro-RO" sz="2000" dirty="0"/>
              <a:t>pacienți cu TB cu risc ridicat de non-aderență au beneficiat de sesiuni regulate de de consiliere telefonică din partea educatorilor între egali (ținta: 150)</a:t>
            </a:r>
          </a:p>
          <a:p>
            <a:pPr marL="0" indent="0">
              <a:buNone/>
            </a:pPr>
            <a:endParaRPr lang="ro-RO" sz="2000" b="1" dirty="0" smtClean="0"/>
          </a:p>
        </p:txBody>
      </p:sp>
      <p:sp>
        <p:nvSpPr>
          <p:cNvPr id="4" name="Date Placeholder 3"/>
          <p:cNvSpPr>
            <a:spLocks noGrp="1"/>
          </p:cNvSpPr>
          <p:nvPr>
            <p:ph type="dt" sz="half" idx="10"/>
          </p:nvPr>
        </p:nvSpPr>
        <p:spPr/>
        <p:txBody>
          <a:bodyPr/>
          <a:lstStyle/>
          <a:p>
            <a:fld id="{4B9785F3-9891-45AE-A22D-1EC05E01B61C}"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8</a:t>
            </a:fld>
            <a:endParaRPr lang="en-US"/>
          </a:p>
        </p:txBody>
      </p:sp>
    </p:spTree>
    <p:extLst>
      <p:ext uri="{BB962C8B-B14F-4D97-AF65-F5344CB8AC3E}">
        <p14:creationId xmlns:p14="http://schemas.microsoft.com/office/powerpoint/2010/main" val="33046815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a:t>Interven</a:t>
            </a:r>
            <a:r>
              <a:rPr lang="ro-RO" b="1" dirty="0"/>
              <a:t>ț</a:t>
            </a:r>
            <a:r>
              <a:rPr lang="en-US" b="1" dirty="0"/>
              <a:t>ii pilot – </a:t>
            </a:r>
            <a:r>
              <a:rPr lang="ro-RO" b="1" dirty="0"/>
              <a:t>î</a:t>
            </a:r>
            <a:r>
              <a:rPr lang="en-US" b="1" dirty="0" err="1"/>
              <a:t>ngrijire</a:t>
            </a:r>
            <a:r>
              <a:rPr lang="en-US" b="1" dirty="0"/>
              <a:t> </a:t>
            </a:r>
            <a:r>
              <a:rPr lang="en-US" b="1" dirty="0" err="1"/>
              <a:t>ambulatorie</a:t>
            </a:r>
            <a:endParaRPr lang="en-US" b="1" dirty="0"/>
          </a:p>
        </p:txBody>
      </p:sp>
      <p:sp>
        <p:nvSpPr>
          <p:cNvPr id="3" name="Content Placeholder 2"/>
          <p:cNvSpPr>
            <a:spLocks noGrp="1"/>
          </p:cNvSpPr>
          <p:nvPr>
            <p:ph idx="1"/>
          </p:nvPr>
        </p:nvSpPr>
        <p:spPr>
          <a:xfrm>
            <a:off x="533400" y="1524000"/>
            <a:ext cx="8229600" cy="4953000"/>
          </a:xfrm>
        </p:spPr>
        <p:txBody>
          <a:bodyPr>
            <a:noAutofit/>
          </a:bodyPr>
          <a:lstStyle/>
          <a:p>
            <a:pPr marL="0" indent="0">
              <a:buNone/>
            </a:pPr>
            <a:r>
              <a:rPr lang="en-US" sz="2000" b="1" dirty="0" err="1"/>
              <a:t>Rezultate</a:t>
            </a:r>
            <a:r>
              <a:rPr lang="ro-RO" sz="2000" b="1" dirty="0"/>
              <a:t> cumulative la </a:t>
            </a:r>
            <a:r>
              <a:rPr lang="en-US" sz="2000" b="1" dirty="0"/>
              <a:t>Q</a:t>
            </a:r>
            <a:r>
              <a:rPr lang="ro-RO" sz="2000" b="1" dirty="0" smtClean="0"/>
              <a:t>4 (cont.):</a:t>
            </a:r>
            <a:r>
              <a:rPr lang="en-US" sz="2000" b="1" dirty="0" smtClean="0"/>
              <a:t> </a:t>
            </a:r>
            <a:endParaRPr lang="ro-RO" sz="2000" b="1" dirty="0"/>
          </a:p>
          <a:p>
            <a:r>
              <a:rPr lang="ro-RO" sz="2000" b="1" dirty="0"/>
              <a:t>147 </a:t>
            </a:r>
            <a:r>
              <a:rPr lang="ro-RO" sz="2000" dirty="0"/>
              <a:t>pacienți cu TB cu risc ridicat de non-aderență au beneficiat de tichete sociale pentru continuarea tratamentului (ținta: </a:t>
            </a:r>
            <a:r>
              <a:rPr lang="ro-RO" sz="2000" b="1" dirty="0">
                <a:solidFill>
                  <a:srgbClr val="C00000"/>
                </a:solidFill>
              </a:rPr>
              <a:t>150</a:t>
            </a:r>
            <a:r>
              <a:rPr lang="ro-RO" sz="2000" dirty="0" smtClean="0"/>
              <a:t>)</a:t>
            </a:r>
          </a:p>
          <a:p>
            <a:pPr marL="0" indent="0">
              <a:buNone/>
            </a:pPr>
            <a:endParaRPr lang="ro-RO" sz="2000" dirty="0"/>
          </a:p>
          <a:p>
            <a:pPr marL="0" indent="0">
              <a:buNone/>
            </a:pPr>
            <a:r>
              <a:rPr lang="ro-RO" sz="2000" dirty="0" smtClean="0"/>
              <a:t>Doar în Q4 (ianuarie – martie 2016):</a:t>
            </a:r>
            <a:endParaRPr lang="ro-RO" sz="2000" dirty="0"/>
          </a:p>
          <a:p>
            <a:pPr lvl="0"/>
            <a:r>
              <a:rPr lang="ro-RO" sz="2000" b="1" dirty="0" smtClean="0"/>
              <a:t>126 </a:t>
            </a:r>
            <a:r>
              <a:rPr lang="ro-RO" sz="2000" dirty="0" smtClean="0"/>
              <a:t>pacienți TB </a:t>
            </a:r>
            <a:r>
              <a:rPr lang="ro-RO" sz="2000" dirty="0"/>
              <a:t>au participat la </a:t>
            </a:r>
            <a:r>
              <a:rPr lang="ro-RO" sz="2000" dirty="0" smtClean="0"/>
              <a:t>grupuri de suport organizate de psihologii din echipele multidisciplinare</a:t>
            </a:r>
          </a:p>
          <a:p>
            <a:pPr lvl="0"/>
            <a:r>
              <a:rPr lang="ro-RO" sz="2000" b="1" dirty="0" smtClean="0"/>
              <a:t>520</a:t>
            </a:r>
            <a:r>
              <a:rPr lang="ro-RO" sz="2000" dirty="0" smtClean="0"/>
              <a:t> sesiuni de consiliere psihologică (față în față și telefonică)</a:t>
            </a:r>
          </a:p>
          <a:p>
            <a:pPr lvl="0"/>
            <a:r>
              <a:rPr lang="ro-RO" sz="2000" b="1" dirty="0" smtClean="0"/>
              <a:t>206</a:t>
            </a:r>
            <a:r>
              <a:rPr lang="ro-RO" sz="2000" dirty="0" smtClean="0"/>
              <a:t> sesiuni de consiliere și informare socială</a:t>
            </a:r>
          </a:p>
        </p:txBody>
      </p:sp>
      <p:sp>
        <p:nvSpPr>
          <p:cNvPr id="4" name="Date Placeholder 3"/>
          <p:cNvSpPr>
            <a:spLocks noGrp="1"/>
          </p:cNvSpPr>
          <p:nvPr>
            <p:ph type="dt" sz="half" idx="10"/>
          </p:nvPr>
        </p:nvSpPr>
        <p:spPr/>
        <p:txBody>
          <a:bodyPr/>
          <a:lstStyle/>
          <a:p>
            <a:fld id="{5EE8562E-357E-4930-95F5-BCA8CEC4D081}" type="datetime1">
              <a:rPr lang="en-US" smtClean="0"/>
              <a:t>8/4/2016</a:t>
            </a:fld>
            <a:endParaRPr lang="en-US"/>
          </a:p>
        </p:txBody>
      </p:sp>
      <p:sp>
        <p:nvSpPr>
          <p:cNvPr id="5" name="Slide Number Placeholder 4"/>
          <p:cNvSpPr>
            <a:spLocks noGrp="1"/>
          </p:cNvSpPr>
          <p:nvPr>
            <p:ph type="sldNum" sz="quarter" idx="12"/>
          </p:nvPr>
        </p:nvSpPr>
        <p:spPr/>
        <p:txBody>
          <a:bodyPr/>
          <a:lstStyle/>
          <a:p>
            <a:fld id="{D0020E1A-0A15-48F9-BB28-B84C8820AE9F}" type="slidenum">
              <a:rPr lang="en-US" smtClean="0"/>
              <a:t>9</a:t>
            </a:fld>
            <a:endParaRPr lang="en-US"/>
          </a:p>
        </p:txBody>
      </p:sp>
    </p:spTree>
    <p:extLst>
      <p:ext uri="{BB962C8B-B14F-4D97-AF65-F5344CB8AC3E}">
        <p14:creationId xmlns:p14="http://schemas.microsoft.com/office/powerpoint/2010/main" val="13144416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1272</TotalTime>
  <Words>6562</Words>
  <Application>Microsoft Office PowerPoint</Application>
  <PresentationFormat>On-screen Show (4:3)</PresentationFormat>
  <Paragraphs>723</Paragraphs>
  <Slides>63</Slides>
  <Notes>0</Notes>
  <HiddenSlides>3</HiddenSlides>
  <MMClips>0</MMClips>
  <ScaleCrop>false</ScaleCrop>
  <HeadingPairs>
    <vt:vector size="4" baseType="variant">
      <vt:variant>
        <vt:lpstr>Theme</vt:lpstr>
      </vt:variant>
      <vt:variant>
        <vt:i4>1</vt:i4>
      </vt:variant>
      <vt:variant>
        <vt:lpstr>Slide Titles</vt:lpstr>
      </vt:variant>
      <vt:variant>
        <vt:i4>63</vt:i4>
      </vt:variant>
    </vt:vector>
  </HeadingPairs>
  <TitlesOfParts>
    <vt:vector size="64" baseType="lpstr">
      <vt:lpstr>Office Theme</vt:lpstr>
      <vt:lpstr>Grantul ROU-T-RAA  Raport al Primitorului Principal</vt:lpstr>
      <vt:lpstr>Monitorizare &amp; Evaluare</vt:lpstr>
      <vt:lpstr>REZULTATE LA Q4 (31.03.2016)</vt:lpstr>
      <vt:lpstr>Diagnosticarea rapidă şi de calitate a  TB şi TB MDR/XDR prin îmbunătăţirea dotării laboratoarelor bk cu echipamente de testare rapidă şi dezvoltarea de ghiduri metodologice naţionale </vt:lpstr>
      <vt:lpstr>Îmbunătăţirea controlului TB MDR/XDR prin asigurarea tratamentului neîntrerupt, complet şi de calitate, cu medicamente anti-tuberculoase procurate prin GLC (DOTS-Plus)</vt:lpstr>
      <vt:lpstr>Activități destinate consumatorilor de droguri injectabile</vt:lpstr>
      <vt:lpstr>Activități destinate persoanelor fără adăpost</vt:lpstr>
      <vt:lpstr>Intervenții pilot – îngrijire ambulatorie</vt:lpstr>
      <vt:lpstr>Intervenții pilot – îngrijire ambulatorie</vt:lpstr>
      <vt:lpstr>Intervenții pilot – îngrijire ambulatorie</vt:lpstr>
      <vt:lpstr>Activități M&amp;E ale PR</vt:lpstr>
      <vt:lpstr>Componenta de asistență tehnică la final Q5 (30.06.2016)</vt:lpstr>
      <vt:lpstr>PowerPoint Presentation</vt:lpstr>
      <vt:lpstr>Îngrijirea în ambulatoriu a pacientului cu tuberculoză</vt:lpstr>
      <vt:lpstr>Ce urmărește programul Fondului Global pentru sistemul de îngrijiri în ambulatoriu?</vt:lpstr>
      <vt:lpstr>Dezvoltarea serviciilor centrate pe pacient</vt:lpstr>
      <vt:lpstr>Dezvoltarea serviciilor centrate pe pacient(cont.)</vt:lpstr>
      <vt:lpstr>Tratamentul sub directă observație</vt:lpstr>
      <vt:lpstr>Furnizarea DOT în dispensarele TB</vt:lpstr>
      <vt:lpstr>Furnizare DOT prin suporterii DOT comunitari</vt:lpstr>
      <vt:lpstr>Furnizare DOT prin suporterii DOT comunitari (cont.)</vt:lpstr>
      <vt:lpstr>Reducerea perioadei de spitalizare a pacientului cu tuberculoză</vt:lpstr>
      <vt:lpstr>Reducerea perioadei de spitalizare a pacientului cu tuberculoză (cont.)</vt:lpstr>
      <vt:lpstr>Reducerea perioadei de spitalizare (cont.)</vt:lpstr>
      <vt:lpstr>management financiar şi al achiziţiilor</vt:lpstr>
      <vt:lpstr>Perioada Q1-Q4 (aprilie 2015 - martie 2016) Financiar</vt:lpstr>
      <vt:lpstr>Distributia cheltuielilor efectuate pe proiecte si implementatori </vt:lpstr>
      <vt:lpstr>Comparatie intre buget contractat cu Fondul Global si cheltuieli pentru fiecare proiect</vt:lpstr>
      <vt:lpstr>Distributia cheltuielilor amanate pe fiecare proiect</vt:lpstr>
      <vt:lpstr>Achizitii</vt:lpstr>
      <vt:lpstr>Achizitii - continuare</vt:lpstr>
      <vt:lpstr>Achizitii - continuare</vt:lpstr>
      <vt:lpstr>Importul medicamentelor anti-TB pt. pacientii cu M/XDR - bariere</vt:lpstr>
      <vt:lpstr>Importul medicamentelor anti-TB recomandate de ghidurile OMS pt. tratamentul pacientilor cu M/XDR - solutii</vt:lpstr>
      <vt:lpstr>RENOVAREA UNEI UNITATI Tb pentru infiintarea unui centru pentru tratamentul pacientilor cu mdr</vt:lpstr>
      <vt:lpstr>Prevederea Contractuala 5.2</vt:lpstr>
      <vt:lpstr>Prevederi contractuale: 5.2 Amenajarea unei unitati pentru tratamentul pacientilor cu MDR la Spitalul Pneumoftiziologie Leamna</vt:lpstr>
      <vt:lpstr>PC: 5.2 Amenajarea unei unitati pentru tratamentul pacientilor cu MDR la Spitalul Pneumoftiziologie Leamna</vt:lpstr>
      <vt:lpstr>PC: 5.2 Amenajarea unei unitati pentru tratamentul pacientilor cu MDR la Spitalul Pneumoftiziologie Leamna</vt:lpstr>
      <vt:lpstr>PC: 5.2 Amenajarea unei unitati pentru tratamentul pacientilor cu MDR la Spitalul Pneumoftiziologie Leamna</vt:lpstr>
      <vt:lpstr>Status prevederi contractuale si conditii precedente</vt:lpstr>
      <vt:lpstr>PC: 5.3</vt:lpstr>
      <vt:lpstr>PC: 5.4</vt:lpstr>
      <vt:lpstr>Conditii precedente: 1.</vt:lpstr>
      <vt:lpstr>Conditii precedente: 2.</vt:lpstr>
      <vt:lpstr>Conditii precedente: 3.</vt:lpstr>
      <vt:lpstr>Conditii precedente: 4.</vt:lpstr>
      <vt:lpstr>Conditii precedente: 5.</vt:lpstr>
      <vt:lpstr>Conditii precedente: 6.</vt:lpstr>
      <vt:lpstr>Conditii precedente: 7.</vt:lpstr>
      <vt:lpstr>Conditii precedente: 8.</vt:lpstr>
      <vt:lpstr>Îngrijirea în ambulatoriu a pacientului cu tuberculoză</vt:lpstr>
      <vt:lpstr>Ce urmărește programul Fondului Global pentru sistemul de îngrijiri în ambulatoriu?</vt:lpstr>
      <vt:lpstr>Dezvoltarea serviciilor centrate pe pacient</vt:lpstr>
      <vt:lpstr>Dezvoltarea serviciilor centrate pe pacient (cont.)</vt:lpstr>
      <vt:lpstr>Tratamentul sub directă observație (DOT)</vt:lpstr>
      <vt:lpstr>Furnizarea DOT în dispensarele TB</vt:lpstr>
      <vt:lpstr>Furnizare DOT prin suporterii DOT comunitari</vt:lpstr>
      <vt:lpstr>Furnizare DOT prin suporterii DOT comunitari (cont.)</vt:lpstr>
      <vt:lpstr>Reducerea perioadei de spitalizare a pacientului cu tuberculoză</vt:lpstr>
      <vt:lpstr>Reducerea perioadei de spitalizare (cont.)</vt:lpstr>
      <vt:lpstr>Beneficii ale programului după 9 luni de implementare</vt:lpstr>
      <vt:lpstr>Ce este de făcut pentru a înlătura barierele?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Silvia Asandi</dc:creator>
  <cp:lastModifiedBy>Silvia Asandi</cp:lastModifiedBy>
  <cp:revision>187</cp:revision>
  <dcterms:created xsi:type="dcterms:W3CDTF">2015-09-24T09:23:39Z</dcterms:created>
  <dcterms:modified xsi:type="dcterms:W3CDTF">2016-08-04T07:26:32Z</dcterms:modified>
</cp:coreProperties>
</file>