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8" r:id="rId2"/>
    <p:sldId id="258" r:id="rId3"/>
    <p:sldId id="274" r:id="rId4"/>
    <p:sldId id="277" r:id="rId5"/>
    <p:sldId id="275" r:id="rId6"/>
    <p:sldId id="276" r:id="rId7"/>
    <p:sldId id="273" r:id="rId8"/>
    <p:sldId id="265" r:id="rId9"/>
    <p:sldId id="267" r:id="rId10"/>
    <p:sldId id="269" r:id="rId11"/>
    <p:sldId id="272" r:id="rId12"/>
    <p:sldId id="271"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616" y="-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srvdom\PR_GF_RD6\TB\NFM_IMPLEMENTATION_ROU_T_RAA\Grant%20reprogramming\ccm%2023.02.2017\budget_intermediar_final_3+CCM.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srvdom\PR_GF_RD6\TB\NFM_IMPLEMENTATION_ROU_T_RAA\Grant%20reprogramming\ccm%2023.02.2017\budget_intermediar_final_3+CCM.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a:t>Budget </a:t>
            </a:r>
            <a:r>
              <a:rPr lang="en-GB" sz="1800" b="1" i="0" u="none" strike="noStrike" baseline="0">
                <a:effectLst/>
              </a:rPr>
              <a:t>breakdown </a:t>
            </a:r>
            <a:r>
              <a:rPr lang="en-GB"/>
              <a:t>by SR</a:t>
            </a:r>
          </a:p>
        </c:rich>
      </c:tx>
      <c:layout/>
      <c:overlay val="0"/>
      <c:spPr>
        <a:noFill/>
        <a:ln>
          <a:noFill/>
        </a:ln>
        <a:effectLst/>
      </c:spPr>
    </c:title>
    <c:autoTitleDeleted val="0"/>
    <c:plotArea>
      <c:layout/>
      <c:barChart>
        <c:barDir val="col"/>
        <c:grouping val="clustered"/>
        <c:varyColors val="0"/>
        <c:ser>
          <c:idx val="0"/>
          <c:order val="0"/>
          <c:tx>
            <c:strRef>
              <c:f>SR!$B$1</c:f>
              <c:strCache>
                <c:ptCount val="1"/>
                <c:pt idx="0">
                  <c:v>Initial approved</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SR!$A$2:$A$11</c:f>
              <c:strCache>
                <c:ptCount val="10"/>
                <c:pt idx="0">
                  <c:v>RAA</c:v>
                </c:pt>
                <c:pt idx="1">
                  <c:v>SR 1-Nasta</c:v>
                </c:pt>
                <c:pt idx="2">
                  <c:v>SR 2-CPSS</c:v>
                </c:pt>
                <c:pt idx="3">
                  <c:v>SR 3-UNOPA</c:v>
                </c:pt>
                <c:pt idx="4">
                  <c:v>SR 4-ARAS</c:v>
                </c:pt>
                <c:pt idx="5">
                  <c:v>SR 5-SC</c:v>
                </c:pt>
                <c:pt idx="6">
                  <c:v>SR 6-UNOPA</c:v>
                </c:pt>
                <c:pt idx="7">
                  <c:v>SR 7-Nasta</c:v>
                </c:pt>
                <c:pt idx="8">
                  <c:v>SR 9-Nasta</c:v>
                </c:pt>
                <c:pt idx="9">
                  <c:v>RAA for MoH</c:v>
                </c:pt>
              </c:strCache>
            </c:strRef>
          </c:cat>
          <c:val>
            <c:numRef>
              <c:f>SR!$B$2:$B$11</c:f>
              <c:numCache>
                <c:formatCode>#,##0.00</c:formatCode>
                <c:ptCount val="10"/>
                <c:pt idx="0">
                  <c:v>1868741.6439999999</c:v>
                </c:pt>
                <c:pt idx="1">
                  <c:v>947490</c:v>
                </c:pt>
                <c:pt idx="2">
                  <c:v>764867</c:v>
                </c:pt>
                <c:pt idx="3">
                  <c:v>431336</c:v>
                </c:pt>
                <c:pt idx="4">
                  <c:v>984691.32000000007</c:v>
                </c:pt>
                <c:pt idx="5">
                  <c:v>388663</c:v>
                </c:pt>
                <c:pt idx="6">
                  <c:v>746237</c:v>
                </c:pt>
                <c:pt idx="7">
                  <c:v>2275731.96</c:v>
                </c:pt>
                <c:pt idx="8">
                  <c:v>0</c:v>
                </c:pt>
                <c:pt idx="9">
                  <c:v>0</c:v>
                </c:pt>
              </c:numCache>
            </c:numRef>
          </c:val>
        </c:ser>
        <c:ser>
          <c:idx val="1"/>
          <c:order val="1"/>
          <c:tx>
            <c:strRef>
              <c:f>SR!$C$1</c:f>
              <c:strCache>
                <c:ptCount val="1"/>
                <c:pt idx="0">
                  <c:v>Realocated</c:v>
                </c:pt>
              </c:strCache>
            </c:strRef>
          </c:tx>
          <c:spPr>
            <a:solidFill>
              <a:schemeClr val="accent2">
                <a:alpha val="85000"/>
              </a:schemeClr>
            </a:solidFill>
            <a:ln w="9525" cap="flat" cmpd="sng" algn="ctr">
              <a:solidFill>
                <a:schemeClr val="lt1">
                  <a:alpha val="50000"/>
                </a:schemeClr>
              </a:solidFill>
              <a:round/>
            </a:ln>
            <a:effectLst/>
          </c:spPr>
          <c:invertIfNegative val="0"/>
          <c:dLbls>
            <c:dLbl>
              <c:idx val="8"/>
              <c:layout>
                <c:manualLayout>
                  <c:x val="0"/>
                  <c:y val="1.555896049788673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9"/>
              <c:layout>
                <c:manualLayout>
                  <c:x val="2.1786492374727671E-3"/>
                  <c:y val="-4.1524685900218523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SR!$A$2:$A$11</c:f>
              <c:strCache>
                <c:ptCount val="10"/>
                <c:pt idx="0">
                  <c:v>RAA</c:v>
                </c:pt>
                <c:pt idx="1">
                  <c:v>SR 1-Nasta</c:v>
                </c:pt>
                <c:pt idx="2">
                  <c:v>SR 2-CPSS</c:v>
                </c:pt>
                <c:pt idx="3">
                  <c:v>SR 3-UNOPA</c:v>
                </c:pt>
                <c:pt idx="4">
                  <c:v>SR 4-ARAS</c:v>
                </c:pt>
                <c:pt idx="5">
                  <c:v>SR 5-SC</c:v>
                </c:pt>
                <c:pt idx="6">
                  <c:v>SR 6-UNOPA</c:v>
                </c:pt>
                <c:pt idx="7">
                  <c:v>SR 7-Nasta</c:v>
                </c:pt>
                <c:pt idx="8">
                  <c:v>SR 9-Nasta</c:v>
                </c:pt>
                <c:pt idx="9">
                  <c:v>RAA for MoH</c:v>
                </c:pt>
              </c:strCache>
            </c:strRef>
          </c:cat>
          <c:val>
            <c:numRef>
              <c:f>SR!$C$2:$C$11</c:f>
              <c:numCache>
                <c:formatCode>#,##0.00</c:formatCode>
                <c:ptCount val="10"/>
                <c:pt idx="0">
                  <c:v>1972521.7650737029</c:v>
                </c:pt>
                <c:pt idx="1">
                  <c:v>926274.87113856513</c:v>
                </c:pt>
                <c:pt idx="2">
                  <c:v>653695.61887952127</c:v>
                </c:pt>
                <c:pt idx="3">
                  <c:v>441232.45412064769</c:v>
                </c:pt>
                <c:pt idx="4">
                  <c:v>921910.01464102464</c:v>
                </c:pt>
                <c:pt idx="5">
                  <c:v>387273.7464573991</c:v>
                </c:pt>
                <c:pt idx="6">
                  <c:v>876372.01134384354</c:v>
                </c:pt>
                <c:pt idx="7">
                  <c:v>1955887.4416517564</c:v>
                </c:pt>
                <c:pt idx="8">
                  <c:v>325367</c:v>
                </c:pt>
                <c:pt idx="9">
                  <c:v>117200</c:v>
                </c:pt>
              </c:numCache>
            </c:numRef>
          </c:val>
        </c:ser>
        <c:dLbls>
          <c:dLblPos val="inEnd"/>
          <c:showLegendKey val="0"/>
          <c:showVal val="1"/>
          <c:showCatName val="0"/>
          <c:showSerName val="0"/>
          <c:showPercent val="0"/>
          <c:showBubbleSize val="0"/>
        </c:dLbls>
        <c:gapWidth val="65"/>
        <c:axId val="86210816"/>
        <c:axId val="96249344"/>
      </c:barChart>
      <c:catAx>
        <c:axId val="8621081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96249344"/>
        <c:crosses val="autoZero"/>
        <c:auto val="1"/>
        <c:lblAlgn val="ctr"/>
        <c:lblOffset val="100"/>
        <c:noMultiLvlLbl val="0"/>
      </c:catAx>
      <c:valAx>
        <c:axId val="9624934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extTo"/>
        <c:crossAx val="86210816"/>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a:t>Budget </a:t>
            </a:r>
            <a:r>
              <a:rPr lang="en-GB" sz="1800" b="1" i="0" u="none" strike="noStrike" baseline="0">
                <a:effectLst/>
              </a:rPr>
              <a:t>breakdown </a:t>
            </a:r>
            <a:r>
              <a:rPr lang="en-GB"/>
              <a:t>by module</a:t>
            </a:r>
          </a:p>
        </c:rich>
      </c:tx>
      <c:layout/>
      <c:overlay val="0"/>
      <c:spPr>
        <a:noFill/>
        <a:ln>
          <a:noFill/>
        </a:ln>
        <a:effectLst/>
      </c:spPr>
    </c:title>
    <c:autoTitleDeleted val="0"/>
    <c:plotArea>
      <c:layout/>
      <c:barChart>
        <c:barDir val="col"/>
        <c:grouping val="clustered"/>
        <c:varyColors val="0"/>
        <c:ser>
          <c:idx val="0"/>
          <c:order val="0"/>
          <c:tx>
            <c:strRef>
              <c:f>'chart module'!$B$1</c:f>
              <c:strCache>
                <c:ptCount val="1"/>
                <c:pt idx="0">
                  <c:v>Initial approved</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'chart module'!$A$2:$A$5</c:f>
              <c:strCache>
                <c:ptCount val="4"/>
                <c:pt idx="0">
                  <c:v>TB care and prevention</c:v>
                </c:pt>
                <c:pt idx="1">
                  <c:v>MDR-TB</c:v>
                </c:pt>
                <c:pt idx="2">
                  <c:v>HSS - Policy and governance</c:v>
                </c:pt>
                <c:pt idx="3">
                  <c:v>Program management</c:v>
                </c:pt>
              </c:strCache>
            </c:strRef>
          </c:cat>
          <c:val>
            <c:numRef>
              <c:f>'chart module'!$B$2:$B$5</c:f>
              <c:numCache>
                <c:formatCode>#,##0.00</c:formatCode>
                <c:ptCount val="4"/>
                <c:pt idx="0">
                  <c:v>5174152.3199999994</c:v>
                </c:pt>
                <c:pt idx="1">
                  <c:v>2275731.96</c:v>
                </c:pt>
                <c:pt idx="2">
                  <c:v>110910.1</c:v>
                </c:pt>
                <c:pt idx="3">
                  <c:v>846963.54399999999</c:v>
                </c:pt>
              </c:numCache>
            </c:numRef>
          </c:val>
        </c:ser>
        <c:ser>
          <c:idx val="1"/>
          <c:order val="1"/>
          <c:tx>
            <c:strRef>
              <c:f>'chart module'!$C$1</c:f>
              <c:strCache>
                <c:ptCount val="1"/>
                <c:pt idx="0">
                  <c:v>Realocated</c:v>
                </c:pt>
              </c:strCache>
            </c:strRef>
          </c:tx>
          <c:spPr>
            <a:solidFill>
              <a:schemeClr val="accent2">
                <a:alpha val="85000"/>
              </a:schemeClr>
            </a:solidFill>
            <a:ln w="9525" cap="flat" cmpd="sng" algn="ctr">
              <a:solidFill>
                <a:schemeClr val="lt1">
                  <a:alpha val="50000"/>
                </a:schemeClr>
              </a:solidFill>
              <a:round/>
            </a:ln>
            <a:effectLst/>
          </c:spPr>
          <c:invertIfNegative val="0"/>
          <c:dLbls>
            <c:dLbl>
              <c:idx val="0"/>
              <c:layout>
                <c:manualLayout>
                  <c:x val="0"/>
                  <c:y val="0.1131675350499325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1"/>
              <c:layout>
                <c:manualLayout>
                  <c:x val="0"/>
                  <c:y val="9.7550163121605152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2"/>
              <c:layout>
                <c:manualLayout>
                  <c:x val="0"/>
                  <c:y val="5.4374893168568014E-3"/>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'chart module'!$A$2:$A$5</c:f>
              <c:strCache>
                <c:ptCount val="4"/>
                <c:pt idx="0">
                  <c:v>TB care and prevention</c:v>
                </c:pt>
                <c:pt idx="1">
                  <c:v>MDR-TB</c:v>
                </c:pt>
                <c:pt idx="2">
                  <c:v>HSS - Policy and governance</c:v>
                </c:pt>
                <c:pt idx="3">
                  <c:v>Program management</c:v>
                </c:pt>
              </c:strCache>
            </c:strRef>
          </c:cat>
          <c:val>
            <c:numRef>
              <c:f>'chart module'!$C$2:$C$5</c:f>
              <c:numCache>
                <c:formatCode>#,##0.00</c:formatCode>
                <c:ptCount val="4"/>
                <c:pt idx="0">
                  <c:v>5037772.1265810039</c:v>
                </c:pt>
                <c:pt idx="1">
                  <c:v>1955887.4416517564</c:v>
                </c:pt>
                <c:pt idx="2">
                  <c:v>696934.91</c:v>
                </c:pt>
                <c:pt idx="3">
                  <c:v>887140.44507370319</c:v>
                </c:pt>
              </c:numCache>
            </c:numRef>
          </c:val>
        </c:ser>
        <c:dLbls>
          <c:dLblPos val="inEnd"/>
          <c:showLegendKey val="0"/>
          <c:showVal val="1"/>
          <c:showCatName val="0"/>
          <c:showSerName val="0"/>
          <c:showPercent val="0"/>
          <c:showBubbleSize val="0"/>
        </c:dLbls>
        <c:gapWidth val="65"/>
        <c:axId val="1854464"/>
        <c:axId val="1864448"/>
      </c:barChart>
      <c:catAx>
        <c:axId val="185446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864448"/>
        <c:crosses val="autoZero"/>
        <c:auto val="1"/>
        <c:lblAlgn val="ctr"/>
        <c:lblOffset val="100"/>
        <c:noMultiLvlLbl val="0"/>
      </c:catAx>
      <c:valAx>
        <c:axId val="186444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extTo"/>
        <c:crossAx val="1854464"/>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D5D058-F546-49E9-8B32-6D205A5BFF6C}" type="datetimeFigureOut">
              <a:rPr lang="en-US" smtClean="0"/>
              <a:t>3/2/2017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24485C-56A5-4B27-8E4C-4A4A176EF00E}" type="slidenum">
              <a:rPr lang="en-US" smtClean="0"/>
              <a:t>‹#›</a:t>
            </a:fld>
            <a:endParaRPr lang="en-US"/>
          </a:p>
        </p:txBody>
      </p:sp>
    </p:spTree>
    <p:extLst>
      <p:ext uri="{BB962C8B-B14F-4D97-AF65-F5344CB8AC3E}">
        <p14:creationId xmlns:p14="http://schemas.microsoft.com/office/powerpoint/2010/main" val="530741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24485C-56A5-4B27-8E4C-4A4A176EF00E}" type="slidenum">
              <a:rPr lang="en-US" smtClean="0"/>
              <a:t>2</a:t>
            </a:fld>
            <a:endParaRPr lang="en-US"/>
          </a:p>
        </p:txBody>
      </p:sp>
    </p:spTree>
    <p:extLst>
      <p:ext uri="{BB962C8B-B14F-4D97-AF65-F5344CB8AC3E}">
        <p14:creationId xmlns:p14="http://schemas.microsoft.com/office/powerpoint/2010/main" val="1402762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24485C-56A5-4B27-8E4C-4A4A176EF00E}" type="slidenum">
              <a:rPr lang="en-US" smtClean="0"/>
              <a:t>5</a:t>
            </a:fld>
            <a:endParaRPr lang="en-US"/>
          </a:p>
        </p:txBody>
      </p:sp>
    </p:spTree>
    <p:extLst>
      <p:ext uri="{BB962C8B-B14F-4D97-AF65-F5344CB8AC3E}">
        <p14:creationId xmlns:p14="http://schemas.microsoft.com/office/powerpoint/2010/main" val="233061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24485C-56A5-4B27-8E4C-4A4A176EF00E}" type="slidenum">
              <a:rPr lang="en-US" smtClean="0"/>
              <a:t>6</a:t>
            </a:fld>
            <a:endParaRPr lang="en-US"/>
          </a:p>
        </p:txBody>
      </p:sp>
    </p:spTree>
    <p:extLst>
      <p:ext uri="{BB962C8B-B14F-4D97-AF65-F5344CB8AC3E}">
        <p14:creationId xmlns:p14="http://schemas.microsoft.com/office/powerpoint/2010/main" val="747745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DDB8D13-0C25-49E7-93F1-15BB8EFB7BA0}" type="datetimeFigureOut">
              <a:rPr lang="en-GB" smtClean="0"/>
              <a:t>02/03/2017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024AB-F58B-4D5C-BE69-FF29B63F6051}" type="slidenum">
              <a:rPr lang="en-GB" smtClean="0"/>
              <a:t>‹#›</a:t>
            </a:fld>
            <a:endParaRPr lang="en-GB"/>
          </a:p>
        </p:txBody>
      </p:sp>
    </p:spTree>
    <p:extLst>
      <p:ext uri="{BB962C8B-B14F-4D97-AF65-F5344CB8AC3E}">
        <p14:creationId xmlns:p14="http://schemas.microsoft.com/office/powerpoint/2010/main" val="4116213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DDB8D13-0C25-49E7-93F1-15BB8EFB7BA0}" type="datetimeFigureOut">
              <a:rPr lang="en-GB" smtClean="0"/>
              <a:t>02/03/2017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024AB-F58B-4D5C-BE69-FF29B63F6051}" type="slidenum">
              <a:rPr lang="en-GB" smtClean="0"/>
              <a:t>‹#›</a:t>
            </a:fld>
            <a:endParaRPr lang="en-GB"/>
          </a:p>
        </p:txBody>
      </p:sp>
    </p:spTree>
    <p:extLst>
      <p:ext uri="{BB962C8B-B14F-4D97-AF65-F5344CB8AC3E}">
        <p14:creationId xmlns:p14="http://schemas.microsoft.com/office/powerpoint/2010/main" val="3717996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DDB8D13-0C25-49E7-93F1-15BB8EFB7BA0}" type="datetimeFigureOut">
              <a:rPr lang="en-GB" smtClean="0"/>
              <a:t>02/03/2017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024AB-F58B-4D5C-BE69-FF29B63F6051}" type="slidenum">
              <a:rPr lang="en-GB" smtClean="0"/>
              <a:t>‹#›</a:t>
            </a:fld>
            <a:endParaRPr lang="en-GB"/>
          </a:p>
        </p:txBody>
      </p:sp>
    </p:spTree>
    <p:extLst>
      <p:ext uri="{BB962C8B-B14F-4D97-AF65-F5344CB8AC3E}">
        <p14:creationId xmlns:p14="http://schemas.microsoft.com/office/powerpoint/2010/main" val="2038797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DDB8D13-0C25-49E7-93F1-15BB8EFB7BA0}" type="datetimeFigureOut">
              <a:rPr lang="en-GB" smtClean="0"/>
              <a:t>02/03/2017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024AB-F58B-4D5C-BE69-FF29B63F6051}" type="slidenum">
              <a:rPr lang="en-GB" smtClean="0"/>
              <a:t>‹#›</a:t>
            </a:fld>
            <a:endParaRPr lang="en-GB"/>
          </a:p>
        </p:txBody>
      </p:sp>
    </p:spTree>
    <p:extLst>
      <p:ext uri="{BB962C8B-B14F-4D97-AF65-F5344CB8AC3E}">
        <p14:creationId xmlns:p14="http://schemas.microsoft.com/office/powerpoint/2010/main" val="2393541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DB8D13-0C25-49E7-93F1-15BB8EFB7BA0}" type="datetimeFigureOut">
              <a:rPr lang="en-GB" smtClean="0"/>
              <a:t>02/03/2017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3024AB-F58B-4D5C-BE69-FF29B63F6051}" type="slidenum">
              <a:rPr lang="en-GB" smtClean="0"/>
              <a:t>‹#›</a:t>
            </a:fld>
            <a:endParaRPr lang="en-GB"/>
          </a:p>
        </p:txBody>
      </p:sp>
    </p:spTree>
    <p:extLst>
      <p:ext uri="{BB962C8B-B14F-4D97-AF65-F5344CB8AC3E}">
        <p14:creationId xmlns:p14="http://schemas.microsoft.com/office/powerpoint/2010/main" val="4167775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DDB8D13-0C25-49E7-93F1-15BB8EFB7BA0}" type="datetimeFigureOut">
              <a:rPr lang="en-GB" smtClean="0"/>
              <a:t>02/03/2017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3024AB-F58B-4D5C-BE69-FF29B63F6051}" type="slidenum">
              <a:rPr lang="en-GB" smtClean="0"/>
              <a:t>‹#›</a:t>
            </a:fld>
            <a:endParaRPr lang="en-GB"/>
          </a:p>
        </p:txBody>
      </p:sp>
    </p:spTree>
    <p:extLst>
      <p:ext uri="{BB962C8B-B14F-4D97-AF65-F5344CB8AC3E}">
        <p14:creationId xmlns:p14="http://schemas.microsoft.com/office/powerpoint/2010/main" val="3297399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DDB8D13-0C25-49E7-93F1-15BB8EFB7BA0}" type="datetimeFigureOut">
              <a:rPr lang="en-GB" smtClean="0"/>
              <a:t>02/03/2017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33024AB-F58B-4D5C-BE69-FF29B63F6051}" type="slidenum">
              <a:rPr lang="en-GB" smtClean="0"/>
              <a:t>‹#›</a:t>
            </a:fld>
            <a:endParaRPr lang="en-GB"/>
          </a:p>
        </p:txBody>
      </p:sp>
    </p:spTree>
    <p:extLst>
      <p:ext uri="{BB962C8B-B14F-4D97-AF65-F5344CB8AC3E}">
        <p14:creationId xmlns:p14="http://schemas.microsoft.com/office/powerpoint/2010/main" val="3795111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DDB8D13-0C25-49E7-93F1-15BB8EFB7BA0}" type="datetimeFigureOut">
              <a:rPr lang="en-GB" smtClean="0"/>
              <a:t>02/03/2017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33024AB-F58B-4D5C-BE69-FF29B63F6051}" type="slidenum">
              <a:rPr lang="en-GB" smtClean="0"/>
              <a:t>‹#›</a:t>
            </a:fld>
            <a:endParaRPr lang="en-GB"/>
          </a:p>
        </p:txBody>
      </p:sp>
    </p:spTree>
    <p:extLst>
      <p:ext uri="{BB962C8B-B14F-4D97-AF65-F5344CB8AC3E}">
        <p14:creationId xmlns:p14="http://schemas.microsoft.com/office/powerpoint/2010/main" val="187563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DB8D13-0C25-49E7-93F1-15BB8EFB7BA0}" type="datetimeFigureOut">
              <a:rPr lang="en-GB" smtClean="0"/>
              <a:t>02/03/2017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33024AB-F58B-4D5C-BE69-FF29B63F6051}" type="slidenum">
              <a:rPr lang="en-GB" smtClean="0"/>
              <a:t>‹#›</a:t>
            </a:fld>
            <a:endParaRPr lang="en-GB"/>
          </a:p>
        </p:txBody>
      </p:sp>
    </p:spTree>
    <p:extLst>
      <p:ext uri="{BB962C8B-B14F-4D97-AF65-F5344CB8AC3E}">
        <p14:creationId xmlns:p14="http://schemas.microsoft.com/office/powerpoint/2010/main" val="2041001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DB8D13-0C25-49E7-93F1-15BB8EFB7BA0}" type="datetimeFigureOut">
              <a:rPr lang="en-GB" smtClean="0"/>
              <a:t>02/03/2017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3024AB-F58B-4D5C-BE69-FF29B63F6051}" type="slidenum">
              <a:rPr lang="en-GB" smtClean="0"/>
              <a:t>‹#›</a:t>
            </a:fld>
            <a:endParaRPr lang="en-GB"/>
          </a:p>
        </p:txBody>
      </p:sp>
    </p:spTree>
    <p:extLst>
      <p:ext uri="{BB962C8B-B14F-4D97-AF65-F5344CB8AC3E}">
        <p14:creationId xmlns:p14="http://schemas.microsoft.com/office/powerpoint/2010/main" val="1153418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DB8D13-0C25-49E7-93F1-15BB8EFB7BA0}" type="datetimeFigureOut">
              <a:rPr lang="en-GB" smtClean="0"/>
              <a:t>02/03/2017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3024AB-F58B-4D5C-BE69-FF29B63F6051}" type="slidenum">
              <a:rPr lang="en-GB" smtClean="0"/>
              <a:t>‹#›</a:t>
            </a:fld>
            <a:endParaRPr lang="en-GB"/>
          </a:p>
        </p:txBody>
      </p:sp>
    </p:spTree>
    <p:extLst>
      <p:ext uri="{BB962C8B-B14F-4D97-AF65-F5344CB8AC3E}">
        <p14:creationId xmlns:p14="http://schemas.microsoft.com/office/powerpoint/2010/main" val="2315662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DB8D13-0C25-49E7-93F1-15BB8EFB7BA0}" type="datetimeFigureOut">
              <a:rPr lang="en-GB" smtClean="0"/>
              <a:t>02/03/2017</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3024AB-F58B-4D5C-BE69-FF29B63F6051}" type="slidenum">
              <a:rPr lang="en-GB" smtClean="0"/>
              <a:t>‹#›</a:t>
            </a:fld>
            <a:endParaRPr lang="en-GB"/>
          </a:p>
        </p:txBody>
      </p:sp>
    </p:spTree>
    <p:extLst>
      <p:ext uri="{BB962C8B-B14F-4D97-AF65-F5344CB8AC3E}">
        <p14:creationId xmlns:p14="http://schemas.microsoft.com/office/powerpoint/2010/main" val="2865310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ro-RO" dirty="0" smtClean="0"/>
              <a:t>Grantul ROU-T-RAA: reprogramarea economiilor</a:t>
            </a:r>
            <a:endParaRPr lang="en-US" dirty="0"/>
          </a:p>
        </p:txBody>
      </p:sp>
      <p:sp>
        <p:nvSpPr>
          <p:cNvPr id="3" name="Subtitle 2"/>
          <p:cNvSpPr>
            <a:spLocks noGrp="1"/>
          </p:cNvSpPr>
          <p:nvPr>
            <p:ph type="subTitle" idx="1"/>
          </p:nvPr>
        </p:nvSpPr>
        <p:spPr/>
        <p:txBody>
          <a:bodyPr>
            <a:normAutofit/>
          </a:bodyPr>
          <a:lstStyle/>
          <a:p>
            <a:endParaRPr lang="ro-RO" sz="2800" dirty="0" smtClean="0"/>
          </a:p>
          <a:p>
            <a:r>
              <a:rPr lang="ro-RO" sz="2800" dirty="0" smtClean="0"/>
              <a:t>Aspecte financiare și programatice</a:t>
            </a:r>
            <a:endParaRPr lang="en-US" sz="2800" dirty="0"/>
          </a:p>
        </p:txBody>
      </p:sp>
      <p:sp>
        <p:nvSpPr>
          <p:cNvPr id="4" name="TextBox 3"/>
          <p:cNvSpPr txBox="1"/>
          <p:nvPr/>
        </p:nvSpPr>
        <p:spPr>
          <a:xfrm>
            <a:off x="2855742" y="5257800"/>
            <a:ext cx="6850966" cy="369332"/>
          </a:xfrm>
          <a:prstGeom prst="rect">
            <a:avLst/>
          </a:prstGeom>
          <a:noFill/>
        </p:spPr>
        <p:txBody>
          <a:bodyPr wrap="square" rtlCol="0">
            <a:spAutoFit/>
          </a:bodyPr>
          <a:lstStyle/>
          <a:p>
            <a:pPr algn="r"/>
            <a:r>
              <a:rPr lang="ro-RO" dirty="0" smtClean="0"/>
              <a:t>Sedința CCM, București, 23 februarie 2017</a:t>
            </a:r>
            <a:endParaRPr lang="en-US" dirty="0"/>
          </a:p>
        </p:txBody>
      </p:sp>
    </p:spTree>
    <p:extLst>
      <p:ext uri="{BB962C8B-B14F-4D97-AF65-F5344CB8AC3E}">
        <p14:creationId xmlns:p14="http://schemas.microsoft.com/office/powerpoint/2010/main" val="880901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9838"/>
            <a:ext cx="10515600" cy="1325563"/>
          </a:xfrm>
        </p:spPr>
        <p:txBody>
          <a:bodyPr/>
          <a:lstStyle/>
          <a:p>
            <a:r>
              <a:rPr lang="ro-RO" dirty="0" smtClean="0"/>
              <a:t>Plan de advocacy</a:t>
            </a:r>
            <a:endParaRPr lang="en-US" dirty="0"/>
          </a:p>
        </p:txBody>
      </p:sp>
      <p:sp>
        <p:nvSpPr>
          <p:cNvPr id="3" name="Content Placeholder 2"/>
          <p:cNvSpPr>
            <a:spLocks noGrp="1"/>
          </p:cNvSpPr>
          <p:nvPr>
            <p:ph idx="1"/>
          </p:nvPr>
        </p:nvSpPr>
        <p:spPr>
          <a:xfrm>
            <a:off x="838199" y="1219200"/>
            <a:ext cx="10995991" cy="5247861"/>
          </a:xfrm>
        </p:spPr>
        <p:txBody>
          <a:bodyPr>
            <a:noAutofit/>
          </a:bodyPr>
          <a:lstStyle/>
          <a:p>
            <a:pPr lvl="0">
              <a:buFontTx/>
              <a:buChar char="-"/>
            </a:pPr>
            <a:r>
              <a:rPr lang="en-US" sz="2400" dirty="0" err="1" smtClean="0"/>
              <a:t>Rezultat</a:t>
            </a:r>
            <a:r>
              <a:rPr lang="en-US" sz="2400" dirty="0" smtClean="0"/>
              <a:t> </a:t>
            </a:r>
            <a:r>
              <a:rPr lang="ro-RO" sz="2400" dirty="0"/>
              <a:t>î</a:t>
            </a:r>
            <a:r>
              <a:rPr lang="en-US" sz="2400" dirty="0" smtClean="0"/>
              <a:t>n </a:t>
            </a:r>
            <a:r>
              <a:rPr lang="en-US" sz="2400" dirty="0" err="1"/>
              <a:t>urma</a:t>
            </a:r>
            <a:r>
              <a:rPr lang="en-US" sz="2400" dirty="0"/>
              <a:t> </a:t>
            </a:r>
            <a:r>
              <a:rPr lang="en-US" sz="2400" dirty="0" err="1"/>
              <a:t>consultărilor</a:t>
            </a:r>
            <a:r>
              <a:rPr lang="en-US" sz="2400" dirty="0"/>
              <a:t> </a:t>
            </a:r>
            <a:r>
              <a:rPr lang="ro-RO" sz="2400" dirty="0" err="1"/>
              <a:t>ș</a:t>
            </a:r>
            <a:r>
              <a:rPr lang="en-US" sz="2400" dirty="0" err="1" smtClean="0"/>
              <a:t>i</a:t>
            </a:r>
            <a:r>
              <a:rPr lang="en-US" sz="2400" dirty="0" smtClean="0"/>
              <a:t> </a:t>
            </a:r>
            <a:r>
              <a:rPr lang="ro-RO" sz="2400" dirty="0"/>
              <a:t>î</a:t>
            </a:r>
            <a:r>
              <a:rPr lang="en-US" sz="2400" dirty="0" err="1" smtClean="0"/>
              <a:t>nt</a:t>
            </a:r>
            <a:r>
              <a:rPr lang="ro-RO" sz="2400" dirty="0" smtClean="0"/>
              <a:t>â</a:t>
            </a:r>
            <a:r>
              <a:rPr lang="en-US" sz="2400" dirty="0" err="1" smtClean="0"/>
              <a:t>lnirilor</a:t>
            </a:r>
            <a:r>
              <a:rPr lang="en-US" sz="2400" dirty="0" smtClean="0"/>
              <a:t> de </a:t>
            </a:r>
            <a:r>
              <a:rPr lang="en-US" sz="2400" dirty="0" err="1" smtClean="0"/>
              <a:t>lucru</a:t>
            </a:r>
            <a:r>
              <a:rPr lang="en-US" sz="2400" dirty="0" smtClean="0"/>
              <a:t> </a:t>
            </a:r>
            <a:r>
              <a:rPr lang="ro-RO" sz="2400" dirty="0" smtClean="0"/>
              <a:t>cu </a:t>
            </a:r>
            <a:r>
              <a:rPr lang="en-US" sz="2400" dirty="0" err="1" smtClean="0"/>
              <a:t>organiza</a:t>
            </a:r>
            <a:r>
              <a:rPr lang="ro-RO" sz="2400" dirty="0" smtClean="0"/>
              <a:t>ț</a:t>
            </a:r>
            <a:r>
              <a:rPr lang="en-US" sz="2400" dirty="0" smtClean="0"/>
              <a:t>ii </a:t>
            </a:r>
            <a:r>
              <a:rPr lang="en-US" sz="2400" dirty="0" err="1"/>
              <a:t>membre</a:t>
            </a:r>
            <a:r>
              <a:rPr lang="en-US" sz="2400" dirty="0"/>
              <a:t> </a:t>
            </a:r>
            <a:r>
              <a:rPr lang="en-US" sz="2400" dirty="0" err="1"/>
              <a:t>şi</a:t>
            </a:r>
            <a:r>
              <a:rPr lang="en-US" sz="2400" dirty="0"/>
              <a:t> </a:t>
            </a:r>
            <a:r>
              <a:rPr lang="en-US" sz="2400" dirty="0" smtClean="0"/>
              <a:t>non-</a:t>
            </a:r>
            <a:r>
              <a:rPr lang="en-US" sz="2400" dirty="0" err="1" smtClean="0"/>
              <a:t>membre</a:t>
            </a:r>
            <a:r>
              <a:rPr lang="en-US" sz="2400" dirty="0" smtClean="0"/>
              <a:t> CCM </a:t>
            </a:r>
            <a:r>
              <a:rPr lang="ro-RO" sz="2400" dirty="0" smtClean="0"/>
              <a:t>î</a:t>
            </a:r>
            <a:r>
              <a:rPr lang="en-US" sz="2400" dirty="0" smtClean="0"/>
              <a:t>n </a:t>
            </a:r>
            <a:r>
              <a:rPr lang="en-US" sz="2400" dirty="0" err="1" smtClean="0"/>
              <a:t>perioada</a:t>
            </a:r>
            <a:r>
              <a:rPr lang="en-US" sz="2400" dirty="0" smtClean="0"/>
              <a:t> </a:t>
            </a:r>
            <a:r>
              <a:rPr lang="en-US" sz="2400" dirty="0" err="1" smtClean="0"/>
              <a:t>Decembrie</a:t>
            </a:r>
            <a:r>
              <a:rPr lang="en-US" sz="2400" dirty="0" smtClean="0"/>
              <a:t> 2016 – </a:t>
            </a:r>
            <a:r>
              <a:rPr lang="en-US" sz="2400" dirty="0" err="1" smtClean="0"/>
              <a:t>Ianuarie</a:t>
            </a:r>
            <a:r>
              <a:rPr lang="en-US" sz="2400" dirty="0" smtClean="0"/>
              <a:t> 2017; </a:t>
            </a:r>
          </a:p>
          <a:p>
            <a:pPr lvl="0">
              <a:buFontTx/>
              <a:buChar char="-"/>
            </a:pPr>
            <a:r>
              <a:rPr lang="en-US" sz="2400" dirty="0" err="1" smtClean="0"/>
              <a:t>Circulat</a:t>
            </a:r>
            <a:r>
              <a:rPr lang="en-US" sz="2400" dirty="0" smtClean="0"/>
              <a:t> </a:t>
            </a:r>
            <a:r>
              <a:rPr lang="en-US" sz="2400" dirty="0" err="1" smtClean="0"/>
              <a:t>pentru</a:t>
            </a:r>
            <a:r>
              <a:rPr lang="en-US" sz="2400" dirty="0" smtClean="0"/>
              <a:t> feedback </a:t>
            </a:r>
            <a:r>
              <a:rPr lang="ro-RO" sz="2400" dirty="0" smtClean="0"/>
              <a:t>î</a:t>
            </a:r>
            <a:r>
              <a:rPr lang="en-US" sz="2400" dirty="0" smtClean="0"/>
              <a:t>n </a:t>
            </a:r>
            <a:r>
              <a:rPr lang="en-US" sz="2400" dirty="0" err="1" smtClean="0"/>
              <a:t>cadrul</a:t>
            </a:r>
            <a:r>
              <a:rPr lang="en-US" sz="2400" dirty="0" smtClean="0"/>
              <a:t> </a:t>
            </a:r>
            <a:r>
              <a:rPr lang="en-US" sz="2400" dirty="0" err="1" smtClean="0"/>
              <a:t>grupului</a:t>
            </a:r>
            <a:r>
              <a:rPr lang="en-US" sz="2400" dirty="0" smtClean="0"/>
              <a:t> de </a:t>
            </a:r>
            <a:r>
              <a:rPr lang="en-US" sz="2400" dirty="0" err="1" smtClean="0"/>
              <a:t>lucru</a:t>
            </a:r>
            <a:r>
              <a:rPr lang="en-US" sz="2400" dirty="0" smtClean="0"/>
              <a:t> </a:t>
            </a:r>
            <a:r>
              <a:rPr lang="en-US" sz="2400" dirty="0" err="1" smtClean="0"/>
              <a:t>pe</a:t>
            </a:r>
            <a:r>
              <a:rPr lang="en-US" sz="2400" dirty="0" smtClean="0"/>
              <a:t> advocacy al CCM.</a:t>
            </a:r>
          </a:p>
          <a:p>
            <a:pPr lvl="0">
              <a:buFontTx/>
              <a:buChar char="-"/>
            </a:pPr>
            <a:r>
              <a:rPr lang="en-US" sz="2400" dirty="0" err="1" smtClean="0"/>
              <a:t>Subiect</a:t>
            </a:r>
            <a:r>
              <a:rPr lang="en-US" sz="2400" dirty="0" smtClean="0"/>
              <a:t> al </a:t>
            </a:r>
            <a:r>
              <a:rPr lang="en-US" sz="2400" dirty="0" err="1" smtClean="0"/>
              <a:t>aprobarii</a:t>
            </a:r>
            <a:r>
              <a:rPr lang="en-US" sz="2400" dirty="0" smtClean="0"/>
              <a:t> FG.</a:t>
            </a:r>
            <a:endParaRPr lang="en-US" sz="2400" dirty="0"/>
          </a:p>
          <a:p>
            <a:pPr lvl="0">
              <a:buFontTx/>
              <a:buChar char="-"/>
            </a:pPr>
            <a:r>
              <a:rPr lang="ro-RO" sz="2400" dirty="0" smtClean="0"/>
              <a:t>Durata de implementare: 12 luni</a:t>
            </a:r>
            <a:endParaRPr lang="en-US" sz="2400" dirty="0"/>
          </a:p>
          <a:p>
            <a:pPr marL="0" lvl="0" indent="0">
              <a:buNone/>
            </a:pPr>
            <a:r>
              <a:rPr lang="en-US" dirty="0" smtClean="0">
                <a:solidFill>
                  <a:srgbClr val="C00000"/>
                </a:solidFill>
              </a:rPr>
              <a:t>“The </a:t>
            </a:r>
            <a:r>
              <a:rPr lang="en-US" dirty="0">
                <a:solidFill>
                  <a:srgbClr val="C00000"/>
                </a:solidFill>
              </a:rPr>
              <a:t>general aim of the advocacy plan is to persuade the decision makers to commit to respecting the rights of all the vulnerable and key affected populations, including universal access to treatment and psycho-social support, prevention services and education. To do this, the Government must ensure the sustainability of the activities currently carried out with international support, taking the responsibility and ownership of the response for the TB reform and national strategy implementation</a:t>
            </a:r>
            <a:r>
              <a:rPr lang="en-US" dirty="0" smtClean="0">
                <a:solidFill>
                  <a:srgbClr val="C00000"/>
                </a:solidFill>
              </a:rPr>
              <a:t>.”</a:t>
            </a:r>
            <a:endParaRPr lang="en-US" dirty="0">
              <a:solidFill>
                <a:srgbClr val="C00000"/>
              </a:solidFill>
            </a:endParaRPr>
          </a:p>
          <a:p>
            <a:pPr marL="0" lvl="0" indent="0">
              <a:buNone/>
            </a:pPr>
            <a:r>
              <a:rPr lang="en-US" dirty="0"/>
              <a:t> </a:t>
            </a:r>
          </a:p>
        </p:txBody>
      </p:sp>
    </p:spTree>
    <p:extLst>
      <p:ext uri="{BB962C8B-B14F-4D97-AF65-F5344CB8AC3E}">
        <p14:creationId xmlns:p14="http://schemas.microsoft.com/office/powerpoint/2010/main" val="15801506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solidFill>
                  <a:srgbClr val="C00000"/>
                </a:solidFill>
              </a:rPr>
              <a:t>“The </a:t>
            </a:r>
            <a:r>
              <a:rPr lang="en-US" sz="2400" b="1" dirty="0">
                <a:solidFill>
                  <a:srgbClr val="C00000"/>
                </a:solidFill>
              </a:rPr>
              <a:t>objectives of the advocacy plan follow three major directions: </a:t>
            </a:r>
            <a:r>
              <a:rPr lang="en-US" sz="2400" b="1" dirty="0" smtClean="0">
                <a:solidFill>
                  <a:srgbClr val="C00000"/>
                </a:solidFill>
              </a:rPr>
              <a:t>better </a:t>
            </a:r>
            <a:r>
              <a:rPr lang="en-US" sz="2400" b="1" dirty="0">
                <a:solidFill>
                  <a:srgbClr val="C00000"/>
                </a:solidFill>
              </a:rPr>
              <a:t>services for people affected by TB and HIV, equal rights for vulnerable and key affected populations and empowerment of those affected or at risk of infection. </a:t>
            </a:r>
            <a:r>
              <a:rPr lang="en-US" sz="2400" b="1" dirty="0" smtClean="0">
                <a:solidFill>
                  <a:srgbClr val="C00000"/>
                </a:solidFill>
              </a:rPr>
              <a:t/>
            </a:r>
            <a:br>
              <a:rPr lang="en-US" sz="2400" b="1" dirty="0" smtClean="0">
                <a:solidFill>
                  <a:srgbClr val="C00000"/>
                </a:solidFill>
              </a:rPr>
            </a:br>
            <a:r>
              <a:rPr lang="en-US" sz="2400" b="1" dirty="0" smtClean="0">
                <a:solidFill>
                  <a:srgbClr val="C00000"/>
                </a:solidFill>
              </a:rPr>
              <a:t>The </a:t>
            </a:r>
            <a:r>
              <a:rPr lang="en-US" sz="2400" b="1" dirty="0">
                <a:solidFill>
                  <a:srgbClr val="C00000"/>
                </a:solidFill>
              </a:rPr>
              <a:t>activities included in the plan will start in the first month after approval and will be carried out for 12 months. These include:</a:t>
            </a:r>
            <a:r>
              <a:rPr lang="en-US" sz="2400" dirty="0"/>
              <a:t/>
            </a:r>
            <a:br>
              <a:rPr lang="en-US" sz="2400" dirty="0"/>
            </a:br>
            <a:endParaRPr lang="en-US" sz="2400" dirty="0"/>
          </a:p>
        </p:txBody>
      </p:sp>
      <p:sp>
        <p:nvSpPr>
          <p:cNvPr id="3" name="Content Placeholder 2"/>
          <p:cNvSpPr>
            <a:spLocks noGrp="1"/>
          </p:cNvSpPr>
          <p:nvPr>
            <p:ph idx="1"/>
          </p:nvPr>
        </p:nvSpPr>
        <p:spPr>
          <a:xfrm>
            <a:off x="838200" y="2168525"/>
            <a:ext cx="10515600" cy="4351338"/>
          </a:xfrm>
        </p:spPr>
        <p:txBody>
          <a:bodyPr>
            <a:normAutofit fontScale="92500" lnSpcReduction="20000"/>
          </a:bodyPr>
          <a:lstStyle/>
          <a:p>
            <a:r>
              <a:rPr lang="en-US" dirty="0" smtClean="0"/>
              <a:t>Work </a:t>
            </a:r>
            <a:r>
              <a:rPr lang="en-US" dirty="0"/>
              <a:t>with central or local relevant decision makers to raise awareness about the needs and rights of people affected by TB and HIV;</a:t>
            </a:r>
          </a:p>
          <a:p>
            <a:r>
              <a:rPr lang="en-US" dirty="0" smtClean="0"/>
              <a:t>Work </a:t>
            </a:r>
            <a:r>
              <a:rPr lang="en-US" dirty="0"/>
              <a:t>with high level decision makers at central level (Government, Parliament, and Presidency) with the purpose to change or clarify the current legislation and the implementation methodology;</a:t>
            </a:r>
          </a:p>
          <a:p>
            <a:r>
              <a:rPr lang="en-US" dirty="0" smtClean="0"/>
              <a:t>Work </a:t>
            </a:r>
            <a:r>
              <a:rPr lang="en-US" dirty="0"/>
              <a:t>with central or local relevant decision makers in order to persuade them to take action in ensuring access to services for vulnerable and key affected populations in various settings (hospitals, local community, mental health facilities, substitution therapy facilities, social care etc.);</a:t>
            </a:r>
          </a:p>
          <a:p>
            <a:r>
              <a:rPr lang="en-US" dirty="0" smtClean="0"/>
              <a:t>Work </a:t>
            </a:r>
            <a:r>
              <a:rPr lang="en-US" dirty="0"/>
              <a:t>with international organizations to gain support for the changes required; </a:t>
            </a:r>
          </a:p>
          <a:p>
            <a:r>
              <a:rPr lang="en-US" dirty="0" smtClean="0"/>
              <a:t>Identify </a:t>
            </a:r>
            <a:r>
              <a:rPr lang="en-US" dirty="0"/>
              <a:t>barriers to access to services for vulnerable and key affected populations and document and make public discrimination cases</a:t>
            </a:r>
            <a:r>
              <a:rPr lang="en-US" dirty="0" smtClean="0"/>
              <a:t>.”</a:t>
            </a:r>
            <a:endParaRPr lang="en-US" dirty="0"/>
          </a:p>
        </p:txBody>
      </p:sp>
    </p:spTree>
    <p:extLst>
      <p:ext uri="{BB962C8B-B14F-4D97-AF65-F5344CB8AC3E}">
        <p14:creationId xmlns:p14="http://schemas.microsoft.com/office/powerpoint/2010/main" val="35842643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ro-RO" dirty="0"/>
              <a:t>Ce </a:t>
            </a:r>
            <a:r>
              <a:rPr lang="en-US" dirty="0" err="1"/>
              <a:t>isi</a:t>
            </a:r>
            <a:r>
              <a:rPr lang="en-US" dirty="0"/>
              <a:t> </a:t>
            </a:r>
            <a:r>
              <a:rPr lang="en-US" dirty="0" err="1"/>
              <a:t>propune</a:t>
            </a:r>
            <a:r>
              <a:rPr lang="en-US" dirty="0"/>
              <a:t> </a:t>
            </a:r>
            <a:r>
              <a:rPr lang="en-US" dirty="0" err="1"/>
              <a:t>planul</a:t>
            </a:r>
            <a:r>
              <a:rPr lang="ro-RO" dirty="0"/>
              <a:t>?</a:t>
            </a:r>
            <a:br>
              <a:rPr lang="ro-RO" dirty="0"/>
            </a:br>
            <a:endParaRPr lang="en-US" dirty="0"/>
          </a:p>
        </p:txBody>
      </p:sp>
      <p:sp>
        <p:nvSpPr>
          <p:cNvPr id="3" name="Content Placeholder 2"/>
          <p:cNvSpPr>
            <a:spLocks noGrp="1"/>
          </p:cNvSpPr>
          <p:nvPr>
            <p:ph idx="1"/>
          </p:nvPr>
        </p:nvSpPr>
        <p:spPr>
          <a:xfrm>
            <a:off x="866774" y="1533525"/>
            <a:ext cx="10487025" cy="4643438"/>
          </a:xfrm>
        </p:spPr>
        <p:txBody>
          <a:bodyPr>
            <a:normAutofit lnSpcReduction="10000"/>
          </a:bodyPr>
          <a:lstStyle/>
          <a:p>
            <a:pPr lvl="0"/>
            <a:r>
              <a:rPr lang="ro-RO" dirty="0" smtClean="0"/>
              <a:t>P</a:t>
            </a:r>
            <a:r>
              <a:rPr lang="en-US" dirty="0" err="1"/>
              <a:t>ersuadarea</a:t>
            </a:r>
            <a:r>
              <a:rPr lang="en-US" dirty="0"/>
              <a:t> </a:t>
            </a:r>
            <a:r>
              <a:rPr lang="en-US" dirty="0" err="1"/>
              <a:t>factorilor</a:t>
            </a:r>
            <a:r>
              <a:rPr lang="en-US" dirty="0"/>
              <a:t> de </a:t>
            </a:r>
            <a:r>
              <a:rPr lang="en-US" dirty="0" err="1"/>
              <a:t>decizie</a:t>
            </a:r>
            <a:r>
              <a:rPr lang="en-US" dirty="0"/>
              <a:t> cu </a:t>
            </a:r>
            <a:r>
              <a:rPr lang="en-US" dirty="0" err="1"/>
              <a:t>privire</a:t>
            </a:r>
            <a:r>
              <a:rPr lang="en-US" dirty="0"/>
              <a:t> la </a:t>
            </a:r>
            <a:r>
              <a:rPr lang="en-US" dirty="0" err="1"/>
              <a:t>necesitatea</a:t>
            </a:r>
            <a:r>
              <a:rPr lang="en-US" dirty="0"/>
              <a:t> </a:t>
            </a:r>
            <a:r>
              <a:rPr lang="en-US" dirty="0" err="1"/>
              <a:t>unor</a:t>
            </a:r>
            <a:r>
              <a:rPr lang="en-US" dirty="0"/>
              <a:t> </a:t>
            </a:r>
            <a:r>
              <a:rPr lang="en-US" dirty="0" err="1"/>
              <a:t>schimbări</a:t>
            </a:r>
            <a:r>
              <a:rPr lang="en-US" dirty="0"/>
              <a:t> legislative </a:t>
            </a:r>
            <a:r>
              <a:rPr lang="en-US" dirty="0" err="1"/>
              <a:t>pentru</a:t>
            </a:r>
            <a:r>
              <a:rPr lang="en-US" dirty="0"/>
              <a:t> </a:t>
            </a:r>
            <a:r>
              <a:rPr lang="en-US" dirty="0" err="1"/>
              <a:t>asigurarea</a:t>
            </a:r>
            <a:r>
              <a:rPr lang="en-US" dirty="0"/>
              <a:t> </a:t>
            </a:r>
            <a:r>
              <a:rPr lang="en-US" dirty="0" err="1"/>
              <a:t>accesului</a:t>
            </a:r>
            <a:r>
              <a:rPr lang="en-US" dirty="0"/>
              <a:t> la </a:t>
            </a:r>
            <a:r>
              <a:rPr lang="en-US" dirty="0" err="1"/>
              <a:t>servicii</a:t>
            </a:r>
            <a:r>
              <a:rPr lang="en-US" dirty="0"/>
              <a:t> </a:t>
            </a:r>
            <a:r>
              <a:rPr lang="en-US" dirty="0" err="1"/>
              <a:t>pentru</a:t>
            </a:r>
            <a:r>
              <a:rPr lang="en-US" dirty="0"/>
              <a:t> </a:t>
            </a:r>
            <a:r>
              <a:rPr lang="en-US" dirty="0" err="1"/>
              <a:t>persoanele</a:t>
            </a:r>
            <a:r>
              <a:rPr lang="en-US" dirty="0"/>
              <a:t> </a:t>
            </a:r>
            <a:r>
              <a:rPr lang="en-US" dirty="0" err="1"/>
              <a:t>afectate</a:t>
            </a:r>
            <a:r>
              <a:rPr lang="en-US" dirty="0"/>
              <a:t> </a:t>
            </a:r>
            <a:r>
              <a:rPr lang="en-US" dirty="0" err="1"/>
              <a:t>şi</a:t>
            </a:r>
            <a:r>
              <a:rPr lang="en-US" dirty="0"/>
              <a:t> </a:t>
            </a:r>
            <a:r>
              <a:rPr lang="en-US" dirty="0" err="1"/>
              <a:t>grupurile</a:t>
            </a:r>
            <a:r>
              <a:rPr lang="en-US" dirty="0"/>
              <a:t> </a:t>
            </a:r>
            <a:r>
              <a:rPr lang="en-US" dirty="0" err="1"/>
              <a:t>vulnerabile</a:t>
            </a:r>
            <a:r>
              <a:rPr lang="en-US" dirty="0"/>
              <a:t>;</a:t>
            </a:r>
            <a:endParaRPr lang="ro-RO" dirty="0"/>
          </a:p>
          <a:p>
            <a:pPr lvl="0"/>
            <a:r>
              <a:rPr lang="ro-RO" dirty="0"/>
              <a:t>A</a:t>
            </a:r>
            <a:r>
              <a:rPr lang="en-US" dirty="0" err="1"/>
              <a:t>tragerea</a:t>
            </a:r>
            <a:r>
              <a:rPr lang="en-US" dirty="0"/>
              <a:t> </a:t>
            </a:r>
            <a:r>
              <a:rPr lang="en-US" dirty="0" err="1"/>
              <a:t>suportului</a:t>
            </a:r>
            <a:r>
              <a:rPr lang="en-US" dirty="0"/>
              <a:t> international </a:t>
            </a:r>
            <a:r>
              <a:rPr lang="en-US" dirty="0" err="1"/>
              <a:t>pentru</a:t>
            </a:r>
            <a:r>
              <a:rPr lang="en-US" dirty="0"/>
              <a:t> </a:t>
            </a:r>
            <a:r>
              <a:rPr lang="en-US" dirty="0" err="1"/>
              <a:t>convingerea</a:t>
            </a:r>
            <a:r>
              <a:rPr lang="en-US" dirty="0"/>
              <a:t> </a:t>
            </a:r>
            <a:r>
              <a:rPr lang="en-US" dirty="0" err="1"/>
              <a:t>factorilor</a:t>
            </a:r>
            <a:r>
              <a:rPr lang="en-US" dirty="0"/>
              <a:t> de </a:t>
            </a:r>
            <a:r>
              <a:rPr lang="en-US" dirty="0" err="1"/>
              <a:t>decizie</a:t>
            </a:r>
            <a:r>
              <a:rPr lang="en-US" dirty="0"/>
              <a:t> </a:t>
            </a:r>
            <a:r>
              <a:rPr lang="en-US" dirty="0" err="1"/>
              <a:t>să</a:t>
            </a:r>
            <a:r>
              <a:rPr lang="en-US" dirty="0"/>
              <a:t> </a:t>
            </a:r>
            <a:r>
              <a:rPr lang="en-US" dirty="0" err="1"/>
              <a:t>adopte</a:t>
            </a:r>
            <a:r>
              <a:rPr lang="en-US" dirty="0"/>
              <a:t> </a:t>
            </a:r>
            <a:r>
              <a:rPr lang="en-US" dirty="0" err="1" smtClean="0"/>
              <a:t>măsuri</a:t>
            </a:r>
            <a:r>
              <a:rPr lang="en-US" dirty="0" smtClean="0"/>
              <a:t> (ex. </a:t>
            </a:r>
            <a:r>
              <a:rPr lang="en-US" dirty="0" err="1" smtClean="0"/>
              <a:t>modificări</a:t>
            </a:r>
            <a:r>
              <a:rPr lang="en-US" dirty="0" smtClean="0"/>
              <a:t> </a:t>
            </a:r>
            <a:r>
              <a:rPr lang="en-US" dirty="0"/>
              <a:t>legislative, </a:t>
            </a:r>
            <a:r>
              <a:rPr lang="en-US" dirty="0" err="1"/>
              <a:t>alocarea</a:t>
            </a:r>
            <a:r>
              <a:rPr lang="en-US" dirty="0"/>
              <a:t> de </a:t>
            </a:r>
            <a:r>
              <a:rPr lang="en-US" dirty="0" err="1"/>
              <a:t>fonduri</a:t>
            </a:r>
            <a:r>
              <a:rPr lang="en-US" dirty="0"/>
              <a:t> </a:t>
            </a:r>
            <a:r>
              <a:rPr lang="en-US" dirty="0" err="1"/>
              <a:t>pentru</a:t>
            </a:r>
            <a:r>
              <a:rPr lang="en-US" dirty="0"/>
              <a:t> </a:t>
            </a:r>
            <a:r>
              <a:rPr lang="en-US" dirty="0" err="1"/>
              <a:t>servicii</a:t>
            </a:r>
            <a:r>
              <a:rPr lang="en-US" dirty="0"/>
              <a:t> etc</a:t>
            </a:r>
            <a:r>
              <a:rPr lang="en-US" dirty="0" smtClean="0"/>
              <a:t>.) in </a:t>
            </a:r>
            <a:r>
              <a:rPr lang="en-US" dirty="0" err="1" smtClean="0"/>
              <a:t>vederea</a:t>
            </a:r>
            <a:r>
              <a:rPr lang="en-US" dirty="0" smtClean="0"/>
              <a:t> </a:t>
            </a:r>
            <a:r>
              <a:rPr lang="en-US" dirty="0" err="1" smtClean="0"/>
              <a:t>asigurarii</a:t>
            </a:r>
            <a:r>
              <a:rPr lang="en-US" dirty="0" smtClean="0"/>
              <a:t> </a:t>
            </a:r>
            <a:r>
              <a:rPr lang="en-US" dirty="0" err="1" smtClean="0"/>
              <a:t>sustenabilitatii</a:t>
            </a:r>
            <a:r>
              <a:rPr lang="en-US" dirty="0" smtClean="0"/>
              <a:t> </a:t>
            </a:r>
            <a:r>
              <a:rPr lang="en-US" dirty="0" err="1" smtClean="0"/>
              <a:t>interventiilor</a:t>
            </a:r>
            <a:endParaRPr lang="ro-RO" dirty="0"/>
          </a:p>
          <a:p>
            <a:pPr lvl="0"/>
            <a:r>
              <a:rPr lang="ro-RO" dirty="0"/>
              <a:t>Furnizarea </a:t>
            </a:r>
            <a:r>
              <a:rPr lang="en-US" dirty="0"/>
              <a:t>de </a:t>
            </a:r>
            <a:r>
              <a:rPr lang="en-US" dirty="0" err="1"/>
              <a:t>servicii</a:t>
            </a:r>
            <a:r>
              <a:rPr lang="en-US" dirty="0"/>
              <a:t> </a:t>
            </a:r>
            <a:r>
              <a:rPr lang="en-US" dirty="0" err="1"/>
              <a:t>grupurilor</a:t>
            </a:r>
            <a:r>
              <a:rPr lang="en-US" dirty="0"/>
              <a:t> </a:t>
            </a:r>
            <a:r>
              <a:rPr lang="en-US" dirty="0" err="1"/>
              <a:t>ţintă</a:t>
            </a:r>
            <a:r>
              <a:rPr lang="en-US" dirty="0"/>
              <a:t> </a:t>
            </a:r>
            <a:r>
              <a:rPr lang="en-US" dirty="0" err="1"/>
              <a:t>acolo</a:t>
            </a:r>
            <a:r>
              <a:rPr lang="en-US" dirty="0"/>
              <a:t> </a:t>
            </a:r>
            <a:r>
              <a:rPr lang="en-US" dirty="0" err="1"/>
              <a:t>unde</a:t>
            </a:r>
            <a:r>
              <a:rPr lang="en-US" dirty="0"/>
              <a:t> </a:t>
            </a:r>
            <a:r>
              <a:rPr lang="en-US" dirty="0" err="1"/>
              <a:t>acestea</a:t>
            </a:r>
            <a:r>
              <a:rPr lang="en-US" dirty="0"/>
              <a:t> </a:t>
            </a:r>
            <a:r>
              <a:rPr lang="en-US" dirty="0" err="1"/>
              <a:t>lipsesc</a:t>
            </a:r>
            <a:r>
              <a:rPr lang="en-US" dirty="0"/>
              <a:t> </a:t>
            </a:r>
            <a:r>
              <a:rPr lang="en-US" dirty="0" err="1"/>
              <a:t>sau</a:t>
            </a:r>
            <a:r>
              <a:rPr lang="en-US" dirty="0"/>
              <a:t> </a:t>
            </a:r>
            <a:r>
              <a:rPr lang="en-US" dirty="0" err="1"/>
              <a:t>sunt</a:t>
            </a:r>
            <a:r>
              <a:rPr lang="en-US" dirty="0"/>
              <a:t> </a:t>
            </a:r>
            <a:r>
              <a:rPr lang="en-US" dirty="0" err="1"/>
              <a:t>greu</a:t>
            </a:r>
            <a:r>
              <a:rPr lang="en-US" dirty="0"/>
              <a:t> </a:t>
            </a:r>
            <a:r>
              <a:rPr lang="en-US" dirty="0" err="1"/>
              <a:t>accesibile</a:t>
            </a:r>
            <a:r>
              <a:rPr lang="en-US" dirty="0"/>
              <a:t> (ex: </a:t>
            </a:r>
            <a:r>
              <a:rPr lang="en-US" dirty="0" err="1"/>
              <a:t>servicii</a:t>
            </a:r>
            <a:r>
              <a:rPr lang="en-US" dirty="0"/>
              <a:t> </a:t>
            </a:r>
            <a:r>
              <a:rPr lang="en-US" dirty="0" err="1"/>
              <a:t>psiho-sociale</a:t>
            </a:r>
            <a:r>
              <a:rPr lang="en-US" dirty="0"/>
              <a:t>, </a:t>
            </a:r>
            <a:r>
              <a:rPr lang="en-US" dirty="0" err="1"/>
              <a:t>educaţie</a:t>
            </a:r>
            <a:r>
              <a:rPr lang="en-US" dirty="0"/>
              <a:t> </a:t>
            </a:r>
            <a:r>
              <a:rPr lang="en-US" dirty="0" err="1"/>
              <a:t>pentru</a:t>
            </a:r>
            <a:r>
              <a:rPr lang="en-US" dirty="0"/>
              <a:t> </a:t>
            </a:r>
            <a:r>
              <a:rPr lang="en-US" dirty="0" err="1"/>
              <a:t>sănătate</a:t>
            </a:r>
            <a:r>
              <a:rPr lang="en-US" dirty="0"/>
              <a:t>, </a:t>
            </a:r>
            <a:r>
              <a:rPr lang="en-US" dirty="0" err="1"/>
              <a:t>tratament</a:t>
            </a:r>
            <a:r>
              <a:rPr lang="en-US" dirty="0"/>
              <a:t> </a:t>
            </a:r>
            <a:r>
              <a:rPr lang="en-US" dirty="0" err="1"/>
              <a:t>substitutiv</a:t>
            </a:r>
            <a:r>
              <a:rPr lang="en-US" dirty="0"/>
              <a:t> </a:t>
            </a:r>
            <a:r>
              <a:rPr lang="en-US" dirty="0" smtClean="0"/>
              <a:t>etc.) </a:t>
            </a:r>
            <a:r>
              <a:rPr lang="en-US" dirty="0" err="1"/>
              <a:t>finanţate</a:t>
            </a:r>
            <a:r>
              <a:rPr lang="en-US" dirty="0"/>
              <a:t> din </a:t>
            </a:r>
            <a:r>
              <a:rPr lang="en-US" dirty="0" err="1"/>
              <a:t>fonduri</a:t>
            </a:r>
            <a:r>
              <a:rPr lang="en-US" dirty="0"/>
              <a:t> </a:t>
            </a:r>
            <a:r>
              <a:rPr lang="en-US" dirty="0" err="1"/>
              <a:t>publice</a:t>
            </a:r>
            <a:r>
              <a:rPr lang="en-US" dirty="0"/>
              <a:t>;</a:t>
            </a:r>
            <a:endParaRPr lang="ro-RO" dirty="0"/>
          </a:p>
          <a:p>
            <a:pPr lvl="0"/>
            <a:r>
              <a:rPr lang="ro-RO" dirty="0"/>
              <a:t>I</a:t>
            </a:r>
            <a:r>
              <a:rPr lang="en-US" dirty="0" err="1"/>
              <a:t>mplicarea</a:t>
            </a:r>
            <a:r>
              <a:rPr lang="en-US" dirty="0"/>
              <a:t> </a:t>
            </a:r>
            <a:r>
              <a:rPr lang="en-US" dirty="0" err="1"/>
              <a:t>grupurilor</a:t>
            </a:r>
            <a:r>
              <a:rPr lang="en-US" dirty="0"/>
              <a:t> </a:t>
            </a:r>
            <a:r>
              <a:rPr lang="en-US" dirty="0" err="1"/>
              <a:t>ţintă</a:t>
            </a:r>
            <a:r>
              <a:rPr lang="en-US" dirty="0"/>
              <a:t> </a:t>
            </a:r>
            <a:r>
              <a:rPr lang="en-US" dirty="0" err="1"/>
              <a:t>în</a:t>
            </a:r>
            <a:r>
              <a:rPr lang="en-US" dirty="0"/>
              <a:t> </a:t>
            </a:r>
            <a:r>
              <a:rPr lang="en-US" dirty="0" err="1"/>
              <a:t>acţiuni</a:t>
            </a:r>
            <a:r>
              <a:rPr lang="en-US" dirty="0"/>
              <a:t> de </a:t>
            </a:r>
            <a:r>
              <a:rPr lang="en-US" dirty="0" err="1"/>
              <a:t>conştientizare</a:t>
            </a:r>
            <a:r>
              <a:rPr lang="en-US" dirty="0"/>
              <a:t> cu </a:t>
            </a:r>
            <a:r>
              <a:rPr lang="en-US" dirty="0" err="1"/>
              <a:t>privire</a:t>
            </a:r>
            <a:r>
              <a:rPr lang="en-US" dirty="0"/>
              <a:t> la </a:t>
            </a:r>
            <a:r>
              <a:rPr lang="en-US" dirty="0" err="1"/>
              <a:t>drepturile</a:t>
            </a:r>
            <a:r>
              <a:rPr lang="en-US" dirty="0"/>
              <a:t> </a:t>
            </a:r>
            <a:r>
              <a:rPr lang="en-US" dirty="0" err="1"/>
              <a:t>lor</a:t>
            </a:r>
            <a:r>
              <a:rPr lang="en-US" dirty="0"/>
              <a:t> </a:t>
            </a:r>
            <a:r>
              <a:rPr lang="en-US" dirty="0" err="1"/>
              <a:t>şi</a:t>
            </a:r>
            <a:r>
              <a:rPr lang="en-US" dirty="0"/>
              <a:t> </a:t>
            </a:r>
            <a:r>
              <a:rPr lang="en-US" dirty="0" err="1"/>
              <a:t>creşterea</a:t>
            </a:r>
            <a:r>
              <a:rPr lang="en-US" dirty="0"/>
              <a:t> </a:t>
            </a:r>
            <a:r>
              <a:rPr lang="en-US" dirty="0" err="1"/>
              <a:t>capacităţii</a:t>
            </a:r>
            <a:r>
              <a:rPr lang="en-US" dirty="0"/>
              <a:t> </a:t>
            </a:r>
            <a:r>
              <a:rPr lang="en-US" dirty="0" err="1"/>
              <a:t>acestora</a:t>
            </a:r>
            <a:r>
              <a:rPr lang="en-US" dirty="0"/>
              <a:t> de a </a:t>
            </a:r>
            <a:r>
              <a:rPr lang="en-US" dirty="0" err="1"/>
              <a:t>şi</a:t>
            </a:r>
            <a:r>
              <a:rPr lang="en-US" dirty="0"/>
              <a:t> le </a:t>
            </a:r>
            <a:r>
              <a:rPr lang="en-US" dirty="0" err="1" smtClean="0"/>
              <a:t>apăra</a:t>
            </a:r>
            <a:r>
              <a:rPr lang="en-US" dirty="0" smtClean="0"/>
              <a:t>.</a:t>
            </a:r>
            <a:endParaRPr lang="en-US" dirty="0"/>
          </a:p>
          <a:p>
            <a:endParaRPr lang="en-US" dirty="0"/>
          </a:p>
        </p:txBody>
      </p:sp>
    </p:spTree>
    <p:extLst>
      <p:ext uri="{BB962C8B-B14F-4D97-AF65-F5344CB8AC3E}">
        <p14:creationId xmlns:p14="http://schemas.microsoft.com/office/powerpoint/2010/main" val="40770405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5915"/>
            <a:ext cx="10515600" cy="1325563"/>
          </a:xfrm>
        </p:spPr>
        <p:txBody>
          <a:bodyPr/>
          <a:lstStyle/>
          <a:p>
            <a:r>
              <a:rPr lang="ro-RO" dirty="0"/>
              <a:t>Plan de </a:t>
            </a:r>
            <a:r>
              <a:rPr lang="ro-RO" dirty="0" smtClean="0"/>
              <a:t>advocacy (cont.)</a:t>
            </a:r>
            <a:endParaRPr lang="en-US" dirty="0"/>
          </a:p>
        </p:txBody>
      </p:sp>
      <p:sp>
        <p:nvSpPr>
          <p:cNvPr id="3" name="Content Placeholder 2"/>
          <p:cNvSpPr>
            <a:spLocks noGrp="1"/>
          </p:cNvSpPr>
          <p:nvPr>
            <p:ph idx="1"/>
          </p:nvPr>
        </p:nvSpPr>
        <p:spPr>
          <a:xfrm>
            <a:off x="838200" y="1391478"/>
            <a:ext cx="10515600" cy="4785485"/>
          </a:xfrm>
        </p:spPr>
        <p:txBody>
          <a:bodyPr>
            <a:normAutofit/>
          </a:bodyPr>
          <a:lstStyle/>
          <a:p>
            <a:pPr marL="0" lvl="0" indent="0">
              <a:buNone/>
            </a:pPr>
            <a:r>
              <a:rPr lang="ro-RO" dirty="0" smtClean="0"/>
              <a:t>Acțiuni de advocacy propuse:</a:t>
            </a:r>
            <a:endParaRPr lang="en-US" dirty="0"/>
          </a:p>
          <a:p>
            <a:pPr lvl="0"/>
            <a:r>
              <a:rPr lang="en-US" dirty="0" err="1"/>
              <a:t>Întâlniri</a:t>
            </a:r>
            <a:r>
              <a:rPr lang="en-US" dirty="0"/>
              <a:t> cu </a:t>
            </a:r>
            <a:r>
              <a:rPr lang="en-US" dirty="0" err="1"/>
              <a:t>factori</a:t>
            </a:r>
            <a:r>
              <a:rPr lang="en-US" dirty="0"/>
              <a:t> de </a:t>
            </a:r>
            <a:r>
              <a:rPr lang="en-US" dirty="0" err="1"/>
              <a:t>decizie</a:t>
            </a:r>
            <a:r>
              <a:rPr lang="en-US" dirty="0"/>
              <a:t> la </a:t>
            </a:r>
            <a:r>
              <a:rPr lang="en-US" dirty="0" err="1"/>
              <a:t>nivel</a:t>
            </a:r>
            <a:r>
              <a:rPr lang="en-US" dirty="0"/>
              <a:t> central </a:t>
            </a:r>
            <a:r>
              <a:rPr lang="en-US" dirty="0" err="1"/>
              <a:t>şi</a:t>
            </a:r>
            <a:r>
              <a:rPr lang="en-US" dirty="0"/>
              <a:t> local;</a:t>
            </a:r>
          </a:p>
          <a:p>
            <a:pPr lvl="0"/>
            <a:r>
              <a:rPr lang="en-US" dirty="0" err="1"/>
              <a:t>Întâlniri</a:t>
            </a:r>
            <a:r>
              <a:rPr lang="en-US" dirty="0"/>
              <a:t> cu </a:t>
            </a:r>
            <a:r>
              <a:rPr lang="en-US" dirty="0" err="1"/>
              <a:t>instituţii</a:t>
            </a:r>
            <a:r>
              <a:rPr lang="en-US" dirty="0"/>
              <a:t> </a:t>
            </a:r>
            <a:r>
              <a:rPr lang="en-US" dirty="0" err="1"/>
              <a:t>şi</a:t>
            </a:r>
            <a:r>
              <a:rPr lang="en-US" dirty="0"/>
              <a:t> </a:t>
            </a:r>
            <a:r>
              <a:rPr lang="en-US" dirty="0" err="1"/>
              <a:t>organizaţii</a:t>
            </a:r>
            <a:r>
              <a:rPr lang="en-US" dirty="0"/>
              <a:t> </a:t>
            </a:r>
            <a:r>
              <a:rPr lang="en-US" dirty="0" err="1"/>
              <a:t>internaţionale</a:t>
            </a:r>
            <a:r>
              <a:rPr lang="en-US" dirty="0"/>
              <a:t>;</a:t>
            </a:r>
          </a:p>
          <a:p>
            <a:pPr lvl="0"/>
            <a:r>
              <a:rPr lang="en-US" dirty="0" err="1"/>
              <a:t>Documentare</a:t>
            </a:r>
            <a:r>
              <a:rPr lang="en-US" dirty="0"/>
              <a:t> </a:t>
            </a:r>
            <a:r>
              <a:rPr lang="en-US" dirty="0" err="1"/>
              <a:t>pentru</a:t>
            </a:r>
            <a:r>
              <a:rPr lang="en-US" dirty="0"/>
              <a:t> </a:t>
            </a:r>
            <a:r>
              <a:rPr lang="en-US" dirty="0" err="1"/>
              <a:t>formularea</a:t>
            </a:r>
            <a:r>
              <a:rPr lang="en-US" dirty="0"/>
              <a:t> de </a:t>
            </a:r>
            <a:r>
              <a:rPr lang="en-US" dirty="0" err="1"/>
              <a:t>scrisori</a:t>
            </a:r>
            <a:r>
              <a:rPr lang="en-US" dirty="0"/>
              <a:t> de </a:t>
            </a:r>
            <a:r>
              <a:rPr lang="en-US" dirty="0" err="1"/>
              <a:t>poziţie</a:t>
            </a:r>
            <a:r>
              <a:rPr lang="en-US" dirty="0"/>
              <a:t>, </a:t>
            </a:r>
            <a:r>
              <a:rPr lang="en-US" dirty="0" err="1"/>
              <a:t>politici</a:t>
            </a:r>
            <a:r>
              <a:rPr lang="en-US" dirty="0"/>
              <a:t> </a:t>
            </a:r>
            <a:r>
              <a:rPr lang="en-US" dirty="0" err="1"/>
              <a:t>publice</a:t>
            </a:r>
            <a:r>
              <a:rPr lang="en-US" dirty="0"/>
              <a:t>, </a:t>
            </a:r>
            <a:r>
              <a:rPr lang="en-US" dirty="0" err="1"/>
              <a:t>modificări</a:t>
            </a:r>
            <a:r>
              <a:rPr lang="en-US" dirty="0"/>
              <a:t> legislative, </a:t>
            </a:r>
            <a:r>
              <a:rPr lang="en-US" dirty="0" err="1"/>
              <a:t>articole</a:t>
            </a:r>
            <a:r>
              <a:rPr lang="en-US" dirty="0"/>
              <a:t> de </a:t>
            </a:r>
            <a:r>
              <a:rPr lang="en-US" dirty="0" err="1"/>
              <a:t>presă</a:t>
            </a:r>
            <a:r>
              <a:rPr lang="en-US" dirty="0"/>
              <a:t>, </a:t>
            </a:r>
            <a:r>
              <a:rPr lang="en-US" dirty="0" err="1" smtClean="0"/>
              <a:t>testimoniale</a:t>
            </a:r>
            <a:r>
              <a:rPr lang="en-US" dirty="0" smtClean="0"/>
              <a:t> </a:t>
            </a:r>
            <a:r>
              <a:rPr lang="en-US" dirty="0" err="1"/>
              <a:t>etc</a:t>
            </a:r>
            <a:r>
              <a:rPr lang="en-US" dirty="0"/>
              <a:t>;</a:t>
            </a:r>
          </a:p>
          <a:p>
            <a:pPr lvl="0"/>
            <a:r>
              <a:rPr lang="en-US" dirty="0" err="1"/>
              <a:t>Transmiterea</a:t>
            </a:r>
            <a:r>
              <a:rPr lang="en-US" dirty="0"/>
              <a:t> </a:t>
            </a:r>
            <a:r>
              <a:rPr lang="en-US" dirty="0" err="1"/>
              <a:t>documentelor</a:t>
            </a:r>
            <a:r>
              <a:rPr lang="en-US" dirty="0"/>
              <a:t> </a:t>
            </a:r>
            <a:r>
              <a:rPr lang="en-US" dirty="0" err="1"/>
              <a:t>rezultate</a:t>
            </a:r>
            <a:r>
              <a:rPr lang="en-US" dirty="0"/>
              <a:t> </a:t>
            </a:r>
            <a:r>
              <a:rPr lang="en-US" dirty="0" err="1"/>
              <a:t>către</a:t>
            </a:r>
            <a:r>
              <a:rPr lang="en-US" dirty="0"/>
              <a:t> </a:t>
            </a:r>
            <a:r>
              <a:rPr lang="en-US" dirty="0" err="1"/>
              <a:t>factorii</a:t>
            </a:r>
            <a:r>
              <a:rPr lang="en-US" dirty="0"/>
              <a:t> de </a:t>
            </a:r>
            <a:r>
              <a:rPr lang="en-US" dirty="0" err="1"/>
              <a:t>decizie</a:t>
            </a:r>
            <a:r>
              <a:rPr lang="en-US" dirty="0"/>
              <a:t> </a:t>
            </a:r>
            <a:r>
              <a:rPr lang="en-US" dirty="0" err="1"/>
              <a:t>corespunzători</a:t>
            </a:r>
            <a:r>
              <a:rPr lang="en-US" dirty="0"/>
              <a:t> </a:t>
            </a:r>
            <a:r>
              <a:rPr lang="en-US" dirty="0" err="1"/>
              <a:t>şi</a:t>
            </a:r>
            <a:r>
              <a:rPr lang="en-US" dirty="0"/>
              <a:t> follow-up;</a:t>
            </a:r>
          </a:p>
          <a:p>
            <a:pPr lvl="0"/>
            <a:r>
              <a:rPr lang="en-US" dirty="0" err="1"/>
              <a:t>Implicarea</a:t>
            </a:r>
            <a:r>
              <a:rPr lang="en-US" dirty="0"/>
              <a:t> media, </a:t>
            </a:r>
            <a:r>
              <a:rPr lang="en-US" dirty="0" err="1"/>
              <a:t>bloggeri</a:t>
            </a:r>
            <a:r>
              <a:rPr lang="en-US" dirty="0"/>
              <a:t>, </a:t>
            </a:r>
            <a:r>
              <a:rPr lang="en-US" dirty="0" err="1"/>
              <a:t>jurnalişti</a:t>
            </a:r>
            <a:r>
              <a:rPr lang="en-US" dirty="0"/>
              <a:t> </a:t>
            </a:r>
            <a:r>
              <a:rPr lang="en-US" dirty="0" err="1"/>
              <a:t>formatori</a:t>
            </a:r>
            <a:r>
              <a:rPr lang="en-US" dirty="0"/>
              <a:t> de </a:t>
            </a:r>
            <a:r>
              <a:rPr lang="en-US" dirty="0" err="1"/>
              <a:t>opinie</a:t>
            </a:r>
            <a:r>
              <a:rPr lang="en-US" dirty="0"/>
              <a:t> </a:t>
            </a:r>
            <a:r>
              <a:rPr lang="en-US" dirty="0" err="1"/>
              <a:t>în</a:t>
            </a:r>
            <a:r>
              <a:rPr lang="en-US" dirty="0"/>
              <a:t> </a:t>
            </a:r>
            <a:r>
              <a:rPr lang="en-US" dirty="0" err="1"/>
              <a:t>susţinerea</a:t>
            </a:r>
            <a:r>
              <a:rPr lang="en-US" dirty="0"/>
              <a:t> </a:t>
            </a:r>
            <a:r>
              <a:rPr lang="en-US" dirty="0" err="1"/>
              <a:t>cauzelor</a:t>
            </a:r>
            <a:r>
              <a:rPr lang="en-US" dirty="0"/>
              <a:t>, social </a:t>
            </a:r>
            <a:r>
              <a:rPr lang="en-US" dirty="0" smtClean="0"/>
              <a:t>media.</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0088625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ro-RO" dirty="0" smtClean="0"/>
              <a:t>Ce propune reprogramarea?</a:t>
            </a:r>
            <a:endParaRPr lang="en-GB" dirty="0"/>
          </a:p>
        </p:txBody>
      </p:sp>
      <p:sp>
        <p:nvSpPr>
          <p:cNvPr id="3" name="Content Placeholder 2"/>
          <p:cNvSpPr>
            <a:spLocks noGrp="1"/>
          </p:cNvSpPr>
          <p:nvPr>
            <p:ph idx="1"/>
          </p:nvPr>
        </p:nvSpPr>
        <p:spPr>
          <a:xfrm>
            <a:off x="838200" y="1033671"/>
            <a:ext cx="11049000" cy="5102086"/>
          </a:xfrm>
        </p:spPr>
        <p:txBody>
          <a:bodyPr>
            <a:noAutofit/>
          </a:bodyPr>
          <a:lstStyle/>
          <a:p>
            <a:pPr marL="0" indent="0">
              <a:buNone/>
            </a:pPr>
            <a:r>
              <a:rPr lang="ro-RO" sz="2400" b="1" dirty="0" smtClean="0">
                <a:solidFill>
                  <a:srgbClr val="C00000"/>
                </a:solidFill>
              </a:rPr>
              <a:t>E</a:t>
            </a:r>
            <a:r>
              <a:rPr lang="en-GB" sz="2400" b="1" dirty="0" err="1" smtClean="0">
                <a:solidFill>
                  <a:srgbClr val="C00000"/>
                </a:solidFill>
              </a:rPr>
              <a:t>xtinderea</a:t>
            </a:r>
            <a:r>
              <a:rPr lang="en-GB" sz="2400" b="1" dirty="0" smtClean="0">
                <a:solidFill>
                  <a:srgbClr val="C00000"/>
                </a:solidFill>
              </a:rPr>
              <a:t> </a:t>
            </a:r>
            <a:r>
              <a:rPr lang="en-GB" sz="2400" b="1" dirty="0" err="1" smtClean="0">
                <a:solidFill>
                  <a:srgbClr val="C00000"/>
                </a:solidFill>
              </a:rPr>
              <a:t>bugetului</a:t>
            </a:r>
            <a:r>
              <a:rPr lang="en-GB" sz="2400" b="1" dirty="0" smtClean="0">
                <a:solidFill>
                  <a:srgbClr val="C00000"/>
                </a:solidFill>
              </a:rPr>
              <a:t> </a:t>
            </a:r>
            <a:r>
              <a:rPr lang="en-GB" sz="2400" dirty="0" err="1" smtClean="0"/>
              <a:t>alocat</a:t>
            </a:r>
            <a:r>
              <a:rPr lang="en-GB" sz="2400" dirty="0" smtClean="0"/>
              <a:t> </a:t>
            </a:r>
            <a:r>
              <a:rPr lang="en-GB" sz="2400" dirty="0" err="1" smtClean="0"/>
              <a:t>proiectelor</a:t>
            </a:r>
            <a:r>
              <a:rPr lang="en-GB" sz="2400" dirty="0" smtClean="0"/>
              <a:t> cu un </a:t>
            </a:r>
            <a:r>
              <a:rPr lang="en-GB" sz="2400" dirty="0" err="1" smtClean="0"/>
              <a:t>trimestru</a:t>
            </a:r>
            <a:r>
              <a:rPr lang="en-GB" sz="2400" dirty="0" smtClean="0"/>
              <a:t> de </a:t>
            </a:r>
            <a:r>
              <a:rPr lang="en-GB" sz="2400" dirty="0" err="1" smtClean="0"/>
              <a:t>implementare</a:t>
            </a:r>
            <a:r>
              <a:rPr lang="en-GB" sz="2400" dirty="0" smtClean="0"/>
              <a:t> (Q12) </a:t>
            </a:r>
            <a:r>
              <a:rPr lang="ro-RO" sz="2400" dirty="0" smtClean="0"/>
              <a:t>– </a:t>
            </a:r>
            <a:r>
              <a:rPr lang="en-GB" sz="2400" dirty="0" smtClean="0"/>
              <a:t>208.993</a:t>
            </a:r>
            <a:r>
              <a:rPr lang="ro-RO" sz="2400" dirty="0" smtClean="0"/>
              <a:t> EUR</a:t>
            </a:r>
          </a:p>
          <a:p>
            <a:pPr marL="0" indent="0">
              <a:buNone/>
            </a:pPr>
            <a:r>
              <a:rPr lang="en-US" sz="2400" b="1" dirty="0" err="1" smtClean="0">
                <a:solidFill>
                  <a:srgbClr val="C00000"/>
                </a:solidFill>
              </a:rPr>
              <a:t>Introducerea</a:t>
            </a:r>
            <a:r>
              <a:rPr lang="ro-RO" sz="2400" b="1" dirty="0" smtClean="0">
                <a:solidFill>
                  <a:srgbClr val="C00000"/>
                </a:solidFill>
              </a:rPr>
              <a:t> de activități noi </a:t>
            </a:r>
            <a:r>
              <a:rPr lang="ro-RO" sz="2400" dirty="0" smtClean="0"/>
              <a:t>care să contribuie la </a:t>
            </a:r>
            <a:r>
              <a:rPr lang="ro-RO" sz="2400" b="1" dirty="0" smtClean="0"/>
              <a:t>recuperarea unor indicatori asumați de SRs </a:t>
            </a:r>
            <a:r>
              <a:rPr lang="ro-RO" sz="2400" dirty="0" smtClean="0"/>
              <a:t>(în special cei legați de detecția activă a cazurilor de TB).</a:t>
            </a:r>
          </a:p>
          <a:p>
            <a:pPr marL="0" indent="0">
              <a:buNone/>
            </a:pPr>
            <a:r>
              <a:rPr lang="en-US" sz="2400" b="1" dirty="0" err="1">
                <a:solidFill>
                  <a:srgbClr val="C00000"/>
                </a:solidFill>
              </a:rPr>
              <a:t>Introducerea</a:t>
            </a:r>
            <a:r>
              <a:rPr lang="ro-RO" sz="2400" b="1" dirty="0">
                <a:solidFill>
                  <a:srgbClr val="C00000"/>
                </a:solidFill>
              </a:rPr>
              <a:t> de activități noi </a:t>
            </a:r>
            <a:r>
              <a:rPr lang="ro-RO" sz="2400" dirty="0"/>
              <a:t>care să contribuie </a:t>
            </a:r>
            <a:r>
              <a:rPr lang="ro-RO" sz="2400" dirty="0" smtClean="0"/>
              <a:t>la </a:t>
            </a:r>
            <a:r>
              <a:rPr lang="ro-RO" sz="2400" b="1" dirty="0" smtClean="0"/>
              <a:t>pregătirea tranziției către sustenabilitate </a:t>
            </a:r>
            <a:r>
              <a:rPr lang="ro-RO" sz="2400" dirty="0" smtClean="0"/>
              <a:t>prin:</a:t>
            </a:r>
          </a:p>
          <a:p>
            <a:r>
              <a:rPr lang="ro-RO" sz="2400" dirty="0" smtClean="0"/>
              <a:t>Întărirea capacității ONG și a PNPSCT de a monitoriza eficient serviciile de suport pentru pacienții cu TB.</a:t>
            </a:r>
          </a:p>
          <a:p>
            <a:r>
              <a:rPr lang="ro-RO" sz="2400" dirty="0" smtClean="0"/>
              <a:t>Întărirea capacității MS în următoarele arii: administrarea eficientă a bugetului și acțiunilor din programul TB; inițierea reformei în sectorul TB; pregătirea tranziției către sustenabilitatea acțiunilor finanțate în prezent din fonduri internaționale.</a:t>
            </a:r>
          </a:p>
          <a:p>
            <a:r>
              <a:rPr lang="ro-RO" sz="2400" dirty="0" smtClean="0"/>
              <a:t>Evaluarea fezabilității noului model de îngrijiri pentru pacientul TB dezvoltat în cadrul grantului curent de experții WHO.</a:t>
            </a:r>
          </a:p>
          <a:p>
            <a:pPr marL="0" indent="0">
              <a:buNone/>
            </a:pPr>
            <a:endParaRPr lang="ro-RO" sz="2400" dirty="0" smtClean="0"/>
          </a:p>
          <a:p>
            <a:pPr marL="0" indent="0">
              <a:buNone/>
            </a:pPr>
            <a:endParaRPr lang="ro-RO" sz="2400" dirty="0" smtClean="0"/>
          </a:p>
          <a:p>
            <a:pPr marL="0" indent="0">
              <a:buNone/>
            </a:pPr>
            <a:endParaRPr lang="ro-RO" sz="2400" dirty="0"/>
          </a:p>
          <a:p>
            <a:pPr marL="0" indent="0">
              <a:buNone/>
            </a:pPr>
            <a:r>
              <a:rPr lang="ro-RO" sz="2400" dirty="0" smtClean="0"/>
              <a:t> </a:t>
            </a:r>
            <a:r>
              <a:rPr lang="en-GB" sz="2400" dirty="0" smtClean="0"/>
              <a:t/>
            </a:r>
            <a:br>
              <a:rPr lang="en-GB" sz="2400" dirty="0" smtClean="0"/>
            </a:br>
            <a:endParaRPr lang="en-GB" sz="2400" dirty="0"/>
          </a:p>
        </p:txBody>
      </p:sp>
    </p:spTree>
    <p:extLst>
      <p:ext uri="{BB962C8B-B14F-4D97-AF65-F5344CB8AC3E}">
        <p14:creationId xmlns:p14="http://schemas.microsoft.com/office/powerpoint/2010/main" val="3424249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Cum se realocă bugetul?</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0112020"/>
              </p:ext>
            </p:extLst>
          </p:nvPr>
        </p:nvGraphicFramePr>
        <p:xfrm>
          <a:off x="1464468" y="1690688"/>
          <a:ext cx="8282609" cy="2169267"/>
        </p:xfrm>
        <a:graphic>
          <a:graphicData uri="http://schemas.openxmlformats.org/drawingml/2006/table">
            <a:tbl>
              <a:tblPr firstRow="1" bandRow="1">
                <a:tableStyleId>{5C22544A-7EE6-4342-B048-85BDC9FD1C3A}</a:tableStyleId>
              </a:tblPr>
              <a:tblGrid>
                <a:gridCol w="5370506"/>
                <a:gridCol w="2912103"/>
              </a:tblGrid>
              <a:tr h="395426">
                <a:tc>
                  <a:txBody>
                    <a:bodyPr/>
                    <a:lstStyle/>
                    <a:p>
                      <a:pPr algn="l"/>
                      <a:r>
                        <a:rPr lang="ro-RO" dirty="0" smtClean="0"/>
                        <a:t>Categorie de</a:t>
                      </a:r>
                      <a:r>
                        <a:rPr lang="ro-RO" baseline="0" dirty="0" smtClean="0"/>
                        <a:t> buget</a:t>
                      </a:r>
                      <a:endParaRPr lang="en-US" dirty="0"/>
                    </a:p>
                  </a:txBody>
                  <a:tcPr/>
                </a:tc>
                <a:tc>
                  <a:txBody>
                    <a:bodyPr/>
                    <a:lstStyle/>
                    <a:p>
                      <a:pPr algn="l"/>
                      <a:r>
                        <a:rPr lang="ro-RO" dirty="0" smtClean="0"/>
                        <a:t>Valoare</a:t>
                      </a:r>
                      <a:endParaRPr lang="en-US" dirty="0"/>
                    </a:p>
                  </a:txBody>
                  <a:tcPr/>
                </a:tc>
              </a:tr>
              <a:tr h="982989">
                <a:tc>
                  <a:txBody>
                    <a:bodyPr/>
                    <a:lstStyle/>
                    <a:p>
                      <a:pPr algn="l"/>
                      <a:r>
                        <a:rPr lang="ro-RO" dirty="0" smtClean="0"/>
                        <a:t>Buget</a:t>
                      </a:r>
                      <a:r>
                        <a:rPr lang="ro-RO" baseline="0" dirty="0" smtClean="0"/>
                        <a:t> realocat către prelungirea activităților în </a:t>
                      </a:r>
                      <a:r>
                        <a:rPr lang="ro-RO" dirty="0" smtClean="0"/>
                        <a:t>Q12</a:t>
                      </a:r>
                      <a:r>
                        <a:rPr lang="ro-RO" baseline="0" dirty="0" smtClean="0"/>
                        <a:t> &amp; suplimentarea justificată în vederea atingerii indicatorilor deja asumați în planurile de M&amp;E</a:t>
                      </a:r>
                      <a:endParaRPr lang="en-US" dirty="0"/>
                    </a:p>
                  </a:txBody>
                  <a:tcPr/>
                </a:tc>
                <a:tc>
                  <a:txBody>
                    <a:bodyPr/>
                    <a:lstStyle/>
                    <a:p>
                      <a:pPr algn="l"/>
                      <a:r>
                        <a:rPr lang="en-GB" dirty="0" smtClean="0"/>
                        <a:t>208.993</a:t>
                      </a:r>
                      <a:r>
                        <a:rPr lang="ro-RO" dirty="0" smtClean="0"/>
                        <a:t> EUR</a:t>
                      </a:r>
                      <a:endParaRPr lang="en-US" dirty="0"/>
                    </a:p>
                  </a:txBody>
                  <a:tcPr/>
                </a:tc>
              </a:tr>
              <a:tr h="395426">
                <a:tc>
                  <a:txBody>
                    <a:bodyPr/>
                    <a:lstStyle/>
                    <a:p>
                      <a:pPr algn="l"/>
                      <a:r>
                        <a:rPr lang="ro-RO" dirty="0" smtClean="0"/>
                        <a:t>Buget realocat către activități noi</a:t>
                      </a:r>
                      <a:endParaRPr lang="en-US" dirty="0"/>
                    </a:p>
                  </a:txBody>
                  <a:tcPr/>
                </a:tc>
                <a:tc>
                  <a:txBody>
                    <a:bodyPr/>
                    <a:lstStyle/>
                    <a:p>
                      <a:pPr algn="l"/>
                      <a:r>
                        <a:rPr lang="en-GB" dirty="0" smtClean="0"/>
                        <a:t>1.121.530</a:t>
                      </a:r>
                      <a:r>
                        <a:rPr lang="ro-RO" dirty="0" smtClean="0"/>
                        <a:t>EUR</a:t>
                      </a:r>
                      <a:endParaRPr lang="en-US" dirty="0"/>
                    </a:p>
                  </a:txBody>
                  <a:tcPr/>
                </a:tc>
              </a:tr>
              <a:tr h="395426">
                <a:tc>
                  <a:txBody>
                    <a:bodyPr/>
                    <a:lstStyle/>
                    <a:p>
                      <a:pPr algn="l"/>
                      <a:r>
                        <a:rPr lang="ro-RO" b="1" dirty="0" smtClean="0"/>
                        <a:t>Total  buget realocat</a:t>
                      </a:r>
                      <a:endParaRPr lang="en-US" b="1" dirty="0"/>
                    </a:p>
                  </a:txBody>
                  <a:tcPr/>
                </a:tc>
                <a:tc>
                  <a:txBody>
                    <a:bodyPr/>
                    <a:lstStyle/>
                    <a:p>
                      <a:pPr algn="l"/>
                      <a:r>
                        <a:rPr lang="en-GB" b="1" dirty="0" smtClean="0"/>
                        <a:t>1.330.523</a:t>
                      </a:r>
                      <a:r>
                        <a:rPr lang="ro-RO" b="1" dirty="0" smtClean="0"/>
                        <a:t> EUR</a:t>
                      </a:r>
                      <a:endParaRPr lang="en-US" b="1" dirty="0"/>
                    </a:p>
                  </a:txBody>
                  <a:tcPr/>
                </a:tc>
              </a:tr>
            </a:tbl>
          </a:graphicData>
        </a:graphic>
      </p:graphicFrame>
    </p:spTree>
    <p:extLst>
      <p:ext uri="{BB962C8B-B14F-4D97-AF65-F5344CB8AC3E}">
        <p14:creationId xmlns:p14="http://schemas.microsoft.com/office/powerpoint/2010/main" val="37785214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Cum se realocă bugetul?</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2034729"/>
              </p:ext>
            </p:extLst>
          </p:nvPr>
        </p:nvGraphicFramePr>
        <p:xfrm>
          <a:off x="622852" y="1457740"/>
          <a:ext cx="10243931" cy="4903302"/>
        </p:xfrm>
        <a:graphic>
          <a:graphicData uri="http://schemas.openxmlformats.org/drawingml/2006/table">
            <a:tbl>
              <a:tblPr>
                <a:tableStyleId>{5C22544A-7EE6-4342-B048-85BDC9FD1C3A}</a:tableStyleId>
              </a:tblPr>
              <a:tblGrid>
                <a:gridCol w="4260633"/>
                <a:gridCol w="1735814"/>
                <a:gridCol w="1735814"/>
                <a:gridCol w="1315010"/>
                <a:gridCol w="1196660"/>
              </a:tblGrid>
              <a:tr h="258068">
                <a:tc>
                  <a:txBody>
                    <a:bodyPr/>
                    <a:lstStyle/>
                    <a:p>
                      <a:pPr algn="l" fontAlgn="b"/>
                      <a:r>
                        <a:rPr lang="en-GB" sz="1100" u="none" strike="noStrike">
                          <a:effectLst/>
                        </a:rPr>
                        <a:t>By Cost Grouping</a:t>
                      </a:r>
                      <a:endParaRPr lang="en-GB" sz="11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Initial approved</a:t>
                      </a:r>
                      <a:endParaRPr lang="en-GB" sz="11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Realocated</a:t>
                      </a:r>
                      <a:endParaRPr lang="en-GB" sz="11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a:effectLst/>
                        </a:rPr>
                        <a:t>Variances </a:t>
                      </a:r>
                      <a:endParaRPr lang="en-GB" sz="10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GB" sz="1000" u="none" strike="noStrike">
                          <a:effectLst/>
                        </a:rPr>
                        <a:t>Percentage</a:t>
                      </a:r>
                      <a:endParaRPr lang="en-GB" sz="1000" b="1" i="0" u="none" strike="noStrike">
                        <a:solidFill>
                          <a:srgbClr val="000000"/>
                        </a:solidFill>
                        <a:effectLst/>
                        <a:latin typeface="Arial" panose="020B0604020202020204" pitchFamily="34" charset="0"/>
                      </a:endParaRPr>
                    </a:p>
                  </a:txBody>
                  <a:tcPr marL="0" marR="0" marT="0" marB="0" anchor="b"/>
                </a:tc>
              </a:tr>
              <a:tr h="258068">
                <a:tc>
                  <a:txBody>
                    <a:bodyPr/>
                    <a:lstStyle/>
                    <a:p>
                      <a:pPr algn="l" fontAlgn="b"/>
                      <a:r>
                        <a:rPr lang="en-GB" sz="1100" u="none" strike="noStrike">
                          <a:effectLst/>
                        </a:rPr>
                        <a:t>1.0 Human Resources (HR)</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2,786,488</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3,224,770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438,282</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15.73%</a:t>
                      </a:r>
                      <a:endParaRPr lang="en-GB" sz="1100" b="0" i="0" u="none" strike="noStrike">
                        <a:solidFill>
                          <a:srgbClr val="000000"/>
                        </a:solidFill>
                        <a:effectLst/>
                        <a:latin typeface="Calibri" panose="020F0502020204030204" pitchFamily="34" charset="0"/>
                      </a:endParaRPr>
                    </a:p>
                  </a:txBody>
                  <a:tcPr marL="0" marR="0" marT="0" marB="0" anchor="b"/>
                </a:tc>
              </a:tr>
              <a:tr h="258068">
                <a:tc>
                  <a:txBody>
                    <a:bodyPr/>
                    <a:lstStyle/>
                    <a:p>
                      <a:pPr algn="l" fontAlgn="b"/>
                      <a:r>
                        <a:rPr lang="en-GB" sz="1100" u="none" strike="noStrike">
                          <a:effectLst/>
                        </a:rPr>
                        <a:t>2.0 Travel related costs (TRC)</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318,000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349,294</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31,294</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9.84%</a:t>
                      </a:r>
                      <a:endParaRPr lang="en-GB" sz="1100" b="0" i="0" u="none" strike="noStrike">
                        <a:solidFill>
                          <a:srgbClr val="000000"/>
                        </a:solidFill>
                        <a:effectLst/>
                        <a:latin typeface="Calibri" panose="020F0502020204030204" pitchFamily="34" charset="0"/>
                      </a:endParaRPr>
                    </a:p>
                  </a:txBody>
                  <a:tcPr marL="0" marR="0" marT="0" marB="0" anchor="b"/>
                </a:tc>
              </a:tr>
              <a:tr h="258068">
                <a:tc>
                  <a:txBody>
                    <a:bodyPr/>
                    <a:lstStyle/>
                    <a:p>
                      <a:pPr algn="l" fontAlgn="b"/>
                      <a:r>
                        <a:rPr lang="en-GB" sz="1100" u="none" strike="noStrike">
                          <a:effectLst/>
                        </a:rPr>
                        <a:t>3.0 External Professional services (EPS)</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267,160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664,994</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397,834</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148.91%</a:t>
                      </a:r>
                      <a:endParaRPr lang="en-GB" sz="1100" b="0" i="0" u="none" strike="noStrike">
                        <a:solidFill>
                          <a:srgbClr val="000000"/>
                        </a:solidFill>
                        <a:effectLst/>
                        <a:latin typeface="Calibri" panose="020F0502020204030204" pitchFamily="34" charset="0"/>
                      </a:endParaRPr>
                    </a:p>
                  </a:txBody>
                  <a:tcPr marL="0" marR="0" marT="0" marB="0" anchor="b"/>
                </a:tc>
              </a:tr>
              <a:tr h="516138">
                <a:tc>
                  <a:txBody>
                    <a:bodyPr/>
                    <a:lstStyle/>
                    <a:p>
                      <a:pPr algn="l" fontAlgn="b"/>
                      <a:r>
                        <a:rPr lang="en-GB" sz="1100" u="none" strike="noStrike">
                          <a:effectLst/>
                        </a:rPr>
                        <a:t>4.0 Health Products - Pharmaceutical Products (HPPP)</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2,039,000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1,423,853</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-615,147</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-30.17%</a:t>
                      </a:r>
                      <a:endParaRPr lang="en-GB" sz="1100" b="0" i="0" u="none" strike="noStrike">
                        <a:solidFill>
                          <a:srgbClr val="000000"/>
                        </a:solidFill>
                        <a:effectLst/>
                        <a:latin typeface="Calibri" panose="020F0502020204030204" pitchFamily="34" charset="0"/>
                      </a:endParaRPr>
                    </a:p>
                  </a:txBody>
                  <a:tcPr marL="0" marR="0" marT="0" marB="0" anchor="b"/>
                </a:tc>
              </a:tr>
              <a:tr h="516138">
                <a:tc>
                  <a:txBody>
                    <a:bodyPr/>
                    <a:lstStyle/>
                    <a:p>
                      <a:pPr algn="l" fontAlgn="b"/>
                      <a:r>
                        <a:rPr lang="en-GB" sz="1100" u="none" strike="noStrike">
                          <a:effectLst/>
                        </a:rPr>
                        <a:t>5.0 Health Products - Non-Pharmaceuticals (HPNP)</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799,560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624,840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-174,720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-21.85%</a:t>
                      </a:r>
                      <a:endParaRPr lang="en-GB" sz="1100" b="0" i="0" u="none" strike="noStrike">
                        <a:solidFill>
                          <a:srgbClr val="000000"/>
                        </a:solidFill>
                        <a:effectLst/>
                        <a:latin typeface="Calibri" panose="020F0502020204030204" pitchFamily="34" charset="0"/>
                      </a:endParaRPr>
                    </a:p>
                  </a:txBody>
                  <a:tcPr marL="0" marR="0" marT="0" marB="0" anchor="b"/>
                </a:tc>
              </a:tr>
              <a:tr h="258068">
                <a:tc>
                  <a:txBody>
                    <a:bodyPr/>
                    <a:lstStyle/>
                    <a:p>
                      <a:pPr algn="l" fontAlgn="b"/>
                      <a:r>
                        <a:rPr lang="en-GB" sz="1100" u="none" strike="noStrike">
                          <a:effectLst/>
                        </a:rPr>
                        <a:t>6.0 Health Products - Equipment (HPE)</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360,000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569,786</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209,786</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58.27%</a:t>
                      </a:r>
                      <a:endParaRPr lang="en-GB" sz="1100" b="0" i="0" u="none" strike="noStrike">
                        <a:solidFill>
                          <a:srgbClr val="000000"/>
                        </a:solidFill>
                        <a:effectLst/>
                        <a:latin typeface="Calibri" panose="020F0502020204030204" pitchFamily="34" charset="0"/>
                      </a:endParaRPr>
                    </a:p>
                  </a:txBody>
                  <a:tcPr marL="0" marR="0" marT="0" marB="0" anchor="b"/>
                </a:tc>
              </a:tr>
              <a:tr h="516138">
                <a:tc>
                  <a:txBody>
                    <a:bodyPr/>
                    <a:lstStyle/>
                    <a:p>
                      <a:pPr algn="l" fontAlgn="b"/>
                      <a:r>
                        <a:rPr lang="en-GB" sz="1100" u="none" strike="noStrike">
                          <a:effectLst/>
                        </a:rPr>
                        <a:t>7.0 Procurement and Supply-Chain Management costs (PSM)</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142,500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110,885</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-31,615</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-22.19%</a:t>
                      </a:r>
                      <a:endParaRPr lang="en-GB" sz="1100" b="0" i="0" u="none" strike="noStrike">
                        <a:solidFill>
                          <a:srgbClr val="000000"/>
                        </a:solidFill>
                        <a:effectLst/>
                        <a:latin typeface="Calibri" panose="020F0502020204030204" pitchFamily="34" charset="0"/>
                      </a:endParaRPr>
                    </a:p>
                  </a:txBody>
                  <a:tcPr marL="0" marR="0" marT="0" marB="0" anchor="b"/>
                </a:tc>
              </a:tr>
              <a:tr h="258068">
                <a:tc>
                  <a:txBody>
                    <a:bodyPr/>
                    <a:lstStyle/>
                    <a:p>
                      <a:pPr algn="l" fontAlgn="b"/>
                      <a:r>
                        <a:rPr lang="en-GB" sz="1100" u="none" strike="noStrike">
                          <a:effectLst/>
                        </a:rPr>
                        <a:t>8.0 Infrastructure (INF)</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677,200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465,891</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-211,309</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-31.20%</a:t>
                      </a:r>
                      <a:endParaRPr lang="en-GB" sz="1100" b="0" i="0" u="none" strike="noStrike">
                        <a:solidFill>
                          <a:srgbClr val="000000"/>
                        </a:solidFill>
                        <a:effectLst/>
                        <a:latin typeface="Calibri" panose="020F0502020204030204" pitchFamily="34" charset="0"/>
                      </a:endParaRPr>
                    </a:p>
                  </a:txBody>
                  <a:tcPr marL="0" marR="0" marT="0" marB="0" anchor="b"/>
                </a:tc>
              </a:tr>
              <a:tr h="258068">
                <a:tc>
                  <a:txBody>
                    <a:bodyPr/>
                    <a:lstStyle/>
                    <a:p>
                      <a:pPr algn="l" fontAlgn="b"/>
                      <a:r>
                        <a:rPr lang="en-GB" sz="1100" u="none" strike="noStrike">
                          <a:effectLst/>
                        </a:rPr>
                        <a:t>9.0 Non-health equipment (NHP)</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55,850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110,540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54,690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97.92%</a:t>
                      </a:r>
                      <a:endParaRPr lang="en-GB" sz="1100" b="0" i="0" u="none" strike="noStrike">
                        <a:solidFill>
                          <a:srgbClr val="000000"/>
                        </a:solidFill>
                        <a:effectLst/>
                        <a:latin typeface="Calibri" panose="020F0502020204030204" pitchFamily="34" charset="0"/>
                      </a:endParaRPr>
                    </a:p>
                  </a:txBody>
                  <a:tcPr marL="0" marR="0" marT="0" marB="0" anchor="b"/>
                </a:tc>
              </a:tr>
              <a:tr h="516138">
                <a:tc>
                  <a:txBody>
                    <a:bodyPr/>
                    <a:lstStyle/>
                    <a:p>
                      <a:pPr algn="l" fontAlgn="b"/>
                      <a:r>
                        <a:rPr lang="en-GB" sz="1100" u="none" strike="noStrike">
                          <a:effectLst/>
                        </a:rPr>
                        <a:t>10.0 Communication Material and Publications (CMP)</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22,500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7,977</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-14,523</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-64.55%</a:t>
                      </a:r>
                      <a:endParaRPr lang="en-GB" sz="1100" b="0" i="0" u="none" strike="noStrike">
                        <a:solidFill>
                          <a:srgbClr val="000000"/>
                        </a:solidFill>
                        <a:effectLst/>
                        <a:latin typeface="Calibri" panose="020F0502020204030204" pitchFamily="34" charset="0"/>
                      </a:endParaRPr>
                    </a:p>
                  </a:txBody>
                  <a:tcPr marL="0" marR="0" marT="0" marB="0" anchor="b"/>
                </a:tc>
              </a:tr>
              <a:tr h="258068">
                <a:tc>
                  <a:txBody>
                    <a:bodyPr/>
                    <a:lstStyle/>
                    <a:p>
                      <a:pPr algn="l" fontAlgn="b"/>
                      <a:r>
                        <a:rPr lang="en-GB" sz="1100" u="none" strike="noStrike">
                          <a:effectLst/>
                        </a:rPr>
                        <a:t>11.0 Programme Administration costs (PA)</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339,500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313,885</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-25,615</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-7.54%</a:t>
                      </a:r>
                      <a:endParaRPr lang="en-GB" sz="1100" b="0" i="0" u="none" strike="noStrike">
                        <a:solidFill>
                          <a:srgbClr val="000000"/>
                        </a:solidFill>
                        <a:effectLst/>
                        <a:latin typeface="Calibri" panose="020F0502020204030204" pitchFamily="34" charset="0"/>
                      </a:endParaRPr>
                    </a:p>
                  </a:txBody>
                  <a:tcPr marL="0" marR="0" marT="0" marB="0" anchor="b"/>
                </a:tc>
              </a:tr>
              <a:tr h="516138">
                <a:tc>
                  <a:txBody>
                    <a:bodyPr/>
                    <a:lstStyle/>
                    <a:p>
                      <a:pPr algn="l" fontAlgn="b"/>
                      <a:r>
                        <a:rPr lang="en-GB" sz="1100" u="none" strike="noStrike">
                          <a:effectLst/>
                        </a:rPr>
                        <a:t>12.0 Living support to client/ target population (LSCTP)</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600,000</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711,021</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111,021</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18.50%</a:t>
                      </a:r>
                      <a:endParaRPr lang="en-GB" sz="1100" b="0" i="0" u="none" strike="noStrike">
                        <a:solidFill>
                          <a:srgbClr val="000000"/>
                        </a:solidFill>
                        <a:effectLst/>
                        <a:latin typeface="Calibri" panose="020F0502020204030204" pitchFamily="34" charset="0"/>
                      </a:endParaRPr>
                    </a:p>
                  </a:txBody>
                  <a:tcPr marL="0" marR="0" marT="0" marB="0" anchor="b"/>
                </a:tc>
              </a:tr>
              <a:tr h="258068">
                <a:tc>
                  <a:txBody>
                    <a:bodyPr/>
                    <a:lstStyle/>
                    <a:p>
                      <a:pPr algn="l" fontAlgn="b"/>
                      <a:r>
                        <a:rPr lang="en-GB" sz="1100" u="none" strike="noStrike">
                          <a:effectLst/>
                        </a:rPr>
                        <a:t>Total</a:t>
                      </a:r>
                      <a:endParaRPr lang="en-GB" sz="11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8,407,758</a:t>
                      </a:r>
                      <a:endParaRPr lang="en-GB" sz="11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8,577,735</a:t>
                      </a:r>
                      <a:endParaRPr lang="en-GB" sz="11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a:effectLst/>
                        </a:rPr>
                        <a:t>169,977</a:t>
                      </a:r>
                      <a:endParaRPr lang="en-GB" sz="1100" b="1"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2.02%</a:t>
                      </a:r>
                      <a:endParaRPr lang="en-GB" sz="1100" b="1" i="0" u="none" strike="noStrike" dirty="0">
                        <a:solidFill>
                          <a:srgbClr val="000000"/>
                        </a:solidFill>
                        <a:effectLst/>
                        <a:latin typeface="Calibri" panose="020F0502020204030204" pitchFamily="34" charset="0"/>
                      </a:endParaRPr>
                    </a:p>
                  </a:txBody>
                  <a:tcPr marL="0" marR="0" marT="0" marB="0" anchor="b"/>
                </a:tc>
              </a:tr>
            </a:tbl>
          </a:graphicData>
        </a:graphic>
      </p:graphicFrame>
    </p:spTree>
    <p:extLst>
      <p:ext uri="{BB962C8B-B14F-4D97-AF65-F5344CB8AC3E}">
        <p14:creationId xmlns:p14="http://schemas.microsoft.com/office/powerpoint/2010/main" val="34346073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Cum se realocă bugetul?</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2566730929"/>
              </p:ext>
            </p:extLst>
          </p:nvPr>
        </p:nvGraphicFramePr>
        <p:xfrm>
          <a:off x="225288" y="3071330"/>
          <a:ext cx="6612834" cy="36342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906086848"/>
              </p:ext>
            </p:extLst>
          </p:nvPr>
        </p:nvGraphicFramePr>
        <p:xfrm>
          <a:off x="6573077" y="807307"/>
          <a:ext cx="5380383" cy="3261108"/>
        </p:xfrm>
        <a:graphic>
          <a:graphicData uri="http://schemas.openxmlformats.org/drawingml/2006/table">
            <a:tbl>
              <a:tblPr>
                <a:tableStyleId>{5C22544A-7EE6-4342-B048-85BDC9FD1C3A}</a:tableStyleId>
              </a:tblPr>
              <a:tblGrid>
                <a:gridCol w="1782858"/>
                <a:gridCol w="1119349"/>
                <a:gridCol w="896018"/>
                <a:gridCol w="796460"/>
                <a:gridCol w="785698"/>
              </a:tblGrid>
              <a:tr h="271759">
                <a:tc>
                  <a:txBody>
                    <a:bodyPr/>
                    <a:lstStyle/>
                    <a:p>
                      <a:pPr algn="l" fontAlgn="b"/>
                      <a:r>
                        <a:rPr lang="en-GB" sz="1000" b="1" i="0" u="none" strike="noStrike" dirty="0">
                          <a:solidFill>
                            <a:srgbClr val="000000"/>
                          </a:solidFill>
                          <a:effectLst/>
                          <a:latin typeface="Arial" panose="020B0604020202020204" pitchFamily="34" charset="0"/>
                        </a:rPr>
                        <a:t>By Recipients</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Initial approved</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Realocated</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Variances </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Percentage</a:t>
                      </a:r>
                    </a:p>
                  </a:txBody>
                  <a:tcPr marL="0" marR="0" marT="0" marB="0" anchor="b"/>
                </a:tc>
              </a:tr>
              <a:tr h="271759">
                <a:tc>
                  <a:txBody>
                    <a:bodyPr/>
                    <a:lstStyle/>
                    <a:p>
                      <a:pPr algn="l" fontAlgn="b"/>
                      <a:r>
                        <a:rPr lang="en-GB" sz="1000" b="0" i="0" u="none" strike="noStrike">
                          <a:solidFill>
                            <a:srgbClr val="000000"/>
                          </a:solidFill>
                          <a:effectLst/>
                          <a:latin typeface="Arial" panose="020B0604020202020204" pitchFamily="34" charset="0"/>
                        </a:rPr>
                        <a:t>RAA</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1,868,741.64</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1,972,521.77</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103,780.12</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5.55%</a:t>
                      </a:r>
                    </a:p>
                  </a:txBody>
                  <a:tcPr marL="0" marR="0" marT="0" marB="0" anchor="b"/>
                </a:tc>
              </a:tr>
              <a:tr h="271759">
                <a:tc>
                  <a:txBody>
                    <a:bodyPr/>
                    <a:lstStyle/>
                    <a:p>
                      <a:pPr algn="l" fontAlgn="ctr"/>
                      <a:r>
                        <a:rPr lang="en-GB" sz="1000" b="0" i="0" u="none" strike="noStrike" dirty="0">
                          <a:solidFill>
                            <a:srgbClr val="000000"/>
                          </a:solidFill>
                          <a:effectLst/>
                          <a:latin typeface="Arial" panose="020B0604020202020204" pitchFamily="34" charset="0"/>
                        </a:rPr>
                        <a:t>SR 1-Nasta</a:t>
                      </a:r>
                    </a:p>
                  </a:txBody>
                  <a:tcPr marL="0" marR="0" marT="0" marB="0" anchor="ctr"/>
                </a:tc>
                <a:tc>
                  <a:txBody>
                    <a:bodyPr/>
                    <a:lstStyle/>
                    <a:p>
                      <a:pPr algn="r" fontAlgn="b"/>
                      <a:r>
                        <a:rPr lang="en-GB" sz="1000" b="0" i="0" u="none" strike="noStrike">
                          <a:solidFill>
                            <a:srgbClr val="000000"/>
                          </a:solidFill>
                          <a:effectLst/>
                          <a:latin typeface="Arial" panose="020B0604020202020204" pitchFamily="34" charset="0"/>
                        </a:rPr>
                        <a:t>947,490.00</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926,274.87</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-21,215.13</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-2.24%</a:t>
                      </a:r>
                    </a:p>
                  </a:txBody>
                  <a:tcPr marL="0" marR="0" marT="0" marB="0" anchor="b"/>
                </a:tc>
              </a:tr>
              <a:tr h="271759">
                <a:tc>
                  <a:txBody>
                    <a:bodyPr/>
                    <a:lstStyle/>
                    <a:p>
                      <a:pPr algn="l" fontAlgn="ctr"/>
                      <a:r>
                        <a:rPr lang="en-GB" sz="1000" b="0" i="0" u="none" strike="noStrike" dirty="0">
                          <a:solidFill>
                            <a:srgbClr val="000000"/>
                          </a:solidFill>
                          <a:effectLst/>
                          <a:latin typeface="Arial" panose="020B0604020202020204" pitchFamily="34" charset="0"/>
                        </a:rPr>
                        <a:t>SR 2-CPSS</a:t>
                      </a:r>
                    </a:p>
                  </a:txBody>
                  <a:tcPr marL="0" marR="0" marT="0" marB="0" anchor="ctr"/>
                </a:tc>
                <a:tc>
                  <a:txBody>
                    <a:bodyPr/>
                    <a:lstStyle/>
                    <a:p>
                      <a:pPr algn="r" fontAlgn="b"/>
                      <a:r>
                        <a:rPr lang="en-GB" sz="1000" b="0" i="0" u="none" strike="noStrike">
                          <a:solidFill>
                            <a:srgbClr val="000000"/>
                          </a:solidFill>
                          <a:effectLst/>
                          <a:latin typeface="Arial" panose="020B0604020202020204" pitchFamily="34" charset="0"/>
                        </a:rPr>
                        <a:t>764,867.00</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653,695.62</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-111,171.38</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-14.53%</a:t>
                      </a:r>
                    </a:p>
                  </a:txBody>
                  <a:tcPr marL="0" marR="0" marT="0" marB="0" anchor="b"/>
                </a:tc>
              </a:tr>
              <a:tr h="271759">
                <a:tc>
                  <a:txBody>
                    <a:bodyPr/>
                    <a:lstStyle/>
                    <a:p>
                      <a:pPr algn="l" fontAlgn="ctr"/>
                      <a:r>
                        <a:rPr lang="en-GB" sz="1000" b="0" i="0" u="none" strike="noStrike">
                          <a:solidFill>
                            <a:srgbClr val="000000"/>
                          </a:solidFill>
                          <a:effectLst/>
                          <a:latin typeface="Arial" panose="020B0604020202020204" pitchFamily="34" charset="0"/>
                        </a:rPr>
                        <a:t>SR 3-UNOPA</a:t>
                      </a:r>
                    </a:p>
                  </a:txBody>
                  <a:tcPr marL="0" marR="0" marT="0" marB="0" anchor="ctr"/>
                </a:tc>
                <a:tc>
                  <a:txBody>
                    <a:bodyPr/>
                    <a:lstStyle/>
                    <a:p>
                      <a:pPr algn="r" fontAlgn="b"/>
                      <a:r>
                        <a:rPr lang="en-GB" sz="1000" b="0" i="0" u="none" strike="noStrike">
                          <a:solidFill>
                            <a:srgbClr val="000000"/>
                          </a:solidFill>
                          <a:effectLst/>
                          <a:latin typeface="Arial" panose="020B0604020202020204" pitchFamily="34" charset="0"/>
                        </a:rPr>
                        <a:t>431,336.00</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441,232.45</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9,896.45</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2.29%</a:t>
                      </a:r>
                    </a:p>
                  </a:txBody>
                  <a:tcPr marL="0" marR="0" marT="0" marB="0" anchor="b"/>
                </a:tc>
              </a:tr>
              <a:tr h="271759">
                <a:tc>
                  <a:txBody>
                    <a:bodyPr/>
                    <a:lstStyle/>
                    <a:p>
                      <a:pPr algn="l" fontAlgn="ctr"/>
                      <a:r>
                        <a:rPr lang="en-GB" sz="1000" b="0" i="0" u="none" strike="noStrike">
                          <a:solidFill>
                            <a:srgbClr val="000000"/>
                          </a:solidFill>
                          <a:effectLst/>
                          <a:latin typeface="Arial" panose="020B0604020202020204" pitchFamily="34" charset="0"/>
                        </a:rPr>
                        <a:t>SR 4-ARAS</a:t>
                      </a:r>
                    </a:p>
                  </a:txBody>
                  <a:tcPr marL="0" marR="0" marT="0" marB="0" anchor="ctr"/>
                </a:tc>
                <a:tc>
                  <a:txBody>
                    <a:bodyPr/>
                    <a:lstStyle/>
                    <a:p>
                      <a:pPr algn="r" fontAlgn="b"/>
                      <a:r>
                        <a:rPr lang="en-GB" sz="1000" b="0" i="0" u="none" strike="noStrike">
                          <a:solidFill>
                            <a:srgbClr val="000000"/>
                          </a:solidFill>
                          <a:effectLst/>
                          <a:latin typeface="Arial" panose="020B0604020202020204" pitchFamily="34" charset="0"/>
                        </a:rPr>
                        <a:t>984,691.32</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921,910.01</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-62,781.31</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-6.38%</a:t>
                      </a:r>
                    </a:p>
                  </a:txBody>
                  <a:tcPr marL="0" marR="0" marT="0" marB="0" anchor="b"/>
                </a:tc>
              </a:tr>
              <a:tr h="271759">
                <a:tc>
                  <a:txBody>
                    <a:bodyPr/>
                    <a:lstStyle/>
                    <a:p>
                      <a:pPr algn="l" fontAlgn="ctr"/>
                      <a:r>
                        <a:rPr lang="en-GB" sz="1000" b="0" i="0" u="none" strike="noStrike">
                          <a:solidFill>
                            <a:srgbClr val="000000"/>
                          </a:solidFill>
                          <a:effectLst/>
                          <a:latin typeface="Arial" panose="020B0604020202020204" pitchFamily="34" charset="0"/>
                        </a:rPr>
                        <a:t>SR 5-SC</a:t>
                      </a:r>
                    </a:p>
                  </a:txBody>
                  <a:tcPr marL="0" marR="0" marT="0" marB="0" anchor="ctr"/>
                </a:tc>
                <a:tc>
                  <a:txBody>
                    <a:bodyPr/>
                    <a:lstStyle/>
                    <a:p>
                      <a:pPr algn="r" fontAlgn="b"/>
                      <a:r>
                        <a:rPr lang="en-GB" sz="1000" b="0" i="0" u="none" strike="noStrike">
                          <a:solidFill>
                            <a:srgbClr val="000000"/>
                          </a:solidFill>
                          <a:effectLst/>
                          <a:latin typeface="Arial" panose="020B0604020202020204" pitchFamily="34" charset="0"/>
                        </a:rPr>
                        <a:t>388,663.00</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387,273.75</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-1,389.25</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-0.36%</a:t>
                      </a:r>
                    </a:p>
                  </a:txBody>
                  <a:tcPr marL="0" marR="0" marT="0" marB="0" anchor="b"/>
                </a:tc>
              </a:tr>
              <a:tr h="271759">
                <a:tc>
                  <a:txBody>
                    <a:bodyPr/>
                    <a:lstStyle/>
                    <a:p>
                      <a:pPr algn="l" fontAlgn="ctr"/>
                      <a:r>
                        <a:rPr lang="en-GB" sz="1000" b="0" i="0" u="none" strike="noStrike">
                          <a:solidFill>
                            <a:srgbClr val="000000"/>
                          </a:solidFill>
                          <a:effectLst/>
                          <a:latin typeface="Arial" panose="020B0604020202020204" pitchFamily="34" charset="0"/>
                        </a:rPr>
                        <a:t>SR 6-UNOPA</a:t>
                      </a:r>
                    </a:p>
                  </a:txBody>
                  <a:tcPr marL="0" marR="0" marT="0" marB="0" anchor="ctr"/>
                </a:tc>
                <a:tc>
                  <a:txBody>
                    <a:bodyPr/>
                    <a:lstStyle/>
                    <a:p>
                      <a:pPr algn="r" fontAlgn="b"/>
                      <a:r>
                        <a:rPr lang="en-GB" sz="1000" b="0" i="0" u="none" strike="noStrike">
                          <a:solidFill>
                            <a:srgbClr val="000000"/>
                          </a:solidFill>
                          <a:effectLst/>
                          <a:latin typeface="Arial" panose="020B0604020202020204" pitchFamily="34" charset="0"/>
                        </a:rPr>
                        <a:t>746,237.00</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876,372.01</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130,135.01</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17.44%</a:t>
                      </a:r>
                    </a:p>
                  </a:txBody>
                  <a:tcPr marL="0" marR="0" marT="0" marB="0" anchor="b"/>
                </a:tc>
              </a:tr>
              <a:tr h="271759">
                <a:tc>
                  <a:txBody>
                    <a:bodyPr/>
                    <a:lstStyle/>
                    <a:p>
                      <a:pPr algn="l" fontAlgn="ctr"/>
                      <a:r>
                        <a:rPr lang="en-GB" sz="1000" b="0" i="0" u="none" strike="noStrike">
                          <a:solidFill>
                            <a:srgbClr val="000000"/>
                          </a:solidFill>
                          <a:effectLst/>
                          <a:latin typeface="Arial" panose="020B0604020202020204" pitchFamily="34" charset="0"/>
                        </a:rPr>
                        <a:t>SR 7-Nasta</a:t>
                      </a:r>
                    </a:p>
                  </a:txBody>
                  <a:tcPr marL="0" marR="0" marT="0" marB="0" anchor="ctr"/>
                </a:tc>
                <a:tc>
                  <a:txBody>
                    <a:bodyPr/>
                    <a:lstStyle/>
                    <a:p>
                      <a:pPr algn="r" fontAlgn="b"/>
                      <a:r>
                        <a:rPr lang="en-GB" sz="1000" b="0" i="0" u="none" strike="noStrike">
                          <a:solidFill>
                            <a:srgbClr val="000000"/>
                          </a:solidFill>
                          <a:effectLst/>
                          <a:latin typeface="Arial" panose="020B0604020202020204" pitchFamily="34" charset="0"/>
                        </a:rPr>
                        <a:t>2,275,731.96</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1,955,887.44</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-319,844.52</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-14.05%</a:t>
                      </a:r>
                    </a:p>
                  </a:txBody>
                  <a:tcPr marL="0" marR="0" marT="0" marB="0" anchor="b"/>
                </a:tc>
              </a:tr>
              <a:tr h="271759">
                <a:tc>
                  <a:txBody>
                    <a:bodyPr/>
                    <a:lstStyle/>
                    <a:p>
                      <a:pPr algn="l" fontAlgn="ctr"/>
                      <a:r>
                        <a:rPr lang="en-GB" sz="1000" b="0" i="0" u="none" strike="noStrike">
                          <a:solidFill>
                            <a:srgbClr val="000000"/>
                          </a:solidFill>
                          <a:effectLst/>
                          <a:latin typeface="Arial" panose="020B0604020202020204" pitchFamily="34" charset="0"/>
                        </a:rPr>
                        <a:t>SR 9-Nasta</a:t>
                      </a:r>
                    </a:p>
                  </a:txBody>
                  <a:tcPr marL="0" marR="0" marT="0" marB="0" anchor="ctr"/>
                </a:tc>
                <a:tc>
                  <a:txBody>
                    <a:bodyPr/>
                    <a:lstStyle/>
                    <a:p>
                      <a:pPr algn="r" fontAlgn="b"/>
                      <a:r>
                        <a:rPr lang="en-GB" sz="1000" b="0" i="0" u="none" strike="noStrike">
                          <a:solidFill>
                            <a:srgbClr val="000000"/>
                          </a:solidFill>
                          <a:effectLst/>
                          <a:latin typeface="Arial" panose="020B0604020202020204" pitchFamily="34" charset="0"/>
                        </a:rPr>
                        <a:t>0.00</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325,367.00</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325,367.00</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100.00%</a:t>
                      </a:r>
                    </a:p>
                  </a:txBody>
                  <a:tcPr marL="0" marR="0" marT="0" marB="0" anchor="b"/>
                </a:tc>
              </a:tr>
              <a:tr h="271759">
                <a:tc>
                  <a:txBody>
                    <a:bodyPr/>
                    <a:lstStyle/>
                    <a:p>
                      <a:pPr algn="l" fontAlgn="b"/>
                      <a:r>
                        <a:rPr lang="en-GB" sz="1000" b="0" i="0" u="none" strike="noStrike">
                          <a:solidFill>
                            <a:srgbClr val="000000"/>
                          </a:solidFill>
                          <a:effectLst/>
                          <a:latin typeface="Arial" panose="020B0604020202020204" pitchFamily="34" charset="0"/>
                        </a:rPr>
                        <a:t>RAA for MoH</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0.00</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117,200.00</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117,200.00</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100.00%</a:t>
                      </a:r>
                    </a:p>
                  </a:txBody>
                  <a:tcPr marL="0" marR="0" marT="0" marB="0" anchor="b"/>
                </a:tc>
              </a:tr>
              <a:tr h="271759">
                <a:tc>
                  <a:txBody>
                    <a:bodyPr/>
                    <a:lstStyle/>
                    <a:p>
                      <a:pPr algn="l" fontAlgn="b"/>
                      <a:r>
                        <a:rPr lang="en-GB" sz="1000" b="1" i="0" u="none" strike="noStrike">
                          <a:solidFill>
                            <a:srgbClr val="000000"/>
                          </a:solidFill>
                          <a:effectLst/>
                          <a:latin typeface="Arial" panose="020B0604020202020204" pitchFamily="34" charset="0"/>
                        </a:rPr>
                        <a:t>Total</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8,407,757.92</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8,577,734.92</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169,977.00</a:t>
                      </a:r>
                    </a:p>
                  </a:txBody>
                  <a:tcPr marL="0" marR="0" marT="0" marB="0" anchor="b"/>
                </a:tc>
                <a:tc>
                  <a:txBody>
                    <a:bodyPr/>
                    <a:lstStyle/>
                    <a:p>
                      <a:pPr algn="r" fontAlgn="b"/>
                      <a:r>
                        <a:rPr lang="en-GB" sz="1000" b="1" i="0" u="none" strike="noStrike" dirty="0">
                          <a:solidFill>
                            <a:srgbClr val="000000"/>
                          </a:solidFill>
                          <a:effectLst/>
                          <a:latin typeface="Arial" panose="020B0604020202020204" pitchFamily="34" charset="0"/>
                        </a:rPr>
                        <a:t>2.02%</a:t>
                      </a:r>
                    </a:p>
                  </a:txBody>
                  <a:tcPr marL="0" marR="0" marT="0" marB="0" anchor="b"/>
                </a:tc>
              </a:tr>
            </a:tbl>
          </a:graphicData>
        </a:graphic>
      </p:graphicFrame>
    </p:spTree>
    <p:extLst>
      <p:ext uri="{BB962C8B-B14F-4D97-AF65-F5344CB8AC3E}">
        <p14:creationId xmlns:p14="http://schemas.microsoft.com/office/powerpoint/2010/main" val="31193744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388" y="252583"/>
            <a:ext cx="10515600" cy="1325563"/>
          </a:xfrm>
        </p:spPr>
        <p:txBody>
          <a:bodyPr/>
          <a:lstStyle/>
          <a:p>
            <a:r>
              <a:rPr lang="ro-RO" dirty="0"/>
              <a:t>Cum se realocă bugetul?</a:t>
            </a:r>
            <a:endParaRPr lang="en-US" dirty="0"/>
          </a:p>
        </p:txBody>
      </p:sp>
      <p:graphicFrame>
        <p:nvGraphicFramePr>
          <p:cNvPr id="7" name="Chart 6"/>
          <p:cNvGraphicFramePr>
            <a:graphicFrameLocks/>
          </p:cNvGraphicFramePr>
          <p:nvPr>
            <p:extLst>
              <p:ext uri="{D42A27DB-BD31-4B8C-83A1-F6EECF244321}">
                <p14:modId xmlns:p14="http://schemas.microsoft.com/office/powerpoint/2010/main" val="1105653033"/>
              </p:ext>
            </p:extLst>
          </p:nvPr>
        </p:nvGraphicFramePr>
        <p:xfrm>
          <a:off x="371061" y="2385701"/>
          <a:ext cx="7103165" cy="42271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5"/>
          <p:cNvGraphicFramePr>
            <a:graphicFrameLocks noGrp="1"/>
          </p:cNvGraphicFramePr>
          <p:nvPr>
            <p:ph idx="1"/>
            <p:extLst>
              <p:ext uri="{D42A27DB-BD31-4B8C-83A1-F6EECF244321}">
                <p14:modId xmlns:p14="http://schemas.microsoft.com/office/powerpoint/2010/main" val="3366162553"/>
              </p:ext>
            </p:extLst>
          </p:nvPr>
        </p:nvGraphicFramePr>
        <p:xfrm>
          <a:off x="6147584" y="1365532"/>
          <a:ext cx="5891529" cy="1488025"/>
        </p:xfrm>
        <a:graphic>
          <a:graphicData uri="http://schemas.openxmlformats.org/drawingml/2006/table">
            <a:tbl>
              <a:tblPr>
                <a:tableStyleId>{5C22544A-7EE6-4342-B048-85BDC9FD1C3A}</a:tableStyleId>
              </a:tblPr>
              <a:tblGrid>
                <a:gridCol w="2166422"/>
                <a:gridCol w="956603"/>
                <a:gridCol w="956603"/>
                <a:gridCol w="1132969"/>
                <a:gridCol w="678932"/>
              </a:tblGrid>
              <a:tr h="236645">
                <a:tc>
                  <a:txBody>
                    <a:bodyPr/>
                    <a:lstStyle/>
                    <a:p>
                      <a:pPr algn="l" fontAlgn="b"/>
                      <a:r>
                        <a:rPr lang="en-GB" sz="1000" b="1" i="0" u="none" strike="noStrike" dirty="0">
                          <a:solidFill>
                            <a:srgbClr val="000000"/>
                          </a:solidFill>
                          <a:effectLst/>
                          <a:latin typeface="Arial" panose="020B0604020202020204" pitchFamily="34" charset="0"/>
                        </a:rPr>
                        <a:t>By Module</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Initial approved</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Realocated</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Variances </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Percentage</a:t>
                      </a:r>
                    </a:p>
                  </a:txBody>
                  <a:tcPr marL="0" marR="0" marT="0" marB="0" anchor="b"/>
                </a:tc>
              </a:tr>
              <a:tr h="236645">
                <a:tc>
                  <a:txBody>
                    <a:bodyPr/>
                    <a:lstStyle/>
                    <a:p>
                      <a:pPr algn="l" fontAlgn="b"/>
                      <a:r>
                        <a:rPr lang="en-GB" sz="1000" b="0" i="0" u="none" strike="noStrike">
                          <a:solidFill>
                            <a:srgbClr val="000000"/>
                          </a:solidFill>
                          <a:effectLst/>
                          <a:latin typeface="Arial" panose="020B0604020202020204" pitchFamily="34" charset="0"/>
                        </a:rPr>
                        <a:t>TB care and prevention</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5,174,152.32</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5,037,772.13</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-136,380.19</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-2.64%</a:t>
                      </a:r>
                    </a:p>
                  </a:txBody>
                  <a:tcPr marL="0" marR="0" marT="0" marB="0" anchor="b"/>
                </a:tc>
              </a:tr>
              <a:tr h="236645">
                <a:tc>
                  <a:txBody>
                    <a:bodyPr/>
                    <a:lstStyle/>
                    <a:p>
                      <a:pPr algn="l" fontAlgn="b"/>
                      <a:r>
                        <a:rPr lang="en-GB" sz="1000" b="0" i="0" u="none" strike="noStrike">
                          <a:solidFill>
                            <a:srgbClr val="000000"/>
                          </a:solidFill>
                          <a:effectLst/>
                          <a:latin typeface="Arial" panose="020B0604020202020204" pitchFamily="34" charset="0"/>
                        </a:rPr>
                        <a:t>MDR-TB</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2,275,731.96</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1,955,887.44</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-319,844.52</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-14.05%</a:t>
                      </a:r>
                    </a:p>
                  </a:txBody>
                  <a:tcPr marL="0" marR="0" marT="0" marB="0" anchor="b"/>
                </a:tc>
              </a:tr>
              <a:tr h="236645">
                <a:tc>
                  <a:txBody>
                    <a:bodyPr/>
                    <a:lstStyle/>
                    <a:p>
                      <a:pPr algn="l" fontAlgn="b"/>
                      <a:r>
                        <a:rPr lang="en-GB" sz="1000" b="0" i="0" u="none" strike="noStrike">
                          <a:solidFill>
                            <a:srgbClr val="000000"/>
                          </a:solidFill>
                          <a:effectLst/>
                          <a:latin typeface="Arial" panose="020B0604020202020204" pitchFamily="34" charset="0"/>
                        </a:rPr>
                        <a:t>HSS - Policy and governance</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110,910.10</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696,934.91</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586,024.81</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528.38%</a:t>
                      </a:r>
                    </a:p>
                  </a:txBody>
                  <a:tcPr marL="0" marR="0" marT="0" marB="0" anchor="b"/>
                </a:tc>
              </a:tr>
              <a:tr h="236645">
                <a:tc>
                  <a:txBody>
                    <a:bodyPr/>
                    <a:lstStyle/>
                    <a:p>
                      <a:pPr algn="l" fontAlgn="b"/>
                      <a:r>
                        <a:rPr lang="en-GB" sz="1000" b="0" i="0" u="none" strike="noStrike">
                          <a:solidFill>
                            <a:srgbClr val="000000"/>
                          </a:solidFill>
                          <a:effectLst/>
                          <a:latin typeface="Arial" panose="020B0604020202020204" pitchFamily="34" charset="0"/>
                        </a:rPr>
                        <a:t>Program management</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846,963.54</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887,140.45</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40,176.90</a:t>
                      </a:r>
                    </a:p>
                  </a:txBody>
                  <a:tcPr marL="0" marR="0" marT="0" marB="0" anchor="b"/>
                </a:tc>
                <a:tc>
                  <a:txBody>
                    <a:bodyPr/>
                    <a:lstStyle/>
                    <a:p>
                      <a:pPr algn="r" fontAlgn="b"/>
                      <a:r>
                        <a:rPr lang="en-GB" sz="1000" b="0" i="0" u="none" strike="noStrike">
                          <a:solidFill>
                            <a:srgbClr val="000000"/>
                          </a:solidFill>
                          <a:effectLst/>
                          <a:latin typeface="Arial" panose="020B0604020202020204" pitchFamily="34" charset="0"/>
                        </a:rPr>
                        <a:t>4.74%</a:t>
                      </a:r>
                    </a:p>
                  </a:txBody>
                  <a:tcPr marL="0" marR="0" marT="0" marB="0" anchor="b"/>
                </a:tc>
              </a:tr>
              <a:tr h="236645">
                <a:tc>
                  <a:txBody>
                    <a:bodyPr/>
                    <a:lstStyle/>
                    <a:p>
                      <a:pPr algn="l" fontAlgn="b"/>
                      <a:r>
                        <a:rPr lang="en-GB" sz="1000" b="1" i="0" u="none" strike="noStrike">
                          <a:solidFill>
                            <a:srgbClr val="000000"/>
                          </a:solidFill>
                          <a:effectLst/>
                          <a:latin typeface="Arial" panose="020B0604020202020204" pitchFamily="34" charset="0"/>
                        </a:rPr>
                        <a:t>Total</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8,407,757.92</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8,577,734.92</a:t>
                      </a:r>
                    </a:p>
                  </a:txBody>
                  <a:tcPr marL="0" marR="0" marT="0" marB="0" anchor="b"/>
                </a:tc>
                <a:tc>
                  <a:txBody>
                    <a:bodyPr/>
                    <a:lstStyle/>
                    <a:p>
                      <a:pPr algn="r" fontAlgn="b"/>
                      <a:r>
                        <a:rPr lang="en-GB" sz="1000" b="1" i="0" u="none" strike="noStrike">
                          <a:solidFill>
                            <a:srgbClr val="000000"/>
                          </a:solidFill>
                          <a:effectLst/>
                          <a:latin typeface="Arial" panose="020B0604020202020204" pitchFamily="34" charset="0"/>
                        </a:rPr>
                        <a:t>169,977.00</a:t>
                      </a:r>
                    </a:p>
                  </a:txBody>
                  <a:tcPr marL="0" marR="0" marT="0" marB="0" anchor="b"/>
                </a:tc>
                <a:tc>
                  <a:txBody>
                    <a:bodyPr/>
                    <a:lstStyle/>
                    <a:p>
                      <a:pPr algn="r" fontAlgn="b"/>
                      <a:r>
                        <a:rPr lang="en-GB" sz="1000" b="1" i="0" u="none" strike="noStrike" dirty="0">
                          <a:solidFill>
                            <a:srgbClr val="000000"/>
                          </a:solidFill>
                          <a:effectLst/>
                          <a:latin typeface="Arial" panose="020B0604020202020204" pitchFamily="34" charset="0"/>
                        </a:rPr>
                        <a:t>2.02%</a:t>
                      </a:r>
                    </a:p>
                  </a:txBody>
                  <a:tcPr marL="0" marR="0" marT="0" marB="0" anchor="b"/>
                </a:tc>
              </a:tr>
            </a:tbl>
          </a:graphicData>
        </a:graphic>
      </p:graphicFrame>
    </p:spTree>
    <p:extLst>
      <p:ext uri="{BB962C8B-B14F-4D97-AF65-F5344CB8AC3E}">
        <p14:creationId xmlns:p14="http://schemas.microsoft.com/office/powerpoint/2010/main" val="24553286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2846"/>
            <a:ext cx="10515600" cy="1325563"/>
          </a:xfrm>
        </p:spPr>
        <p:txBody>
          <a:bodyPr/>
          <a:lstStyle/>
          <a:p>
            <a:r>
              <a:rPr lang="ro-RO" dirty="0" smtClean="0"/>
              <a:t>Ce </a:t>
            </a:r>
            <a:r>
              <a:rPr lang="en-US" dirty="0" smtClean="0"/>
              <a:t>“</a:t>
            </a:r>
            <a:r>
              <a:rPr lang="en-US" dirty="0" err="1" smtClean="0"/>
              <a:t>activit</a:t>
            </a:r>
            <a:r>
              <a:rPr lang="ro-RO" dirty="0" smtClean="0"/>
              <a:t>ăți noi</a:t>
            </a:r>
            <a:r>
              <a:rPr lang="en-US" dirty="0" smtClean="0"/>
              <a:t>” </a:t>
            </a:r>
            <a:r>
              <a:rPr lang="en-US" dirty="0" err="1" smtClean="0"/>
              <a:t>sunt</a:t>
            </a:r>
            <a:r>
              <a:rPr lang="en-US" dirty="0" smtClean="0"/>
              <a:t> </a:t>
            </a:r>
            <a:r>
              <a:rPr lang="en-US" dirty="0" err="1" smtClean="0"/>
              <a:t>propuse</a:t>
            </a:r>
            <a:r>
              <a:rPr lang="en-US" dirty="0" smtClean="0"/>
              <a:t>?</a:t>
            </a:r>
            <a:endParaRPr lang="en-GB" dirty="0"/>
          </a:p>
        </p:txBody>
      </p:sp>
      <p:sp>
        <p:nvSpPr>
          <p:cNvPr id="3" name="Content Placeholder 2"/>
          <p:cNvSpPr>
            <a:spLocks noGrp="1"/>
          </p:cNvSpPr>
          <p:nvPr>
            <p:ph idx="1"/>
          </p:nvPr>
        </p:nvSpPr>
        <p:spPr>
          <a:xfrm>
            <a:off x="838199" y="1417982"/>
            <a:ext cx="10850218" cy="4876801"/>
          </a:xfrm>
        </p:spPr>
        <p:txBody>
          <a:bodyPr>
            <a:normAutofit/>
          </a:bodyPr>
          <a:lstStyle/>
          <a:p>
            <a:pPr marL="0" indent="0">
              <a:buNone/>
            </a:pPr>
            <a:r>
              <a:rPr lang="ro-RO" sz="3400" b="1" dirty="0">
                <a:solidFill>
                  <a:srgbClr val="C00000"/>
                </a:solidFill>
              </a:rPr>
              <a:t>În aria </a:t>
            </a:r>
            <a:r>
              <a:rPr lang="ro-RO" sz="3400" b="1" dirty="0" smtClean="0">
                <a:solidFill>
                  <a:srgbClr val="C00000"/>
                </a:solidFill>
              </a:rPr>
              <a:t>MDR-TB treatment</a:t>
            </a:r>
            <a:endParaRPr lang="ro-RO" sz="3400" b="1" dirty="0">
              <a:solidFill>
                <a:srgbClr val="C00000"/>
              </a:solidFill>
            </a:endParaRPr>
          </a:p>
          <a:p>
            <a:pPr marL="0" indent="0">
              <a:buNone/>
            </a:pPr>
            <a:r>
              <a:rPr lang="ro-RO" dirty="0" smtClean="0"/>
              <a:t>Preluarea activității de susținere a aderenței la tratament pentru pacienții înrolați inițial în proiectul finanțat prin fonduri norvegiene</a:t>
            </a:r>
            <a:r>
              <a:rPr lang="ro-RO" b="1" dirty="0" smtClean="0"/>
              <a:t>– </a:t>
            </a:r>
            <a:r>
              <a:rPr lang="en-GB" b="1" dirty="0" smtClean="0"/>
              <a:t>242.448</a:t>
            </a:r>
            <a:r>
              <a:rPr lang="ro-RO" b="1" dirty="0" smtClean="0"/>
              <a:t> EUR</a:t>
            </a:r>
          </a:p>
          <a:p>
            <a:pPr marL="0" indent="0">
              <a:buNone/>
            </a:pPr>
            <a:endParaRPr lang="ro-RO" dirty="0"/>
          </a:p>
          <a:p>
            <a:pPr marL="0" indent="0">
              <a:buNone/>
            </a:pPr>
            <a:endParaRPr lang="ro-RO" b="1" dirty="0"/>
          </a:p>
          <a:p>
            <a:pPr marL="0" indent="0">
              <a:buNone/>
            </a:pPr>
            <a:endParaRPr lang="en-GB" dirty="0"/>
          </a:p>
        </p:txBody>
      </p:sp>
    </p:spTree>
    <p:extLst>
      <p:ext uri="{BB962C8B-B14F-4D97-AF65-F5344CB8AC3E}">
        <p14:creationId xmlns:p14="http://schemas.microsoft.com/office/powerpoint/2010/main" val="14636975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2846"/>
            <a:ext cx="10515600" cy="1325563"/>
          </a:xfrm>
        </p:spPr>
        <p:txBody>
          <a:bodyPr/>
          <a:lstStyle/>
          <a:p>
            <a:r>
              <a:rPr lang="ro-RO" dirty="0" smtClean="0"/>
              <a:t>Ce </a:t>
            </a:r>
            <a:r>
              <a:rPr lang="en-US" dirty="0" smtClean="0"/>
              <a:t>“</a:t>
            </a:r>
            <a:r>
              <a:rPr lang="en-US" dirty="0" err="1" smtClean="0"/>
              <a:t>activit</a:t>
            </a:r>
            <a:r>
              <a:rPr lang="ro-RO" dirty="0" smtClean="0"/>
              <a:t>ăți noi</a:t>
            </a:r>
            <a:r>
              <a:rPr lang="en-US" dirty="0" smtClean="0"/>
              <a:t>” </a:t>
            </a:r>
            <a:r>
              <a:rPr lang="en-US" dirty="0" err="1" smtClean="0"/>
              <a:t>sunt</a:t>
            </a:r>
            <a:r>
              <a:rPr lang="en-US" dirty="0" smtClean="0"/>
              <a:t> </a:t>
            </a:r>
            <a:r>
              <a:rPr lang="en-US" dirty="0" err="1" smtClean="0"/>
              <a:t>propuse</a:t>
            </a:r>
            <a:r>
              <a:rPr lang="en-US" dirty="0" smtClean="0"/>
              <a:t>?</a:t>
            </a:r>
            <a:endParaRPr lang="en-GB" dirty="0"/>
          </a:p>
        </p:txBody>
      </p:sp>
      <p:sp>
        <p:nvSpPr>
          <p:cNvPr id="3" name="Content Placeholder 2"/>
          <p:cNvSpPr>
            <a:spLocks noGrp="1"/>
          </p:cNvSpPr>
          <p:nvPr>
            <p:ph idx="1"/>
          </p:nvPr>
        </p:nvSpPr>
        <p:spPr>
          <a:xfrm>
            <a:off x="838199" y="1073426"/>
            <a:ext cx="10850218" cy="5552661"/>
          </a:xfrm>
        </p:spPr>
        <p:txBody>
          <a:bodyPr>
            <a:normAutofit fontScale="70000" lnSpcReduction="20000"/>
          </a:bodyPr>
          <a:lstStyle/>
          <a:p>
            <a:pPr marL="0" indent="0">
              <a:buNone/>
            </a:pPr>
            <a:r>
              <a:rPr lang="ro-RO" sz="3100" b="1" dirty="0">
                <a:solidFill>
                  <a:srgbClr val="C00000"/>
                </a:solidFill>
              </a:rPr>
              <a:t>În aria TB Care &amp; Prevention</a:t>
            </a:r>
          </a:p>
          <a:p>
            <a:pPr marL="0" indent="0">
              <a:buNone/>
            </a:pPr>
            <a:r>
              <a:rPr lang="ro-RO" dirty="0"/>
              <a:t>Achiziție echipamente </a:t>
            </a:r>
            <a:r>
              <a:rPr lang="ro-RO" dirty="0" smtClean="0"/>
              <a:t>(</a:t>
            </a:r>
            <a:r>
              <a:rPr lang="en-GB" dirty="0" smtClean="0"/>
              <a:t>7</a:t>
            </a:r>
            <a:r>
              <a:rPr lang="ro-RO" dirty="0" smtClean="0"/>
              <a:t> </a:t>
            </a:r>
            <a:r>
              <a:rPr lang="ro-RO" dirty="0"/>
              <a:t>Genexpert) și consumabile </a:t>
            </a:r>
            <a:r>
              <a:rPr lang="ro-RO" b="1" dirty="0"/>
              <a:t>– </a:t>
            </a:r>
            <a:r>
              <a:rPr lang="ro-RO" b="1" dirty="0" smtClean="0"/>
              <a:t>166.800 EUR</a:t>
            </a:r>
          </a:p>
          <a:p>
            <a:pPr marL="0" indent="0">
              <a:buNone/>
            </a:pPr>
            <a:endParaRPr lang="ro-RO" dirty="0"/>
          </a:p>
          <a:p>
            <a:pPr marL="0" indent="0">
              <a:buNone/>
            </a:pPr>
            <a:r>
              <a:rPr lang="ro-RO" dirty="0" smtClean="0"/>
              <a:t>Completarea </a:t>
            </a:r>
            <a:r>
              <a:rPr lang="ro-RO" dirty="0"/>
              <a:t>echipei </a:t>
            </a:r>
            <a:r>
              <a:rPr lang="ro-RO" dirty="0" smtClean="0"/>
              <a:t>multdisciplinare </a:t>
            </a:r>
            <a:r>
              <a:rPr lang="ro-RO" dirty="0"/>
              <a:t>TB Bucuresti cu servicii furnizate de medic specialist infecționist și medic specialist psihiatru, pentru asistența consumatorilor de droguri injectabile diagnosticați cu TB </a:t>
            </a:r>
            <a:r>
              <a:rPr lang="ro-RO" b="1" dirty="0"/>
              <a:t>– 25.200 </a:t>
            </a:r>
            <a:r>
              <a:rPr lang="ro-RO" b="1" dirty="0" smtClean="0"/>
              <a:t>EUR</a:t>
            </a:r>
          </a:p>
          <a:p>
            <a:pPr marL="0" indent="0">
              <a:buNone/>
            </a:pPr>
            <a:endParaRPr lang="ro-RO" b="1" dirty="0"/>
          </a:p>
          <a:p>
            <a:pPr marL="0" indent="0">
              <a:buNone/>
            </a:pPr>
            <a:r>
              <a:rPr lang="ro-RO" dirty="0" smtClean="0"/>
              <a:t>Testarea </a:t>
            </a:r>
            <a:r>
              <a:rPr lang="ro-RO" dirty="0"/>
              <a:t>unui</a:t>
            </a:r>
            <a:r>
              <a:rPr lang="en-US" dirty="0"/>
              <a:t> </a:t>
            </a:r>
            <a:r>
              <a:rPr lang="ro-RO" dirty="0"/>
              <a:t>model</a:t>
            </a:r>
            <a:r>
              <a:rPr lang="en-US" dirty="0"/>
              <a:t> </a:t>
            </a:r>
            <a:r>
              <a:rPr lang="en-US" dirty="0" err="1"/>
              <a:t>bazat</a:t>
            </a:r>
            <a:r>
              <a:rPr lang="en-US" dirty="0"/>
              <a:t> </a:t>
            </a:r>
            <a:r>
              <a:rPr lang="en-US" dirty="0" err="1"/>
              <a:t>pe</a:t>
            </a:r>
            <a:r>
              <a:rPr lang="en-US" dirty="0"/>
              <a:t> </a:t>
            </a:r>
            <a:r>
              <a:rPr lang="en-US" dirty="0" err="1"/>
              <a:t>eviden</a:t>
            </a:r>
            <a:r>
              <a:rPr lang="ro-RO" dirty="0"/>
              <a:t>țe pentru detecția activă a cazurilor de TB în rândul consumatorilor de droguri injectabile </a:t>
            </a:r>
            <a:r>
              <a:rPr lang="ro-RO" b="1" dirty="0"/>
              <a:t>– </a:t>
            </a:r>
            <a:r>
              <a:rPr lang="ro-RO" b="1" dirty="0" smtClean="0"/>
              <a:t>12.000 </a:t>
            </a:r>
            <a:r>
              <a:rPr lang="ro-RO" b="1" dirty="0"/>
              <a:t>EUR</a:t>
            </a:r>
          </a:p>
          <a:p>
            <a:pPr marL="0" indent="0" algn="just">
              <a:buNone/>
            </a:pPr>
            <a:endParaRPr lang="ro-RO" dirty="0" smtClean="0"/>
          </a:p>
          <a:p>
            <a:pPr marL="0" indent="0" algn="just">
              <a:buNone/>
            </a:pPr>
            <a:r>
              <a:rPr lang="ro-RO" dirty="0" smtClean="0"/>
              <a:t>Testarea </a:t>
            </a:r>
            <a:r>
              <a:rPr lang="ro-RO" dirty="0"/>
              <a:t>unui model</a:t>
            </a:r>
            <a:r>
              <a:rPr lang="en-US" dirty="0"/>
              <a:t> </a:t>
            </a:r>
            <a:r>
              <a:rPr lang="en-US" dirty="0" err="1"/>
              <a:t>bazat</a:t>
            </a:r>
            <a:r>
              <a:rPr lang="en-US" dirty="0"/>
              <a:t> </a:t>
            </a:r>
            <a:r>
              <a:rPr lang="en-US" dirty="0" err="1"/>
              <a:t>pe</a:t>
            </a:r>
            <a:r>
              <a:rPr lang="en-US" dirty="0"/>
              <a:t> </a:t>
            </a:r>
            <a:r>
              <a:rPr lang="en-US" dirty="0" err="1"/>
              <a:t>eviden</a:t>
            </a:r>
            <a:r>
              <a:rPr lang="ro-RO" dirty="0"/>
              <a:t>țe pentru detecția activă a cazurilor de TB în rândul persoanelor din comunități rurale/izolate/sărace </a:t>
            </a:r>
            <a:r>
              <a:rPr lang="ro-RO" b="1" dirty="0"/>
              <a:t>– </a:t>
            </a:r>
            <a:r>
              <a:rPr lang="en-GB" b="1" dirty="0" smtClean="0"/>
              <a:t>10</a:t>
            </a:r>
            <a:r>
              <a:rPr lang="ro-RO" b="1" dirty="0" smtClean="0"/>
              <a:t>.000 EUR </a:t>
            </a:r>
            <a:r>
              <a:rPr lang="ro-RO" dirty="0" smtClean="0"/>
              <a:t>(+13.950 EUR deja bugetați pentru tichetele cadou destinate identificării active)</a:t>
            </a:r>
          </a:p>
          <a:p>
            <a:pPr marL="0" indent="0">
              <a:buNone/>
            </a:pPr>
            <a:endParaRPr lang="ro-RO" dirty="0" smtClean="0"/>
          </a:p>
          <a:p>
            <a:pPr marL="0" indent="0">
              <a:buNone/>
            </a:pPr>
            <a:r>
              <a:rPr lang="ro-RO" dirty="0" smtClean="0"/>
              <a:t>Dezvoltarea unui manual de instrucțiuni de lucru în aria TB pentru lucrătorii </a:t>
            </a:r>
            <a:r>
              <a:rPr lang="ro-RO" dirty="0" smtClean="0"/>
              <a:t>comuni</a:t>
            </a:r>
            <a:r>
              <a:rPr lang="en-US" dirty="0" smtClean="0"/>
              <a:t>t</a:t>
            </a:r>
            <a:r>
              <a:rPr lang="ro-RO" dirty="0" smtClean="0"/>
              <a:t>ari  </a:t>
            </a:r>
            <a:r>
              <a:rPr lang="ro-RO" b="1" dirty="0" smtClean="0"/>
              <a:t>- 4.275 EUR</a:t>
            </a:r>
          </a:p>
          <a:p>
            <a:pPr marL="0" indent="0">
              <a:buNone/>
            </a:pPr>
            <a:endParaRPr lang="ro-RO" dirty="0" smtClean="0"/>
          </a:p>
          <a:p>
            <a:pPr marL="0" indent="0">
              <a:buNone/>
            </a:pPr>
            <a:r>
              <a:rPr lang="ro-RO" dirty="0" smtClean="0"/>
              <a:t>V</a:t>
            </a:r>
            <a:r>
              <a:rPr lang="en-GB" dirty="0" err="1"/>
              <a:t>izite</a:t>
            </a:r>
            <a:r>
              <a:rPr lang="en-GB" dirty="0"/>
              <a:t> de </a:t>
            </a:r>
            <a:r>
              <a:rPr lang="en-GB" dirty="0" err="1"/>
              <a:t>studiu</a:t>
            </a:r>
            <a:r>
              <a:rPr lang="en-GB" dirty="0"/>
              <a:t> </a:t>
            </a:r>
            <a:r>
              <a:rPr lang="en-GB" dirty="0" err="1"/>
              <a:t>pentru</a:t>
            </a:r>
            <a:r>
              <a:rPr lang="en-GB" dirty="0"/>
              <a:t> </a:t>
            </a:r>
            <a:r>
              <a:rPr lang="en-GB" dirty="0" err="1"/>
              <a:t>personalul</a:t>
            </a:r>
            <a:r>
              <a:rPr lang="en-GB" dirty="0"/>
              <a:t> care</a:t>
            </a:r>
            <a:r>
              <a:rPr lang="ro-RO" dirty="0"/>
              <a:t> furnizează servicii destinate </a:t>
            </a:r>
            <a:r>
              <a:rPr lang="en-GB" dirty="0" err="1"/>
              <a:t>grupurilor</a:t>
            </a:r>
            <a:r>
              <a:rPr lang="en-GB" dirty="0"/>
              <a:t> </a:t>
            </a:r>
            <a:r>
              <a:rPr lang="en-GB" dirty="0" err="1"/>
              <a:t>vulnerabile</a:t>
            </a:r>
            <a:r>
              <a:rPr lang="ro-RO" b="1" dirty="0"/>
              <a:t> – 39.840 </a:t>
            </a:r>
            <a:r>
              <a:rPr lang="ro-RO" b="1" dirty="0" smtClean="0"/>
              <a:t>EUR</a:t>
            </a:r>
          </a:p>
          <a:p>
            <a:pPr marL="0" indent="0">
              <a:buNone/>
            </a:pPr>
            <a:endParaRPr lang="ro-RO" dirty="0" smtClean="0"/>
          </a:p>
          <a:p>
            <a:pPr marL="0" indent="0">
              <a:buNone/>
            </a:pPr>
            <a:endParaRPr lang="en-GB" dirty="0"/>
          </a:p>
        </p:txBody>
      </p:sp>
    </p:spTree>
    <p:extLst>
      <p:ext uri="{BB962C8B-B14F-4D97-AF65-F5344CB8AC3E}">
        <p14:creationId xmlns:p14="http://schemas.microsoft.com/office/powerpoint/2010/main" val="41735138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2420"/>
            <a:ext cx="10515600" cy="1325563"/>
          </a:xfrm>
        </p:spPr>
        <p:txBody>
          <a:bodyPr/>
          <a:lstStyle/>
          <a:p>
            <a:r>
              <a:rPr lang="ro-RO" dirty="0" smtClean="0"/>
              <a:t>Ce </a:t>
            </a:r>
            <a:r>
              <a:rPr lang="en-US" dirty="0" smtClean="0"/>
              <a:t>“</a:t>
            </a:r>
            <a:r>
              <a:rPr lang="en-US" dirty="0" err="1" smtClean="0"/>
              <a:t>activit</a:t>
            </a:r>
            <a:r>
              <a:rPr lang="ro-RO" dirty="0" smtClean="0"/>
              <a:t>ăți noi</a:t>
            </a:r>
            <a:r>
              <a:rPr lang="en-US" dirty="0" smtClean="0"/>
              <a:t>” </a:t>
            </a:r>
            <a:r>
              <a:rPr lang="en-US" dirty="0" err="1" smtClean="0"/>
              <a:t>sunt</a:t>
            </a:r>
            <a:r>
              <a:rPr lang="en-US" dirty="0" smtClean="0"/>
              <a:t> </a:t>
            </a:r>
            <a:r>
              <a:rPr lang="en-US" dirty="0" err="1" smtClean="0"/>
              <a:t>propuse</a:t>
            </a:r>
            <a:r>
              <a:rPr lang="en-US" dirty="0" smtClean="0"/>
              <a:t>?</a:t>
            </a:r>
            <a:endParaRPr lang="en-GB" dirty="0"/>
          </a:p>
        </p:txBody>
      </p:sp>
      <p:sp>
        <p:nvSpPr>
          <p:cNvPr id="3" name="Content Placeholder 2"/>
          <p:cNvSpPr>
            <a:spLocks noGrp="1"/>
          </p:cNvSpPr>
          <p:nvPr>
            <p:ph idx="1"/>
          </p:nvPr>
        </p:nvSpPr>
        <p:spPr>
          <a:xfrm>
            <a:off x="838199" y="980661"/>
            <a:ext cx="10916479" cy="5618921"/>
          </a:xfrm>
        </p:spPr>
        <p:txBody>
          <a:bodyPr>
            <a:normAutofit fontScale="40000" lnSpcReduction="20000"/>
          </a:bodyPr>
          <a:lstStyle/>
          <a:p>
            <a:pPr marL="0" indent="0">
              <a:buNone/>
            </a:pPr>
            <a:r>
              <a:rPr lang="ro-RO" sz="5000" b="1" dirty="0" smtClean="0">
                <a:solidFill>
                  <a:srgbClr val="C00000"/>
                </a:solidFill>
              </a:rPr>
              <a:t>În aria HSS (Health System Strenghtening)</a:t>
            </a:r>
          </a:p>
          <a:p>
            <a:pPr marL="0" indent="0">
              <a:buNone/>
            </a:pPr>
            <a:endParaRPr lang="ro-RO" sz="5000" b="1" dirty="0" smtClean="0">
              <a:solidFill>
                <a:srgbClr val="C00000"/>
              </a:solidFill>
            </a:endParaRPr>
          </a:p>
          <a:p>
            <a:pPr marL="0" indent="0">
              <a:buNone/>
            </a:pPr>
            <a:r>
              <a:rPr lang="ro-RO" sz="5000" dirty="0" smtClean="0"/>
              <a:t>Dezvoltarea a două instrumente de administrare electronică online a serviciilor de suport social furnizate paciențilot cu TB și consumatorilor de droguri injectabile </a:t>
            </a:r>
            <a:r>
              <a:rPr lang="ro-RO" sz="5000" b="1" dirty="0" smtClean="0"/>
              <a:t>– 10.000 EUR</a:t>
            </a:r>
          </a:p>
          <a:p>
            <a:pPr marL="0" indent="0">
              <a:buNone/>
            </a:pPr>
            <a:endParaRPr lang="ro-RO" sz="5000" b="1" dirty="0" smtClean="0"/>
          </a:p>
          <a:p>
            <a:pPr marL="0" indent="0">
              <a:buNone/>
            </a:pPr>
            <a:r>
              <a:rPr lang="ro-RO" sz="5000" dirty="0" smtClean="0"/>
              <a:t>Dezvoltarea unui instrument online de administrare de către MS a cheltuielilor și alocărilor de pe programul TB </a:t>
            </a:r>
            <a:r>
              <a:rPr lang="ro-RO" sz="5000" b="1" dirty="0" smtClean="0"/>
              <a:t>– 30.000 EUR</a:t>
            </a:r>
          </a:p>
          <a:p>
            <a:pPr marL="0" indent="0">
              <a:buNone/>
            </a:pPr>
            <a:endParaRPr lang="ro-RO" sz="5000" b="1" dirty="0" smtClean="0"/>
          </a:p>
          <a:p>
            <a:pPr marL="0" indent="0">
              <a:buNone/>
            </a:pPr>
            <a:r>
              <a:rPr lang="ro-RO" sz="5000" dirty="0"/>
              <a:t>Asistentă tehnică acordată MS pentru a facilita tranziția spre </a:t>
            </a:r>
            <a:r>
              <a:rPr lang="ro-RO" sz="5000" dirty="0" smtClean="0"/>
              <a:t>sustenabilitate a </a:t>
            </a:r>
            <a:r>
              <a:rPr lang="ro-RO" sz="5000" dirty="0"/>
              <a:t>intervențiilor TB și HIV finanțate în prezent din surse internaționale </a:t>
            </a:r>
            <a:r>
              <a:rPr lang="ro-RO" sz="5000" b="1" dirty="0"/>
              <a:t>- </a:t>
            </a:r>
            <a:r>
              <a:rPr lang="en-GB" sz="5000" b="1" dirty="0" smtClean="0"/>
              <a:t>1</a:t>
            </a:r>
            <a:r>
              <a:rPr lang="ro-RO" sz="5000" b="1" dirty="0" smtClean="0"/>
              <a:t>20</a:t>
            </a:r>
            <a:r>
              <a:rPr lang="en-GB" sz="5000" b="1" dirty="0" smtClean="0"/>
              <a:t>.325</a:t>
            </a:r>
            <a:r>
              <a:rPr lang="ro-RO" sz="5000" b="1" dirty="0" smtClean="0"/>
              <a:t> EUR</a:t>
            </a:r>
          </a:p>
          <a:p>
            <a:pPr marL="0" indent="0">
              <a:buNone/>
            </a:pPr>
            <a:endParaRPr lang="ro-RO" sz="5000" b="1" dirty="0"/>
          </a:p>
          <a:p>
            <a:pPr marL="0" indent="0">
              <a:buNone/>
            </a:pPr>
            <a:r>
              <a:rPr lang="ro-RO" sz="5000" dirty="0" smtClean="0"/>
              <a:t>Dezvoltarea si evaluarea fezabilității (studiu) unui nou model de îngrijire a pacientului cu TB, conform recomandărilor experților WHO </a:t>
            </a:r>
            <a:r>
              <a:rPr lang="ro-RO" sz="5000" b="1" dirty="0" smtClean="0"/>
              <a:t>- 285.367 </a:t>
            </a:r>
            <a:r>
              <a:rPr lang="ro-RO" sz="5000" b="1" dirty="0"/>
              <a:t>EUR</a:t>
            </a:r>
          </a:p>
          <a:p>
            <a:pPr marL="0" indent="0">
              <a:buNone/>
            </a:pPr>
            <a:endParaRPr lang="ro-RO" sz="5000" b="1" dirty="0" smtClean="0"/>
          </a:p>
          <a:p>
            <a:pPr marL="0" indent="0">
              <a:buNone/>
            </a:pPr>
            <a:r>
              <a:rPr lang="en-GB" sz="5000" dirty="0" smtClean="0"/>
              <a:t>Advocacy </a:t>
            </a:r>
            <a:r>
              <a:rPr lang="en-GB" sz="5000" dirty="0" err="1"/>
              <a:t>pentru</a:t>
            </a:r>
            <a:r>
              <a:rPr lang="en-GB" sz="5000" dirty="0"/>
              <a:t> </a:t>
            </a:r>
            <a:r>
              <a:rPr lang="en-GB" sz="5000" dirty="0" err="1"/>
              <a:t>sustenabilitate</a:t>
            </a:r>
            <a:r>
              <a:rPr lang="en-GB" sz="5000" dirty="0"/>
              <a:t> </a:t>
            </a:r>
            <a:r>
              <a:rPr lang="en-GB" sz="5000" dirty="0" err="1"/>
              <a:t>si</a:t>
            </a:r>
            <a:r>
              <a:rPr lang="en-GB" sz="5000" dirty="0"/>
              <a:t> </a:t>
            </a:r>
            <a:r>
              <a:rPr lang="en-GB" sz="5000" dirty="0" err="1"/>
              <a:t>respectarea</a:t>
            </a:r>
            <a:r>
              <a:rPr lang="en-GB" sz="5000" dirty="0"/>
              <a:t> </a:t>
            </a:r>
            <a:r>
              <a:rPr lang="en-GB" sz="5000" dirty="0" err="1"/>
              <a:t>drepturilor</a:t>
            </a:r>
            <a:r>
              <a:rPr lang="en-GB" sz="5000" dirty="0"/>
              <a:t> </a:t>
            </a:r>
            <a:r>
              <a:rPr lang="en-GB" sz="5000" dirty="0" err="1"/>
              <a:t>grupurilor</a:t>
            </a:r>
            <a:r>
              <a:rPr lang="en-GB" sz="5000" dirty="0"/>
              <a:t> </a:t>
            </a:r>
            <a:r>
              <a:rPr lang="en-GB" sz="5000" dirty="0" err="1"/>
              <a:t>cheie</a:t>
            </a:r>
            <a:r>
              <a:rPr lang="en-GB" sz="5000" dirty="0"/>
              <a:t> (KAP) </a:t>
            </a:r>
            <a:r>
              <a:rPr lang="en-GB" sz="5000" b="1" dirty="0"/>
              <a:t>– </a:t>
            </a:r>
            <a:r>
              <a:rPr lang="ro-RO" sz="5000" b="1" dirty="0" smtClean="0"/>
              <a:t>151.950 EUR</a:t>
            </a:r>
          </a:p>
          <a:p>
            <a:pPr marL="0" indent="0">
              <a:buNone/>
            </a:pPr>
            <a:endParaRPr lang="ro-RO" sz="5000" b="1" dirty="0"/>
          </a:p>
          <a:p>
            <a:pPr marL="0" indent="0">
              <a:buNone/>
            </a:pPr>
            <a:r>
              <a:rPr lang="ro-RO" sz="5000" dirty="0" smtClean="0"/>
              <a:t>Evaluarea intervențiilor implementate de </a:t>
            </a:r>
            <a:r>
              <a:rPr lang="en-US" sz="5000" dirty="0" smtClean="0"/>
              <a:t>SRs </a:t>
            </a:r>
            <a:r>
              <a:rPr lang="ro-RO" sz="5000" dirty="0" smtClean="0"/>
              <a:t>ONG </a:t>
            </a:r>
            <a:r>
              <a:rPr lang="ro-RO" sz="5000" dirty="0" smtClean="0"/>
              <a:t>în cadrul grantului FG </a:t>
            </a:r>
            <a:r>
              <a:rPr lang="ro-RO" sz="5000" b="1" dirty="0" smtClean="0"/>
              <a:t>– 17.325 EUR</a:t>
            </a:r>
            <a:endParaRPr lang="ro-RO" sz="5000" b="1" dirty="0"/>
          </a:p>
          <a:p>
            <a:pPr marL="0" indent="0">
              <a:buNone/>
            </a:pPr>
            <a:r>
              <a:rPr lang="en-GB" dirty="0" smtClean="0"/>
              <a:t/>
            </a:r>
            <a:br>
              <a:rPr lang="en-GB" dirty="0" smtClean="0"/>
            </a:br>
            <a:endParaRPr lang="ro-RO" dirty="0" smtClean="0"/>
          </a:p>
          <a:p>
            <a:pPr marL="0" indent="0">
              <a:buNone/>
            </a:pPr>
            <a:endParaRPr lang="en-GB" dirty="0"/>
          </a:p>
        </p:txBody>
      </p:sp>
    </p:spTree>
    <p:extLst>
      <p:ext uri="{BB962C8B-B14F-4D97-AF65-F5344CB8AC3E}">
        <p14:creationId xmlns:p14="http://schemas.microsoft.com/office/powerpoint/2010/main" val="2247079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TotalTime>
  <Words>1370</Words>
  <Application>Microsoft Office PowerPoint</Application>
  <PresentationFormat>Custom</PresentationFormat>
  <Paragraphs>254</Paragraphs>
  <Slides>13</Slides>
  <Notes>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Grantul ROU-T-RAA: reprogramarea economiilor</vt:lpstr>
      <vt:lpstr>Ce propune reprogramarea?</vt:lpstr>
      <vt:lpstr>Cum se realocă bugetul?</vt:lpstr>
      <vt:lpstr>Cum se realocă bugetul?</vt:lpstr>
      <vt:lpstr>Cum se realocă bugetul?</vt:lpstr>
      <vt:lpstr>Cum se realocă bugetul?</vt:lpstr>
      <vt:lpstr>Ce “activități noi” sunt propuse?</vt:lpstr>
      <vt:lpstr>Ce “activități noi” sunt propuse?</vt:lpstr>
      <vt:lpstr>Ce “activități noi” sunt propuse?</vt:lpstr>
      <vt:lpstr>Plan de advocacy</vt:lpstr>
      <vt:lpstr>“The objectives of the advocacy plan follow three major directions: better services for people affected by TB and HIV, equal rights for vulnerable and key affected populations and empowerment of those affected or at risk of infection.  The activities included in the plan will start in the first month after approval and will be carried out for 12 months. These include: </vt:lpstr>
      <vt:lpstr>Ce isi propune planul? </vt:lpstr>
      <vt:lpstr>Plan de advocacy (cont.)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Sursa fondurilor disponibile pentru reprogramare  economii realizate Q1-Q7  economii previzionate Q8-Q11  TVA recuperat Q1-Q8  Reprogramare  extindere Q12 cu un trimestru de implementare impartita pe module …… suma  HSS Nasta – suma  HSS advocacy – suma</dc:title>
  <dc:creator>Dana Marin</dc:creator>
  <cp:lastModifiedBy>Silvia Asandi</cp:lastModifiedBy>
  <cp:revision>50</cp:revision>
  <dcterms:created xsi:type="dcterms:W3CDTF">2017-02-21T11:33:55Z</dcterms:created>
  <dcterms:modified xsi:type="dcterms:W3CDTF">2017-03-02T14:45:59Z</dcterms:modified>
</cp:coreProperties>
</file>