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70" r:id="rId2"/>
    <p:sldId id="277" r:id="rId3"/>
    <p:sldId id="260" r:id="rId4"/>
    <p:sldId id="274" r:id="rId5"/>
    <p:sldId id="279" r:id="rId6"/>
    <p:sldId id="275" r:id="rId7"/>
    <p:sldId id="278" r:id="rId8"/>
    <p:sldId id="282" r:id="rId9"/>
    <p:sldId id="281" r:id="rId10"/>
    <p:sldId id="280" r:id="rId11"/>
    <p:sldId id="267" r:id="rId12"/>
    <p:sldId id="268" r:id="rId13"/>
    <p:sldId id="259" r:id="rId14"/>
    <p:sldId id="261" r:id="rId15"/>
    <p:sldId id="265" r:id="rId16"/>
    <p:sldId id="266" r:id="rId17"/>
    <p:sldId id="272" r:id="rId18"/>
    <p:sldId id="273" r:id="rId19"/>
    <p:sldId id="269" r:id="rId20"/>
    <p:sldId id="262" r:id="rId21"/>
    <p:sldId id="283" r:id="rId22"/>
    <p:sldId id="284" r:id="rId23"/>
    <p:sldId id="285" r:id="rId24"/>
    <p:sldId id="286" r:id="rId25"/>
    <p:sldId id="287" r:id="rId26"/>
    <p:sldId id="28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varScale="1">
        <p:scale>
          <a:sx n="71" d="100"/>
          <a:sy n="71" d="100"/>
        </p:scale>
        <p:origin x="-404" y="-72"/>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D:\Old%20laptop\Dana\2005\NFM\Economii%20Q6.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D:\Old%20laptop\Dana\2005\NFM\Economii%20Q6.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Pt>
            <c:idx val="1"/>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Lbls>
            <c:dLbl>
              <c:idx val="0"/>
              <c:layout/>
              <c:tx>
                <c:rich>
                  <a:bodyPr/>
                  <a:lstStyle/>
                  <a:p>
                    <a:fld id="{E061CFA1-1F60-4D62-AF9B-A5DE685DBB63}" type="CELLRANGE">
                      <a:rPr lang="en-US"/>
                      <a:pPr/>
                      <a:t>[CELLRANGE]</a:t>
                    </a:fld>
                    <a:r>
                      <a:rPr lang="en-US" baseline="0"/>
                      <a:t>
</a:t>
                    </a:r>
                    <a:fld id="{4E2B6959-CF17-4A92-9060-C81A4FA4C9B5}" type="CATEGORYNAME">
                      <a:rPr lang="en-US" baseline="0"/>
                      <a:pPr/>
                      <a:t>[CATEGORY NAME]</a:t>
                    </a:fld>
                    <a:r>
                      <a:rPr lang="en-US" baseline="0"/>
                      <a:t>
</a:t>
                    </a:r>
                    <a:fld id="{03728DD3-5360-4FAD-9387-601C77B9BDF5}" type="PERCENTAGE">
                      <a:rPr lang="en-US" baseline="0"/>
                      <a:pPr/>
                      <a:t>[PERCENTAGE]</a:t>
                    </a:fld>
                    <a:endParaRPr lang="en-US" baseline="0"/>
                  </a:p>
                </c:rich>
              </c:tx>
              <c:dLblPos val="outEnd"/>
              <c:showLegendKey val="0"/>
              <c:showVal val="0"/>
              <c:showCatName val="1"/>
              <c:showSerName val="0"/>
              <c:showPercent val="1"/>
              <c:showBubbleSize val="0"/>
              <c:extLst>
                <c:ext xmlns:c15="http://schemas.microsoft.com/office/drawing/2012/chart" uri="{CE6537A1-D6FC-4f65-9D91-7224C49458BB}">
                  <c15:layout/>
                  <c15:dlblFieldTable/>
                  <c15:xForSave val="1"/>
                  <c15:showDataLabelsRange val="1"/>
                </c:ext>
              </c:extLst>
            </c:dLbl>
            <c:dLbl>
              <c:idx val="1"/>
              <c:layout/>
              <c:tx>
                <c:rich>
                  <a:bodyPr/>
                  <a:lstStyle/>
                  <a:p>
                    <a:fld id="{28E752A8-3D7E-433A-9443-53536DDF2BDB}" type="CELLRANGE">
                      <a:rPr lang="en-US"/>
                      <a:pPr/>
                      <a:t>[CELLRANGE]</a:t>
                    </a:fld>
                    <a:r>
                      <a:rPr lang="en-US" baseline="0"/>
                      <a:t>
</a:t>
                    </a:r>
                    <a:fld id="{551C56A6-5333-47EA-9810-1FC433425850}" type="CATEGORYNAME">
                      <a:rPr lang="en-US" baseline="0"/>
                      <a:pPr/>
                      <a:t>[CATEGORY NAME]</a:t>
                    </a:fld>
                    <a:r>
                      <a:rPr lang="en-US" baseline="0"/>
                      <a:t>
</a:t>
                    </a:r>
                    <a:fld id="{A6AAAC45-22B7-4E22-9CD6-C3B208326309}" type="PERCENTAGE">
                      <a:rPr lang="en-US" baseline="0"/>
                      <a:pPr/>
                      <a:t>[PERCENTAGE]</a:t>
                    </a:fld>
                    <a:endParaRPr lang="en-US" baseline="0"/>
                  </a:p>
                </c:rich>
              </c:tx>
              <c:dLblPos val="outEnd"/>
              <c:showLegendKey val="0"/>
              <c:showVal val="0"/>
              <c:showCatName val="1"/>
              <c:showSerName val="0"/>
              <c:showPercent val="1"/>
              <c:showBubbleSize val="0"/>
              <c:extLst>
                <c:ext xmlns:c15="http://schemas.microsoft.com/office/drawing/2012/chart" uri="{CE6537A1-D6FC-4f65-9D91-7224C49458BB}">
                  <c15:layout/>
                  <c15:dlblFieldTable/>
                  <c15:xForSave val="1"/>
                  <c15:showDataLabelsRange val="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15:showDataLabelsRange val="1"/>
              </c:ext>
            </c:extLst>
          </c:dLbls>
          <c:cat>
            <c:strRef>
              <c:f>'by module'!$A$9:$A$10</c:f>
              <c:strCache>
                <c:ptCount val="2"/>
                <c:pt idx="0">
                  <c:v>Variances between budget and expenditure</c:v>
                </c:pt>
                <c:pt idx="1">
                  <c:v>Cumulative expenditure</c:v>
                </c:pt>
              </c:strCache>
            </c:strRef>
          </c:cat>
          <c:val>
            <c:numRef>
              <c:f>'by module'!$B$9:$B$10</c:f>
              <c:numCache>
                <c:formatCode>#,##0\ [$€-42D]</c:formatCode>
                <c:ptCount val="2"/>
                <c:pt idx="0">
                  <c:v>2082414.8200000003</c:v>
                </c:pt>
                <c:pt idx="1">
                  <c:v>3958748.5399999996</c:v>
                </c:pt>
              </c:numCache>
            </c:numRef>
          </c:val>
          <c:extLst>
            <c:ext xmlns:c15="http://schemas.microsoft.com/office/drawing/2012/chart" uri="{02D57815-91ED-43cb-92C2-25804820EDAC}">
              <c15:datalabelsRange>
                <c15:f>'by module'!$B$9:$B$10</c15:f>
                <c15:dlblRangeCache>
                  <c:ptCount val="2"/>
                  <c:pt idx="0">
                    <c:v>2,082,415 €</c:v>
                  </c:pt>
                  <c:pt idx="1">
                    <c:v>3,958,749 €</c:v>
                  </c:pt>
                </c15:dlblRangeCache>
              </c15:datalabelsRange>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cap="none" spc="0" normalizeH="0" baseline="0">
                <a:ln w="0"/>
                <a:solidFill>
                  <a:schemeClr val="tx1"/>
                </a:solidFill>
                <a:effectLst>
                  <a:outerShdw blurRad="38100" dist="19050" dir="2700000" algn="tl" rotWithShape="0">
                    <a:schemeClr val="dk1">
                      <a:alpha val="40000"/>
                    </a:schemeClr>
                  </a:outerShdw>
                </a:effectLst>
                <a:latin typeface="+mn-lt"/>
                <a:ea typeface="+mn-ea"/>
                <a:cs typeface="+mn-cs"/>
              </a:defRPr>
            </a:pPr>
            <a:r>
              <a:rPr lang="ro-RO" sz="2000" b="0" cap="none" spc="0">
                <a:ln w="0"/>
                <a:solidFill>
                  <a:schemeClr val="tx1"/>
                </a:solidFill>
                <a:effectLst>
                  <a:outerShdw blurRad="38100" dist="19050" dir="2700000" algn="tl" rotWithShape="0">
                    <a:schemeClr val="dk1">
                      <a:alpha val="40000"/>
                    </a:schemeClr>
                  </a:outerShdw>
                </a:effectLst>
              </a:rPr>
              <a:t>Expenditure by modules</a:t>
            </a:r>
            <a:endParaRPr lang="en-GB" sz="2000" b="0" cap="none" spc="0">
              <a:ln w="0"/>
              <a:solidFill>
                <a:schemeClr val="tx1"/>
              </a:solidFill>
              <a:effectLst>
                <a:outerShdw blurRad="38100" dist="19050" dir="2700000" algn="tl" rotWithShape="0">
                  <a:schemeClr val="dk1">
                    <a:alpha val="40000"/>
                  </a:schemeClr>
                </a:outerShdw>
              </a:effectLst>
            </a:endParaRPr>
          </a:p>
        </c:rich>
      </c:tx>
      <c:layout/>
      <c:overlay val="0"/>
      <c:spPr>
        <a:noFill/>
        <a:ln>
          <a:noFill/>
        </a:ln>
        <a:effectLst/>
      </c:spPr>
    </c:title>
    <c:autoTitleDeleted val="0"/>
    <c:plotArea>
      <c:layout/>
      <c:barChart>
        <c:barDir val="col"/>
        <c:grouping val="clustered"/>
        <c:varyColors val="0"/>
        <c:ser>
          <c:idx val="0"/>
          <c:order val="0"/>
          <c:tx>
            <c:strRef>
              <c:f>'by module'!$B$1</c:f>
              <c:strCache>
                <c:ptCount val="1"/>
                <c:pt idx="0">
                  <c:v>Budget for Q1-Q6</c:v>
                </c:pt>
              </c:strCache>
            </c:strRef>
          </c:tx>
          <c:spPr>
            <a:solidFill>
              <a:schemeClr val="accent1"/>
            </a:solidFill>
            <a:ln>
              <a:noFill/>
            </a:ln>
            <a:effectLst/>
          </c:spPr>
          <c:invertIfNegative val="0"/>
          <c:cat>
            <c:strRef>
              <c:f>'by module'!$A$2:$A$6</c:f>
              <c:strCache>
                <c:ptCount val="5"/>
                <c:pt idx="0">
                  <c:v>TB care and prevention</c:v>
                </c:pt>
                <c:pt idx="1">
                  <c:v>MDR TB</c:v>
                </c:pt>
                <c:pt idx="2">
                  <c:v>HSS - Policy and governance</c:v>
                </c:pt>
                <c:pt idx="3">
                  <c:v>Program management</c:v>
                </c:pt>
                <c:pt idx="4">
                  <c:v>Total</c:v>
                </c:pt>
              </c:strCache>
            </c:strRef>
          </c:cat>
          <c:val>
            <c:numRef>
              <c:f>'by module'!$B$2:$B$6</c:f>
              <c:numCache>
                <c:formatCode>#,##0\ [$€-1]</c:formatCode>
                <c:ptCount val="5"/>
                <c:pt idx="0">
                  <c:v>2759151.71</c:v>
                </c:pt>
                <c:pt idx="1">
                  <c:v>2126764</c:v>
                </c:pt>
                <c:pt idx="2">
                  <c:v>98760.1</c:v>
                </c:pt>
                <c:pt idx="3">
                  <c:v>1056487.55</c:v>
                </c:pt>
                <c:pt idx="4">
                  <c:v>6041163.3599999994</c:v>
                </c:pt>
              </c:numCache>
            </c:numRef>
          </c:val>
        </c:ser>
        <c:ser>
          <c:idx val="1"/>
          <c:order val="1"/>
          <c:tx>
            <c:strRef>
              <c:f>'by module'!$C$1</c:f>
              <c:strCache>
                <c:ptCount val="1"/>
                <c:pt idx="0">
                  <c:v>Cumulative expenditure Q1-Q6</c:v>
                </c:pt>
              </c:strCache>
            </c:strRef>
          </c:tx>
          <c:spPr>
            <a:solidFill>
              <a:schemeClr val="accent2"/>
            </a:solidFill>
            <a:ln>
              <a:noFill/>
            </a:ln>
            <a:effectLst/>
          </c:spPr>
          <c:invertIfNegative val="0"/>
          <c:cat>
            <c:strRef>
              <c:f>'by module'!$A$2:$A$6</c:f>
              <c:strCache>
                <c:ptCount val="5"/>
                <c:pt idx="0">
                  <c:v>TB care and prevention</c:v>
                </c:pt>
                <c:pt idx="1">
                  <c:v>MDR TB</c:v>
                </c:pt>
                <c:pt idx="2">
                  <c:v>HSS - Policy and governance</c:v>
                </c:pt>
                <c:pt idx="3">
                  <c:v>Program management</c:v>
                </c:pt>
                <c:pt idx="4">
                  <c:v>Total</c:v>
                </c:pt>
              </c:strCache>
            </c:strRef>
          </c:cat>
          <c:val>
            <c:numRef>
              <c:f>'by module'!$C$2:$C$6</c:f>
              <c:numCache>
                <c:formatCode>#,##0\ [$€-1]</c:formatCode>
                <c:ptCount val="5"/>
                <c:pt idx="0">
                  <c:v>2067620.5399999998</c:v>
                </c:pt>
                <c:pt idx="1">
                  <c:v>1439927.9</c:v>
                </c:pt>
                <c:pt idx="2">
                  <c:v>70197.91</c:v>
                </c:pt>
                <c:pt idx="3">
                  <c:v>381002.18999999994</c:v>
                </c:pt>
                <c:pt idx="4">
                  <c:v>3958748.5399999996</c:v>
                </c:pt>
              </c:numCache>
            </c:numRef>
          </c:val>
        </c:ser>
        <c:ser>
          <c:idx val="2"/>
          <c:order val="2"/>
          <c:tx>
            <c:strRef>
              <c:f>'by module'!$D$1</c:f>
              <c:strCache>
                <c:ptCount val="1"/>
                <c:pt idx="0">
                  <c:v>Variances</c:v>
                </c:pt>
              </c:strCache>
            </c:strRef>
          </c:tx>
          <c:spPr>
            <a:solidFill>
              <a:schemeClr val="accent3"/>
            </a:solidFill>
            <a:ln>
              <a:noFill/>
            </a:ln>
            <a:effectLst/>
          </c:spPr>
          <c:invertIfNegative val="0"/>
          <c:cat>
            <c:strRef>
              <c:f>'by module'!$A$2:$A$6</c:f>
              <c:strCache>
                <c:ptCount val="5"/>
                <c:pt idx="0">
                  <c:v>TB care and prevention</c:v>
                </c:pt>
                <c:pt idx="1">
                  <c:v>MDR TB</c:v>
                </c:pt>
                <c:pt idx="2">
                  <c:v>HSS - Policy and governance</c:v>
                </c:pt>
                <c:pt idx="3">
                  <c:v>Program management</c:v>
                </c:pt>
                <c:pt idx="4">
                  <c:v>Total</c:v>
                </c:pt>
              </c:strCache>
            </c:strRef>
          </c:cat>
          <c:val>
            <c:numRef>
              <c:f>'by module'!$D$2:$D$6</c:f>
              <c:numCache>
                <c:formatCode>#,##0\ [$€-1]</c:formatCode>
                <c:ptCount val="5"/>
                <c:pt idx="0">
                  <c:v>691531.17000000016</c:v>
                </c:pt>
                <c:pt idx="1">
                  <c:v>686836.10000000009</c:v>
                </c:pt>
                <c:pt idx="2">
                  <c:v>28562.190000000002</c:v>
                </c:pt>
                <c:pt idx="3">
                  <c:v>675485.3600000001</c:v>
                </c:pt>
                <c:pt idx="4">
                  <c:v>2082414.8200000003</c:v>
                </c:pt>
              </c:numCache>
            </c:numRef>
          </c:val>
        </c:ser>
        <c:dLbls>
          <c:showLegendKey val="0"/>
          <c:showVal val="0"/>
          <c:showCatName val="0"/>
          <c:showSerName val="0"/>
          <c:showPercent val="0"/>
          <c:showBubbleSize val="0"/>
        </c:dLbls>
        <c:gapWidth val="150"/>
        <c:axId val="116059136"/>
        <c:axId val="110166784"/>
      </c:barChart>
      <c:catAx>
        <c:axId val="116059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110166784"/>
        <c:crosses val="autoZero"/>
        <c:auto val="1"/>
        <c:lblAlgn val="ctr"/>
        <c:lblOffset val="100"/>
        <c:noMultiLvlLbl val="0"/>
      </c:catAx>
      <c:valAx>
        <c:axId val="110166784"/>
        <c:scaling>
          <c:orientation val="minMax"/>
        </c:scaling>
        <c:delete val="1"/>
        <c:axPos val="l"/>
        <c:majorGridlines>
          <c:spPr>
            <a:ln w="9525" cap="flat" cmpd="sng" algn="ctr">
              <a:solidFill>
                <a:schemeClr val="tx1">
                  <a:lumMod val="15000"/>
                  <a:lumOff val="85000"/>
                </a:schemeClr>
              </a:solidFill>
              <a:round/>
            </a:ln>
            <a:effectLst/>
          </c:spPr>
        </c:majorGridlines>
        <c:numFmt formatCode="#,##0\ [$€-1]" sourceLinked="1"/>
        <c:majorTickMark val="none"/>
        <c:minorTickMark val="none"/>
        <c:tickLblPos val="nextTo"/>
        <c:crossAx val="116059136"/>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11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E529DD5-DBE3-406F-A255-B58CE8A06157}" type="datetimeFigureOut">
              <a:rPr lang="en-US" smtClean="0"/>
              <a:t>11/21/2016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E3DF49-6685-43B1-92ED-7081F6D6557A}" type="slidenum">
              <a:rPr lang="en-US" smtClean="0"/>
              <a:t>‹#›</a:t>
            </a:fld>
            <a:endParaRPr lang="en-US"/>
          </a:p>
        </p:txBody>
      </p:sp>
    </p:spTree>
    <p:extLst>
      <p:ext uri="{BB962C8B-B14F-4D97-AF65-F5344CB8AC3E}">
        <p14:creationId xmlns:p14="http://schemas.microsoft.com/office/powerpoint/2010/main" val="196005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529DD5-DBE3-406F-A255-B58CE8A06157}" type="datetimeFigureOut">
              <a:rPr lang="en-US" smtClean="0"/>
              <a:t>11/21/2016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E3DF49-6685-43B1-92ED-7081F6D6557A}" type="slidenum">
              <a:rPr lang="en-US" smtClean="0"/>
              <a:t>‹#›</a:t>
            </a:fld>
            <a:endParaRPr lang="en-US"/>
          </a:p>
        </p:txBody>
      </p:sp>
    </p:spTree>
    <p:extLst>
      <p:ext uri="{BB962C8B-B14F-4D97-AF65-F5344CB8AC3E}">
        <p14:creationId xmlns:p14="http://schemas.microsoft.com/office/powerpoint/2010/main" val="1797091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529DD5-DBE3-406F-A255-B58CE8A06157}" type="datetimeFigureOut">
              <a:rPr lang="en-US" smtClean="0"/>
              <a:t>11/21/2016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E3DF49-6685-43B1-92ED-7081F6D6557A}" type="slidenum">
              <a:rPr lang="en-US" smtClean="0"/>
              <a:t>‹#›</a:t>
            </a:fld>
            <a:endParaRPr lang="en-US"/>
          </a:p>
        </p:txBody>
      </p:sp>
    </p:spTree>
    <p:extLst>
      <p:ext uri="{BB962C8B-B14F-4D97-AF65-F5344CB8AC3E}">
        <p14:creationId xmlns:p14="http://schemas.microsoft.com/office/powerpoint/2010/main" val="2584934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529DD5-DBE3-406F-A255-B58CE8A06157}" type="datetimeFigureOut">
              <a:rPr lang="en-US" smtClean="0"/>
              <a:t>11/21/2016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E3DF49-6685-43B1-92ED-7081F6D6557A}" type="slidenum">
              <a:rPr lang="en-US" smtClean="0"/>
              <a:t>‹#›</a:t>
            </a:fld>
            <a:endParaRPr lang="en-US"/>
          </a:p>
        </p:txBody>
      </p:sp>
    </p:spTree>
    <p:extLst>
      <p:ext uri="{BB962C8B-B14F-4D97-AF65-F5344CB8AC3E}">
        <p14:creationId xmlns:p14="http://schemas.microsoft.com/office/powerpoint/2010/main" val="860312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529DD5-DBE3-406F-A255-B58CE8A06157}" type="datetimeFigureOut">
              <a:rPr lang="en-US" smtClean="0"/>
              <a:t>11/21/2016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E3DF49-6685-43B1-92ED-7081F6D6557A}" type="slidenum">
              <a:rPr lang="en-US" smtClean="0"/>
              <a:t>‹#›</a:t>
            </a:fld>
            <a:endParaRPr lang="en-US"/>
          </a:p>
        </p:txBody>
      </p:sp>
    </p:spTree>
    <p:extLst>
      <p:ext uri="{BB962C8B-B14F-4D97-AF65-F5344CB8AC3E}">
        <p14:creationId xmlns:p14="http://schemas.microsoft.com/office/powerpoint/2010/main" val="2741889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E529DD5-DBE3-406F-A255-B58CE8A06157}" type="datetimeFigureOut">
              <a:rPr lang="en-US" smtClean="0"/>
              <a:t>11/21/2016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E3DF49-6685-43B1-92ED-7081F6D6557A}" type="slidenum">
              <a:rPr lang="en-US" smtClean="0"/>
              <a:t>‹#›</a:t>
            </a:fld>
            <a:endParaRPr lang="en-US"/>
          </a:p>
        </p:txBody>
      </p:sp>
    </p:spTree>
    <p:extLst>
      <p:ext uri="{BB962C8B-B14F-4D97-AF65-F5344CB8AC3E}">
        <p14:creationId xmlns:p14="http://schemas.microsoft.com/office/powerpoint/2010/main" val="1213296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E529DD5-DBE3-406F-A255-B58CE8A06157}" type="datetimeFigureOut">
              <a:rPr lang="en-US" smtClean="0"/>
              <a:t>11/21/2016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E3DF49-6685-43B1-92ED-7081F6D6557A}" type="slidenum">
              <a:rPr lang="en-US" smtClean="0"/>
              <a:t>‹#›</a:t>
            </a:fld>
            <a:endParaRPr lang="en-US"/>
          </a:p>
        </p:txBody>
      </p:sp>
    </p:spTree>
    <p:extLst>
      <p:ext uri="{BB962C8B-B14F-4D97-AF65-F5344CB8AC3E}">
        <p14:creationId xmlns:p14="http://schemas.microsoft.com/office/powerpoint/2010/main" val="4112332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529DD5-DBE3-406F-A255-B58CE8A06157}" type="datetimeFigureOut">
              <a:rPr lang="en-US" smtClean="0"/>
              <a:t>11/21/2016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E3DF49-6685-43B1-92ED-7081F6D6557A}" type="slidenum">
              <a:rPr lang="en-US" smtClean="0"/>
              <a:t>‹#›</a:t>
            </a:fld>
            <a:endParaRPr lang="en-US"/>
          </a:p>
        </p:txBody>
      </p:sp>
    </p:spTree>
    <p:extLst>
      <p:ext uri="{BB962C8B-B14F-4D97-AF65-F5344CB8AC3E}">
        <p14:creationId xmlns:p14="http://schemas.microsoft.com/office/powerpoint/2010/main" val="4071890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529DD5-DBE3-406F-A255-B58CE8A06157}" type="datetimeFigureOut">
              <a:rPr lang="en-US" smtClean="0"/>
              <a:t>11/21/2016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E3DF49-6685-43B1-92ED-7081F6D6557A}" type="slidenum">
              <a:rPr lang="en-US" smtClean="0"/>
              <a:t>‹#›</a:t>
            </a:fld>
            <a:endParaRPr lang="en-US"/>
          </a:p>
        </p:txBody>
      </p:sp>
    </p:spTree>
    <p:extLst>
      <p:ext uri="{BB962C8B-B14F-4D97-AF65-F5344CB8AC3E}">
        <p14:creationId xmlns:p14="http://schemas.microsoft.com/office/powerpoint/2010/main" val="3432638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529DD5-DBE3-406F-A255-B58CE8A06157}" type="datetimeFigureOut">
              <a:rPr lang="en-US" smtClean="0"/>
              <a:t>11/21/2016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E3DF49-6685-43B1-92ED-7081F6D6557A}" type="slidenum">
              <a:rPr lang="en-US" smtClean="0"/>
              <a:t>‹#›</a:t>
            </a:fld>
            <a:endParaRPr lang="en-US"/>
          </a:p>
        </p:txBody>
      </p:sp>
    </p:spTree>
    <p:extLst>
      <p:ext uri="{BB962C8B-B14F-4D97-AF65-F5344CB8AC3E}">
        <p14:creationId xmlns:p14="http://schemas.microsoft.com/office/powerpoint/2010/main" val="1372728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529DD5-DBE3-406F-A255-B58CE8A06157}" type="datetimeFigureOut">
              <a:rPr lang="en-US" smtClean="0"/>
              <a:t>11/21/2016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E3DF49-6685-43B1-92ED-7081F6D6557A}" type="slidenum">
              <a:rPr lang="en-US" smtClean="0"/>
              <a:t>‹#›</a:t>
            </a:fld>
            <a:endParaRPr lang="en-US"/>
          </a:p>
        </p:txBody>
      </p:sp>
    </p:spTree>
    <p:extLst>
      <p:ext uri="{BB962C8B-B14F-4D97-AF65-F5344CB8AC3E}">
        <p14:creationId xmlns:p14="http://schemas.microsoft.com/office/powerpoint/2010/main" val="2567041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529DD5-DBE3-406F-A255-B58CE8A06157}" type="datetimeFigureOut">
              <a:rPr lang="en-US" smtClean="0"/>
              <a:t>11/21/2016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E3DF49-6685-43B1-92ED-7081F6D6557A}" type="slidenum">
              <a:rPr lang="en-US" smtClean="0"/>
              <a:t>‹#›</a:t>
            </a:fld>
            <a:endParaRPr lang="en-US"/>
          </a:p>
        </p:txBody>
      </p:sp>
    </p:spTree>
    <p:extLst>
      <p:ext uri="{BB962C8B-B14F-4D97-AF65-F5344CB8AC3E}">
        <p14:creationId xmlns:p14="http://schemas.microsoft.com/office/powerpoint/2010/main" val="224173459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dirty="0" smtClean="0"/>
              <a:t>ROU_T_RAA</a:t>
            </a:r>
            <a:endParaRPr lang="en-US" dirty="0"/>
          </a:p>
        </p:txBody>
      </p:sp>
      <p:sp>
        <p:nvSpPr>
          <p:cNvPr id="5" name="Subtitle 4"/>
          <p:cNvSpPr>
            <a:spLocks noGrp="1"/>
          </p:cNvSpPr>
          <p:nvPr>
            <p:ph type="subTitle" idx="1"/>
          </p:nvPr>
        </p:nvSpPr>
        <p:spPr/>
        <p:txBody>
          <a:bodyPr>
            <a:normAutofit/>
          </a:bodyPr>
          <a:lstStyle/>
          <a:p>
            <a:r>
              <a:rPr lang="en-US" dirty="0" smtClean="0"/>
              <a:t>Grant reprogramming priorities</a:t>
            </a:r>
            <a:endParaRPr lang="ro-RO" dirty="0" smtClean="0"/>
          </a:p>
          <a:p>
            <a:endParaRPr lang="ro-RO" dirty="0"/>
          </a:p>
          <a:p>
            <a:endParaRPr lang="ro-RO" dirty="0" smtClean="0"/>
          </a:p>
          <a:p>
            <a:endParaRPr lang="en-US" dirty="0">
              <a:solidFill>
                <a:schemeClr val="bg1">
                  <a:lumMod val="50000"/>
                </a:schemeClr>
              </a:solidFill>
            </a:endParaRPr>
          </a:p>
        </p:txBody>
      </p:sp>
    </p:spTree>
    <p:extLst>
      <p:ext uri="{BB962C8B-B14F-4D97-AF65-F5344CB8AC3E}">
        <p14:creationId xmlns:p14="http://schemas.microsoft.com/office/powerpoint/2010/main" val="22320843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o-RO" dirty="0"/>
              <a:t>O4. Strengthening the national legal framework to regulate the TB control in Romania	</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421388300"/>
              </p:ext>
            </p:extLst>
          </p:nvPr>
        </p:nvGraphicFramePr>
        <p:xfrm>
          <a:off x="1028700" y="1550988"/>
          <a:ext cx="9766300" cy="5025136"/>
        </p:xfrm>
        <a:graphic>
          <a:graphicData uri="http://schemas.openxmlformats.org/drawingml/2006/table">
            <a:tbl>
              <a:tblPr firstRow="1" bandRow="1">
                <a:tableStyleId>{5C22544A-7EE6-4342-B048-85BDC9FD1C3A}</a:tableStyleId>
              </a:tblPr>
              <a:tblGrid>
                <a:gridCol w="4165600"/>
                <a:gridCol w="4217171"/>
                <a:gridCol w="1383529"/>
              </a:tblGrid>
              <a:tr h="370840">
                <a:tc>
                  <a:txBody>
                    <a:bodyPr/>
                    <a:lstStyle/>
                    <a:p>
                      <a:r>
                        <a:rPr lang="en-US" dirty="0" smtClean="0"/>
                        <a:t>Key interventions</a:t>
                      </a:r>
                      <a:endParaRPr lang="en-US" dirty="0"/>
                    </a:p>
                  </a:txBody>
                  <a:tcPr/>
                </a:tc>
                <a:tc>
                  <a:txBody>
                    <a:bodyPr/>
                    <a:lstStyle/>
                    <a:p>
                      <a:r>
                        <a:rPr lang="en-US" smtClean="0"/>
                        <a:t>Expected</a:t>
                      </a:r>
                      <a:r>
                        <a:rPr lang="en-US" baseline="0" smtClean="0"/>
                        <a:t> results</a:t>
                      </a:r>
                      <a:endParaRPr lang="en-US" dirty="0"/>
                    </a:p>
                  </a:txBody>
                  <a:tcPr/>
                </a:tc>
                <a:tc>
                  <a:txBody>
                    <a:bodyPr/>
                    <a:lstStyle/>
                    <a:p>
                      <a:r>
                        <a:rPr lang="en-US" dirty="0" smtClean="0"/>
                        <a:t>Status</a:t>
                      </a:r>
                      <a:endParaRPr lang="en-US" dirty="0"/>
                    </a:p>
                  </a:txBody>
                  <a:tcPr/>
                </a:tc>
              </a:tr>
              <a:tr h="370840">
                <a:tc>
                  <a:txBody>
                    <a:bodyPr/>
                    <a:lstStyle/>
                    <a:p>
                      <a:r>
                        <a:rPr lang="en-US" sz="1200" b="0" dirty="0" smtClean="0">
                          <a:effectLst/>
                          <a:latin typeface="Calibri" panose="020F0502020204030204" pitchFamily="34" charset="0"/>
                          <a:ea typeface="Calibri" panose="020F0502020204030204" pitchFamily="34" charset="0"/>
                          <a:cs typeface="Calibri" panose="020F0502020204030204" pitchFamily="34" charset="0"/>
                        </a:rPr>
                        <a:t>Develop policies and practices that will strengthen outpatient treatment for TB and reduce unnecessary hospitalization of TB patients </a:t>
                      </a:r>
                      <a:endParaRPr lang="en-US" sz="1200" b="0" dirty="0"/>
                    </a:p>
                  </a:txBody>
                  <a:tcPr anchor="ctr"/>
                </a:tc>
                <a:tc>
                  <a:txBody>
                    <a:bodyPr/>
                    <a:lstStyle/>
                    <a:p>
                      <a:pPr marL="0" marR="0">
                        <a:lnSpc>
                          <a:spcPct val="115000"/>
                        </a:lnSpc>
                        <a:spcBef>
                          <a:spcPts val="0"/>
                        </a:spcBef>
                        <a:spcAft>
                          <a:spcPts val="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Revision of laws and reimbursement practices that contribute to hospitalization and research models of care that are principally ambulatory</a:t>
                      </a:r>
                      <a:endParaRPr lang="en-US" sz="12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200" b="0" dirty="0" smtClean="0">
                          <a:effectLst/>
                          <a:latin typeface="Georgia" panose="02040502050405020303" pitchFamily="18" charset="0"/>
                          <a:ea typeface="Calibri" panose="020F0502020204030204" pitchFamily="34" charset="0"/>
                          <a:cs typeface="Arial" panose="020B0604020202020204" pitchFamily="34" charset="0"/>
                        </a:rPr>
                        <a:t>Not</a:t>
                      </a:r>
                      <a:r>
                        <a:rPr lang="en-US" sz="1200" b="0" baseline="0" dirty="0" smtClean="0">
                          <a:effectLst/>
                          <a:latin typeface="Georgia" panose="02040502050405020303" pitchFamily="18" charset="0"/>
                          <a:ea typeface="Calibri" panose="020F0502020204030204" pitchFamily="34" charset="0"/>
                          <a:cs typeface="Arial" panose="020B0604020202020204" pitchFamily="34" charset="0"/>
                        </a:rPr>
                        <a:t> started</a:t>
                      </a:r>
                      <a:endParaRPr lang="en-US" sz="12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r>
              <a:tr h="370840">
                <a:tc>
                  <a:txBody>
                    <a:bodyPr/>
                    <a:lstStyle/>
                    <a:p>
                      <a:r>
                        <a:rPr lang="en-US" sz="1200" b="0" dirty="0" smtClean="0">
                          <a:effectLst/>
                          <a:latin typeface="Calibri" panose="020F0502020204030204" pitchFamily="34" charset="0"/>
                          <a:ea typeface="Calibri" panose="020F0502020204030204" pitchFamily="34" charset="0"/>
                          <a:cs typeface="Calibri" panose="020F0502020204030204" pitchFamily="34" charset="0"/>
                        </a:rPr>
                        <a:t>(idem above)</a:t>
                      </a:r>
                      <a:endParaRPr lang="en-US" sz="1200" b="0" dirty="0"/>
                    </a:p>
                  </a:txBody>
                  <a:tcPr anchor="ctr"/>
                </a:tc>
                <a:tc>
                  <a:txBody>
                    <a:bodyPr/>
                    <a:lstStyle/>
                    <a:p>
                      <a:pPr marL="0" marR="0">
                        <a:lnSpc>
                          <a:spcPct val="115000"/>
                        </a:lnSpc>
                        <a:spcBef>
                          <a:spcPts val="0"/>
                        </a:spcBef>
                        <a:spcAft>
                          <a:spcPts val="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Development of protocols and guidelines for outpatient and inpatient treatment </a:t>
                      </a:r>
                      <a:endParaRPr lang="en-US" sz="12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200" b="0" dirty="0" smtClean="0">
                          <a:effectLst/>
                          <a:latin typeface="Georgia" panose="02040502050405020303" pitchFamily="18" charset="0"/>
                          <a:ea typeface="Calibri" panose="020F0502020204030204" pitchFamily="34" charset="0"/>
                          <a:cs typeface="Arial" panose="020B0604020202020204" pitchFamily="34" charset="0"/>
                        </a:rPr>
                        <a:t>Not started</a:t>
                      </a:r>
                      <a:endParaRPr lang="en-US" sz="12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Establish infection control standards and requirements for healthcare facilities by revising the legislative framework to address infection control measures for TB transmission </a:t>
                      </a:r>
                      <a:endParaRPr lang="en-US" sz="12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1 legislative framework developed </a:t>
                      </a:r>
                      <a:endParaRPr lang="en-US" sz="12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200" b="0" dirty="0" smtClean="0">
                          <a:effectLst/>
                          <a:latin typeface="Georgia" panose="02040502050405020303" pitchFamily="18" charset="0"/>
                          <a:ea typeface="Calibri" panose="020F0502020204030204" pitchFamily="34" charset="0"/>
                          <a:cs typeface="Arial" panose="020B0604020202020204" pitchFamily="34" charset="0"/>
                        </a:rPr>
                        <a:t>In progress</a:t>
                      </a:r>
                      <a:endParaRPr lang="en-US" sz="12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Engage and facilitate involvement of impacted communities and civil society organizations in TB control through development of the legal framework to involve and subcontract NGOs working with vulnerable and hard to reach groups</a:t>
                      </a:r>
                      <a:endParaRPr lang="en-US" sz="12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1 legal framework to involve and subcontract NGOs working with vulnerable and hard to reach groups</a:t>
                      </a:r>
                      <a:endParaRPr lang="en-US" sz="12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200" b="0" dirty="0" smtClean="0">
                          <a:effectLst/>
                          <a:latin typeface="Georgia" panose="02040502050405020303" pitchFamily="18" charset="0"/>
                          <a:ea typeface="Calibri" panose="020F0502020204030204" pitchFamily="34" charset="0"/>
                          <a:cs typeface="Arial" panose="020B0604020202020204" pitchFamily="34" charset="0"/>
                        </a:rPr>
                        <a:t>In</a:t>
                      </a:r>
                      <a:r>
                        <a:rPr lang="en-US" sz="1200" b="0" baseline="0" dirty="0" smtClean="0">
                          <a:effectLst/>
                          <a:latin typeface="Georgia" panose="02040502050405020303" pitchFamily="18" charset="0"/>
                          <a:ea typeface="Calibri" panose="020F0502020204030204" pitchFamily="34" charset="0"/>
                          <a:cs typeface="Arial" panose="020B0604020202020204" pitchFamily="34" charset="0"/>
                        </a:rPr>
                        <a:t> progress (non-FG initiative)</a:t>
                      </a:r>
                      <a:endParaRPr lang="en-US" sz="12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Ensure funding and compensation for primary care providers</a:t>
                      </a:r>
                      <a:endParaRPr lang="en-US" sz="12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The funding and compensation for primary care providers legislative framework developed</a:t>
                      </a:r>
                      <a:endParaRPr lang="en-US" sz="12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200" b="0" dirty="0" smtClean="0">
                          <a:effectLst/>
                          <a:latin typeface="Georgia" panose="02040502050405020303" pitchFamily="18" charset="0"/>
                          <a:ea typeface="Calibri" panose="020F0502020204030204" pitchFamily="34" charset="0"/>
                          <a:cs typeface="Arial" panose="020B0604020202020204" pitchFamily="34" charset="0"/>
                        </a:rPr>
                        <a:t>Not started</a:t>
                      </a:r>
                      <a:endParaRPr lang="en-US" sz="12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Elaboration of the strategy to guide active case finding</a:t>
                      </a:r>
                      <a:endParaRPr lang="en-US" sz="12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The national strategy for active case detection and finding elaborated</a:t>
                      </a:r>
                      <a:endParaRPr lang="en-US" sz="12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US" sz="1200" b="0" dirty="0" smtClean="0">
                          <a:effectLst/>
                          <a:latin typeface="Georgia" panose="02040502050405020303" pitchFamily="18" charset="0"/>
                          <a:ea typeface="Calibri" panose="020F0502020204030204" pitchFamily="34" charset="0"/>
                          <a:cs typeface="Arial" panose="020B0604020202020204" pitchFamily="34" charset="0"/>
                        </a:rPr>
                        <a:t>Not started</a:t>
                      </a:r>
                      <a:endParaRPr lang="en-US" sz="12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r>
              <a:tr h="370840">
                <a:tc>
                  <a:txBody>
                    <a:bodyPr/>
                    <a:lstStyle/>
                    <a:p>
                      <a:pPr marL="0" marR="0">
                        <a:lnSpc>
                          <a:spcPct val="115000"/>
                        </a:lnSpc>
                        <a:spcBef>
                          <a:spcPts val="0"/>
                        </a:spcBef>
                        <a:spcAft>
                          <a:spcPts val="0"/>
                        </a:spcAft>
                      </a:pPr>
                      <a:r>
                        <a:rPr lang="en-GB" sz="1200" b="0">
                          <a:effectLst/>
                          <a:latin typeface="Calibri" panose="020F0502020204030204" pitchFamily="34" charset="0"/>
                          <a:ea typeface="Calibri" panose="020F0502020204030204" pitchFamily="34" charset="0"/>
                          <a:cs typeface="Calibri" panose="020F0502020204030204" pitchFamily="34" charset="0"/>
                        </a:rPr>
                        <a:t>Elaboration of a human resource plan for TB that identifies personnel needs, skills, and establishes recruitment and financing process </a:t>
                      </a:r>
                      <a:endParaRPr lang="en-US" sz="1200" b="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The plan for TB human resources developed</a:t>
                      </a:r>
                      <a:endParaRPr lang="en-US" sz="12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c>
                  <a:txBody>
                    <a:bodyPr/>
                    <a:lstStyle/>
                    <a:p>
                      <a:r>
                        <a:rPr lang="en-US" sz="1200" dirty="0" smtClean="0"/>
                        <a:t>In progress (WHO &amp; NTP</a:t>
                      </a:r>
                      <a:r>
                        <a:rPr lang="en-US" sz="1200" baseline="0" dirty="0" smtClean="0"/>
                        <a:t> technical assistance)</a:t>
                      </a:r>
                      <a:endParaRPr lang="en-US" sz="1200" dirty="0"/>
                    </a:p>
                  </a:txBody>
                  <a:tcPr anchor="ctr"/>
                </a:tc>
              </a:tr>
              <a:tr h="370840">
                <a:tc>
                  <a:txBody>
                    <a:bodyPr/>
                    <a:lstStyle/>
                    <a:p>
                      <a:pPr marL="0" marR="0">
                        <a:lnSpc>
                          <a:spcPct val="115000"/>
                        </a:lnSpc>
                        <a:spcBef>
                          <a:spcPts val="0"/>
                        </a:spcBef>
                        <a:spcAft>
                          <a:spcPts val="0"/>
                        </a:spcAft>
                      </a:pPr>
                      <a:r>
                        <a:rPr lang="en-GB" sz="1200" b="0">
                          <a:effectLst/>
                          <a:latin typeface="Calibri" panose="020F0502020204030204" pitchFamily="34" charset="0"/>
                          <a:ea typeface="Calibri" panose="020F0502020204030204" pitchFamily="34" charset="0"/>
                          <a:cs typeface="Calibri" panose="020F0502020204030204" pitchFamily="34" charset="0"/>
                        </a:rPr>
                        <a:t>Elaboration of a coherent training plan to address the needs identified</a:t>
                      </a:r>
                      <a:endParaRPr lang="en-US" sz="1200" b="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15000"/>
                        </a:lnSpc>
                        <a:spcBef>
                          <a:spcPts val="0"/>
                        </a:spcBef>
                        <a:spcAft>
                          <a:spcPts val="0"/>
                        </a:spcAft>
                      </a:pPr>
                      <a:r>
                        <a:rPr lang="en-GB" sz="1200" b="0" dirty="0">
                          <a:effectLst/>
                          <a:latin typeface="Calibri" panose="020F0502020204030204" pitchFamily="34" charset="0"/>
                          <a:ea typeface="Calibri" panose="020F0502020204030204" pitchFamily="34" charset="0"/>
                          <a:cs typeface="Calibri" panose="020F0502020204030204" pitchFamily="34" charset="0"/>
                        </a:rPr>
                        <a:t>The training plan for TB network developed</a:t>
                      </a:r>
                      <a:endParaRPr lang="en-US" sz="12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nchor="ctr"/>
                </a:tc>
                <a:tc>
                  <a:txBody>
                    <a:bodyPr/>
                    <a:lstStyle/>
                    <a:p>
                      <a:r>
                        <a:rPr lang="en-US" sz="1200" dirty="0" smtClean="0"/>
                        <a:t>In progress (WHO &amp; NTP technical</a:t>
                      </a:r>
                      <a:r>
                        <a:rPr lang="en-US" sz="1200" baseline="0" dirty="0" smtClean="0"/>
                        <a:t> assistance)</a:t>
                      </a:r>
                      <a:endParaRPr lang="en-US" sz="1200" dirty="0"/>
                    </a:p>
                  </a:txBody>
                  <a:tcPr anchor="ctr"/>
                </a:tc>
              </a:tr>
            </a:tbl>
          </a:graphicData>
        </a:graphic>
      </p:graphicFrame>
    </p:spTree>
    <p:extLst>
      <p:ext uri="{BB962C8B-B14F-4D97-AF65-F5344CB8AC3E}">
        <p14:creationId xmlns:p14="http://schemas.microsoft.com/office/powerpoint/2010/main" val="21741656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dirty="0"/>
              <a:t>Dezvoltarea </a:t>
            </a:r>
            <a:r>
              <a:rPr lang="en-US" dirty="0" err="1" smtClean="0"/>
              <a:t>serviciilor</a:t>
            </a:r>
            <a:r>
              <a:rPr lang="ro-RO" dirty="0" smtClean="0"/>
              <a:t> centrate pe pacient</a:t>
            </a:r>
            <a:endParaRPr lang="ro-RO" dirty="0"/>
          </a:p>
        </p:txBody>
      </p:sp>
      <p:sp>
        <p:nvSpPr>
          <p:cNvPr id="3" name="Content Placeholder 2"/>
          <p:cNvSpPr>
            <a:spLocks noGrp="1"/>
          </p:cNvSpPr>
          <p:nvPr>
            <p:ph idx="1"/>
          </p:nvPr>
        </p:nvSpPr>
        <p:spPr>
          <a:xfrm>
            <a:off x="838200" y="1406524"/>
            <a:ext cx="10515600" cy="4956175"/>
          </a:xfrm>
        </p:spPr>
        <p:txBody>
          <a:bodyPr>
            <a:normAutofit fontScale="85000" lnSpcReduction="20000"/>
          </a:bodyPr>
          <a:lstStyle/>
          <a:p>
            <a:pPr marL="0" indent="0">
              <a:buNone/>
            </a:pPr>
            <a:r>
              <a:rPr lang="ro-RO" b="1" dirty="0" smtClean="0"/>
              <a:t>Intervenții pilot implementate de SRs:</a:t>
            </a:r>
          </a:p>
          <a:p>
            <a:r>
              <a:rPr lang="ro-RO" b="1" dirty="0" smtClean="0"/>
              <a:t>6 echipe multidisciplinare la nivel județean </a:t>
            </a:r>
            <a:r>
              <a:rPr lang="ro-RO" dirty="0" smtClean="0"/>
              <a:t>(medic TB – asistent social – psiholog) care evaluează, pregătesc și referă pacientul spitalizat către servicii în ambulatoriu</a:t>
            </a:r>
          </a:p>
          <a:p>
            <a:r>
              <a:rPr lang="ro-RO" b="1" dirty="0" smtClean="0"/>
              <a:t>Voluntari DOT în dispensarele TB </a:t>
            </a:r>
            <a:r>
              <a:rPr lang="ro-RO" dirty="0" smtClean="0"/>
              <a:t>(asistente medicale TB) – câte un voluntar în fiecare dispensar din cele 6 județe incluse în proiect</a:t>
            </a:r>
          </a:p>
          <a:p>
            <a:r>
              <a:rPr lang="ro-RO" b="1" dirty="0" smtClean="0"/>
              <a:t>Rețea de aprox. 200 de suporteri DOT în comunitate </a:t>
            </a:r>
            <a:r>
              <a:rPr lang="ro-RO" dirty="0" smtClean="0"/>
              <a:t>- AMC (asistenți medicali comunitari), MS (mediatori sanitari) și MF (medici de familie) în comunitățile în care nu există AMC sau MS.</a:t>
            </a:r>
          </a:p>
          <a:p>
            <a:r>
              <a:rPr lang="ro-RO" b="1" dirty="0" smtClean="0"/>
              <a:t>Educatori între egali (aprox. 35) </a:t>
            </a:r>
            <a:r>
              <a:rPr lang="ro-RO" dirty="0" smtClean="0"/>
              <a:t>– care furnizează regulat consiliere telefonică pacienților TB cu risc ridicat de non-aderență</a:t>
            </a:r>
          </a:p>
          <a:p>
            <a:r>
              <a:rPr lang="ro-RO" b="1" dirty="0" smtClean="0"/>
              <a:t>Lucrători sociali pentru DOT în rândul grupurilor vulnerabile </a:t>
            </a:r>
            <a:r>
              <a:rPr lang="ro-RO" dirty="0" smtClean="0"/>
              <a:t>(persoane fără adăpost și consumatori de droguri injectabile</a:t>
            </a:r>
          </a:p>
          <a:p>
            <a:r>
              <a:rPr lang="ro-RO" b="1" dirty="0" smtClean="0"/>
              <a:t>Acodarea de </a:t>
            </a:r>
            <a:r>
              <a:rPr lang="en-US" b="1" dirty="0" err="1" smtClean="0"/>
              <a:t>suport</a:t>
            </a:r>
            <a:r>
              <a:rPr lang="en-US" b="1" dirty="0" smtClean="0"/>
              <a:t> social </a:t>
            </a:r>
            <a:r>
              <a:rPr lang="en-US" b="1" dirty="0" err="1" smtClean="0"/>
              <a:t>pacientilor</a:t>
            </a:r>
            <a:r>
              <a:rPr lang="en-US" b="1" dirty="0" smtClean="0"/>
              <a:t> </a:t>
            </a:r>
            <a:r>
              <a:rPr lang="en-US" dirty="0" smtClean="0"/>
              <a:t>(</a:t>
            </a:r>
            <a:r>
              <a:rPr lang="ro-RO" dirty="0" smtClean="0"/>
              <a:t>tichete sociale</a:t>
            </a:r>
            <a:r>
              <a:rPr lang="en-US" dirty="0" smtClean="0"/>
              <a:t> val. </a:t>
            </a:r>
            <a:r>
              <a:rPr lang="ro-RO" dirty="0" smtClean="0"/>
              <a:t>50 lei sau 80 lei), pentru menținerea aderenței la tratamentul anti-TB.</a:t>
            </a:r>
            <a:endParaRPr lang="ro-RO" dirty="0"/>
          </a:p>
        </p:txBody>
      </p:sp>
    </p:spTree>
    <p:extLst>
      <p:ext uri="{BB962C8B-B14F-4D97-AF65-F5344CB8AC3E}">
        <p14:creationId xmlns:p14="http://schemas.microsoft.com/office/powerpoint/2010/main" val="42579621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sz="4000" dirty="0"/>
              <a:t>Dezvoltarea serviciilor </a:t>
            </a:r>
            <a:r>
              <a:rPr lang="ro-RO" sz="4000" dirty="0" smtClean="0"/>
              <a:t>centrate pe pacient(cont.)</a:t>
            </a:r>
            <a:endParaRPr lang="en-US" sz="4000" dirty="0"/>
          </a:p>
        </p:txBody>
      </p:sp>
      <p:sp>
        <p:nvSpPr>
          <p:cNvPr id="3" name="Content Placeholder 2"/>
          <p:cNvSpPr>
            <a:spLocks noGrp="1"/>
          </p:cNvSpPr>
          <p:nvPr>
            <p:ph idx="1"/>
          </p:nvPr>
        </p:nvSpPr>
        <p:spPr>
          <a:xfrm>
            <a:off x="838200" y="1406524"/>
            <a:ext cx="10515600" cy="4854575"/>
          </a:xfrm>
        </p:spPr>
        <p:txBody>
          <a:bodyPr>
            <a:normAutofit/>
          </a:bodyPr>
          <a:lstStyle/>
          <a:p>
            <a:pPr marL="0" indent="0">
              <a:buNone/>
            </a:pPr>
            <a:r>
              <a:rPr lang="ro-RO" b="1" dirty="0" smtClean="0"/>
              <a:t>PR susține intervențiile pilot prin:</a:t>
            </a:r>
          </a:p>
          <a:p>
            <a:r>
              <a:rPr lang="ro-RO" b="1" dirty="0" smtClean="0"/>
              <a:t>Advocacy: </a:t>
            </a:r>
            <a:r>
              <a:rPr lang="ro-RO" dirty="0" smtClean="0"/>
              <a:t>informarea autorităților locale din cele 6 județe despre tuberculoză </a:t>
            </a:r>
            <a:r>
              <a:rPr lang="ro-RO" dirty="0"/>
              <a:t>ș</a:t>
            </a:r>
            <a:r>
              <a:rPr lang="ro-RO" dirty="0" smtClean="0"/>
              <a:t>i </a:t>
            </a:r>
            <a:r>
              <a:rPr lang="ro-RO" dirty="0"/>
              <a:t>nevoia de </a:t>
            </a:r>
            <a:r>
              <a:rPr lang="ro-RO" dirty="0" smtClean="0"/>
              <a:t>servicii de suport în comunitate </a:t>
            </a:r>
            <a:r>
              <a:rPr lang="ro-RO" dirty="0"/>
              <a:t>pentru </a:t>
            </a:r>
            <a:r>
              <a:rPr lang="ro-RO" dirty="0" smtClean="0"/>
              <a:t>pacienții </a:t>
            </a:r>
            <a:r>
              <a:rPr lang="ro-RO" dirty="0"/>
              <a:t>cu </a:t>
            </a:r>
            <a:r>
              <a:rPr lang="ro-RO" dirty="0" smtClean="0"/>
              <a:t>TB:</a:t>
            </a:r>
          </a:p>
          <a:p>
            <a:pPr lvl="1"/>
            <a:r>
              <a:rPr lang="ro-RO" dirty="0" smtClean="0"/>
              <a:t>Comunicări prin e-mail</a:t>
            </a:r>
          </a:p>
          <a:p>
            <a:pPr lvl="1"/>
            <a:r>
              <a:rPr lang="ro-RO" dirty="0" smtClean="0"/>
              <a:t>Întâlniri față în față (</a:t>
            </a:r>
            <a:r>
              <a:rPr lang="ro-RO" b="1" dirty="0" smtClean="0">
                <a:solidFill>
                  <a:srgbClr val="0070C0"/>
                </a:solidFill>
              </a:rPr>
              <a:t>18 întâlniri organizate </a:t>
            </a:r>
            <a:r>
              <a:rPr lang="en-US" b="1" dirty="0" smtClean="0">
                <a:solidFill>
                  <a:srgbClr val="0070C0"/>
                </a:solidFill>
              </a:rPr>
              <a:t>cu</a:t>
            </a:r>
            <a:r>
              <a:rPr lang="ro-RO" b="1" dirty="0" smtClean="0">
                <a:solidFill>
                  <a:srgbClr val="0070C0"/>
                </a:solidFill>
              </a:rPr>
              <a:t> 74 autorități publice prezente</a:t>
            </a:r>
            <a:r>
              <a:rPr lang="ro-RO" dirty="0" smtClean="0"/>
              <a:t>).</a:t>
            </a:r>
          </a:p>
          <a:p>
            <a:r>
              <a:rPr lang="en-US" b="1" dirty="0" err="1" smtClean="0"/>
              <a:t>Suport</a:t>
            </a:r>
            <a:r>
              <a:rPr lang="ro-RO" b="1" dirty="0" smtClean="0"/>
              <a:t> î</a:t>
            </a:r>
            <a:r>
              <a:rPr lang="en-US" b="1" dirty="0" smtClean="0"/>
              <a:t>n </a:t>
            </a:r>
            <a:r>
              <a:rPr lang="en-US" b="1" dirty="0" err="1" smtClean="0"/>
              <a:t>implementare</a:t>
            </a:r>
            <a:r>
              <a:rPr lang="en-US" b="1" dirty="0" smtClean="0"/>
              <a:t> </a:t>
            </a:r>
            <a:r>
              <a:rPr lang="en-US" b="1" dirty="0" err="1" smtClean="0"/>
              <a:t>pentru</a:t>
            </a:r>
            <a:r>
              <a:rPr lang="en-US" b="1" dirty="0" smtClean="0"/>
              <a:t> </a:t>
            </a:r>
            <a:r>
              <a:rPr lang="ro-RO" b="1" dirty="0" smtClean="0"/>
              <a:t>SRs: </a:t>
            </a:r>
            <a:r>
              <a:rPr lang="ro-RO" dirty="0" smtClean="0"/>
              <a:t>re. metodologi</a:t>
            </a:r>
            <a:r>
              <a:rPr lang="en-US" dirty="0" smtClean="0"/>
              <a:t>a</a:t>
            </a:r>
            <a:r>
              <a:rPr lang="ro-RO" dirty="0" smtClean="0"/>
              <a:t> </a:t>
            </a:r>
            <a:r>
              <a:rPr lang="ro-RO" dirty="0"/>
              <a:t>de implementare a </a:t>
            </a:r>
            <a:r>
              <a:rPr lang="ro-RO" dirty="0" smtClean="0"/>
              <a:t>proiectului</a:t>
            </a:r>
            <a:r>
              <a:rPr lang="en-US" dirty="0" smtClean="0"/>
              <a:t>,</a:t>
            </a:r>
            <a:r>
              <a:rPr lang="ro-RO" dirty="0" smtClean="0"/>
              <a:t> </a:t>
            </a:r>
            <a:r>
              <a:rPr lang="ro-RO" dirty="0"/>
              <a:t>îmbunătățirea </a:t>
            </a:r>
            <a:r>
              <a:rPr lang="ro-RO" dirty="0" smtClean="0"/>
              <a:t>colectăr</a:t>
            </a:r>
            <a:r>
              <a:rPr lang="en-US" dirty="0" smtClean="0"/>
              <a:t>ii</a:t>
            </a:r>
            <a:r>
              <a:rPr lang="ro-RO" dirty="0" smtClean="0"/>
              <a:t> de date pe teren, analiza datelor colectate, identificarea pe teren a suspecților de tuberculoză </a:t>
            </a:r>
            <a:r>
              <a:rPr lang="en-US" dirty="0" smtClean="0"/>
              <a:t>etc.</a:t>
            </a:r>
            <a:endParaRPr lang="en-US" dirty="0"/>
          </a:p>
          <a:p>
            <a:pPr marL="0" indent="0">
              <a:buNone/>
            </a:pPr>
            <a:endParaRPr lang="en-US" dirty="0"/>
          </a:p>
        </p:txBody>
      </p:sp>
    </p:spTree>
    <p:extLst>
      <p:ext uri="{BB962C8B-B14F-4D97-AF65-F5344CB8AC3E}">
        <p14:creationId xmlns:p14="http://schemas.microsoft.com/office/powerpoint/2010/main" val="12154860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3525"/>
            <a:ext cx="11214100" cy="1325563"/>
          </a:xfrm>
        </p:spPr>
        <p:txBody>
          <a:bodyPr>
            <a:normAutofit/>
          </a:bodyPr>
          <a:lstStyle/>
          <a:p>
            <a:r>
              <a:rPr lang="ro-RO" sz="4000" dirty="0" smtClean="0"/>
              <a:t>Tratamentul sub directă observație (DOT)</a:t>
            </a:r>
            <a:endParaRPr lang="en-US" sz="4000" dirty="0"/>
          </a:p>
        </p:txBody>
      </p:sp>
      <p:sp>
        <p:nvSpPr>
          <p:cNvPr id="3" name="Content Placeholder 2"/>
          <p:cNvSpPr>
            <a:spLocks noGrp="1"/>
          </p:cNvSpPr>
          <p:nvPr>
            <p:ph idx="1"/>
          </p:nvPr>
        </p:nvSpPr>
        <p:spPr>
          <a:xfrm>
            <a:off x="838200" y="1314451"/>
            <a:ext cx="10515600" cy="5357812"/>
          </a:xfrm>
        </p:spPr>
        <p:txBody>
          <a:bodyPr>
            <a:normAutofit fontScale="92500" lnSpcReduction="10000"/>
          </a:bodyPr>
          <a:lstStyle/>
          <a:p>
            <a:pPr marL="0" indent="0">
              <a:buNone/>
            </a:pPr>
            <a:r>
              <a:rPr lang="ro-RO" b="1" dirty="0"/>
              <a:t>Tratament sub </a:t>
            </a:r>
            <a:r>
              <a:rPr lang="ro-RO" b="1" dirty="0" smtClean="0"/>
              <a:t>directă </a:t>
            </a:r>
            <a:r>
              <a:rPr lang="ro-RO" b="1" dirty="0"/>
              <a:t>observație (DOT) </a:t>
            </a:r>
            <a:r>
              <a:rPr lang="ro-RO" dirty="0"/>
              <a:t>= </a:t>
            </a:r>
            <a:r>
              <a:rPr lang="en-US" dirty="0" err="1"/>
              <a:t>toate</a:t>
            </a:r>
            <a:r>
              <a:rPr lang="en-US" dirty="0"/>
              <a:t> </a:t>
            </a:r>
            <a:r>
              <a:rPr lang="en-US" dirty="0" err="1"/>
              <a:t>acţiunile</a:t>
            </a:r>
            <a:r>
              <a:rPr lang="en-US" dirty="0"/>
              <a:t> </a:t>
            </a:r>
            <a:r>
              <a:rPr lang="en-US" dirty="0" err="1"/>
              <a:t>prin</a:t>
            </a:r>
            <a:r>
              <a:rPr lang="en-US" dirty="0"/>
              <a:t> care un </a:t>
            </a:r>
            <a:r>
              <a:rPr lang="en-US" dirty="0" err="1"/>
              <a:t>pacient</a:t>
            </a:r>
            <a:r>
              <a:rPr lang="en-US" dirty="0"/>
              <a:t> </a:t>
            </a:r>
            <a:r>
              <a:rPr lang="en-US" dirty="0" err="1"/>
              <a:t>îşi</a:t>
            </a:r>
            <a:r>
              <a:rPr lang="en-US" dirty="0"/>
              <a:t> </a:t>
            </a:r>
            <a:r>
              <a:rPr lang="en-US" dirty="0" err="1"/>
              <a:t>ia</a:t>
            </a:r>
            <a:r>
              <a:rPr lang="en-US" dirty="0"/>
              <a:t> </a:t>
            </a:r>
            <a:r>
              <a:rPr lang="en-US" dirty="0" err="1"/>
              <a:t>fiecare</a:t>
            </a:r>
            <a:r>
              <a:rPr lang="en-US" dirty="0"/>
              <a:t> </a:t>
            </a:r>
            <a:r>
              <a:rPr lang="en-US" dirty="0" err="1"/>
              <a:t>doză</a:t>
            </a:r>
            <a:r>
              <a:rPr lang="en-US" dirty="0"/>
              <a:t> de </a:t>
            </a:r>
            <a:r>
              <a:rPr lang="en-US" dirty="0" err="1"/>
              <a:t>tratament</a:t>
            </a:r>
            <a:r>
              <a:rPr lang="en-US" dirty="0"/>
              <a:t> </a:t>
            </a:r>
            <a:r>
              <a:rPr lang="en-US" dirty="0" err="1"/>
              <a:t>în</a:t>
            </a:r>
            <a:r>
              <a:rPr lang="en-US" dirty="0"/>
              <a:t> </a:t>
            </a:r>
            <a:r>
              <a:rPr lang="en-US" dirty="0" err="1"/>
              <a:t>prezenţa</a:t>
            </a:r>
            <a:r>
              <a:rPr lang="en-US" dirty="0"/>
              <a:t> </a:t>
            </a:r>
            <a:r>
              <a:rPr lang="en-US" dirty="0" err="1"/>
              <a:t>unei</a:t>
            </a:r>
            <a:r>
              <a:rPr lang="en-US" dirty="0"/>
              <a:t> </a:t>
            </a:r>
            <a:r>
              <a:rPr lang="en-US" dirty="0" err="1"/>
              <a:t>persoane</a:t>
            </a:r>
            <a:r>
              <a:rPr lang="en-US" dirty="0"/>
              <a:t> </a:t>
            </a:r>
            <a:r>
              <a:rPr lang="en-US" dirty="0" err="1"/>
              <a:t>instruite</a:t>
            </a:r>
            <a:r>
              <a:rPr lang="en-US" dirty="0"/>
              <a:t> </a:t>
            </a:r>
            <a:r>
              <a:rPr lang="en-US" dirty="0" err="1"/>
              <a:t>astfel</a:t>
            </a:r>
            <a:r>
              <a:rPr lang="en-US" dirty="0"/>
              <a:t> </a:t>
            </a:r>
            <a:r>
              <a:rPr lang="en-US" dirty="0" err="1"/>
              <a:t>încât</a:t>
            </a:r>
            <a:r>
              <a:rPr lang="en-US" dirty="0"/>
              <a:t> </a:t>
            </a:r>
            <a:r>
              <a:rPr lang="en-US" dirty="0" err="1"/>
              <a:t>şansele</a:t>
            </a:r>
            <a:r>
              <a:rPr lang="en-US" dirty="0"/>
              <a:t> </a:t>
            </a:r>
            <a:r>
              <a:rPr lang="en-US" dirty="0" err="1"/>
              <a:t>acestuia</a:t>
            </a:r>
            <a:r>
              <a:rPr lang="en-US" dirty="0"/>
              <a:t> de </a:t>
            </a:r>
            <a:r>
              <a:rPr lang="en-US" dirty="0" err="1"/>
              <a:t>vindecare</a:t>
            </a:r>
            <a:r>
              <a:rPr lang="en-US" dirty="0"/>
              <a:t> </a:t>
            </a:r>
            <a:r>
              <a:rPr lang="en-US" dirty="0" err="1"/>
              <a:t>să</a:t>
            </a:r>
            <a:r>
              <a:rPr lang="en-US" dirty="0"/>
              <a:t> fie </a:t>
            </a:r>
            <a:r>
              <a:rPr lang="en-US" dirty="0" err="1"/>
              <a:t>maxime</a:t>
            </a:r>
            <a:r>
              <a:rPr lang="ro-RO" dirty="0"/>
              <a:t> (cf. OMS)</a:t>
            </a:r>
          </a:p>
          <a:p>
            <a:pPr marL="0" indent="0">
              <a:buNone/>
            </a:pPr>
            <a:endParaRPr lang="ro-RO" i="1" dirty="0" smtClean="0"/>
          </a:p>
          <a:p>
            <a:pPr marL="0" indent="0">
              <a:buNone/>
            </a:pPr>
            <a:r>
              <a:rPr lang="ro-RO" i="1" dirty="0" smtClean="0"/>
              <a:t>Conform Ghidului metodologic PNPSCT:</a:t>
            </a:r>
          </a:p>
          <a:p>
            <a:pPr marL="514350" indent="-514350">
              <a:lnSpc>
                <a:spcPct val="100000"/>
              </a:lnSpc>
              <a:buFont typeface="+mj-lt"/>
              <a:buAutoNum type="arabicParenR"/>
            </a:pPr>
            <a:r>
              <a:rPr lang="en-US" dirty="0" err="1" smtClean="0"/>
              <a:t>Administrarea</a:t>
            </a:r>
            <a:r>
              <a:rPr lang="en-US" dirty="0" smtClean="0"/>
              <a:t> </a:t>
            </a:r>
            <a:r>
              <a:rPr lang="en-US" dirty="0" err="1" smtClean="0"/>
              <a:t>tratamentului</a:t>
            </a:r>
            <a:r>
              <a:rPr lang="en-US" dirty="0" smtClean="0"/>
              <a:t> se face </a:t>
            </a:r>
            <a:r>
              <a:rPr lang="en-US" dirty="0" err="1" smtClean="0"/>
              <a:t>iniţial</a:t>
            </a:r>
            <a:r>
              <a:rPr lang="ro-RO" dirty="0" smtClean="0"/>
              <a:t> </a:t>
            </a:r>
            <a:r>
              <a:rPr lang="en-US" dirty="0" err="1" smtClean="0"/>
              <a:t>în</a:t>
            </a:r>
            <a:r>
              <a:rPr lang="en-US" dirty="0" smtClean="0"/>
              <a:t> </a:t>
            </a:r>
            <a:r>
              <a:rPr lang="en-US" dirty="0" err="1" smtClean="0"/>
              <a:t>spital</a:t>
            </a:r>
            <a:r>
              <a:rPr lang="en-US" dirty="0" smtClean="0"/>
              <a:t>, ulterior </a:t>
            </a:r>
            <a:r>
              <a:rPr lang="en-US" dirty="0" err="1" smtClean="0"/>
              <a:t>în</a:t>
            </a:r>
            <a:r>
              <a:rPr lang="en-US" dirty="0" smtClean="0"/>
              <a:t> </a:t>
            </a:r>
            <a:r>
              <a:rPr lang="en-US" dirty="0" err="1" smtClean="0"/>
              <a:t>ambulatoriu</a:t>
            </a:r>
            <a:r>
              <a:rPr lang="en-US" dirty="0" smtClean="0"/>
              <a:t>, sub </a:t>
            </a:r>
            <a:r>
              <a:rPr lang="en-US" dirty="0" err="1" smtClean="0"/>
              <a:t>directa</a:t>
            </a:r>
            <a:r>
              <a:rPr lang="en-US" dirty="0" smtClean="0"/>
              <a:t> </a:t>
            </a:r>
            <a:r>
              <a:rPr lang="en-US" dirty="0" err="1" smtClean="0"/>
              <a:t>observare</a:t>
            </a:r>
            <a:r>
              <a:rPr lang="en-US" dirty="0" smtClean="0"/>
              <a:t> </a:t>
            </a:r>
            <a:r>
              <a:rPr lang="en-US" dirty="0" err="1" smtClean="0"/>
              <a:t>până</a:t>
            </a:r>
            <a:r>
              <a:rPr lang="en-US" dirty="0" smtClean="0"/>
              <a:t> la </a:t>
            </a:r>
            <a:r>
              <a:rPr lang="en-US" dirty="0" err="1" smtClean="0"/>
              <a:t>încheierea</a:t>
            </a:r>
            <a:r>
              <a:rPr lang="en-US" dirty="0" smtClean="0"/>
              <a:t> </a:t>
            </a:r>
            <a:r>
              <a:rPr lang="en-US" dirty="0" err="1" smtClean="0"/>
              <a:t>acestuia</a:t>
            </a:r>
            <a:r>
              <a:rPr lang="en-US" dirty="0" smtClean="0"/>
              <a:t>.</a:t>
            </a:r>
            <a:r>
              <a:rPr lang="ro-RO" dirty="0" smtClean="0"/>
              <a:t> (p.27)</a:t>
            </a:r>
          </a:p>
          <a:p>
            <a:pPr marL="514350" indent="-514350">
              <a:lnSpc>
                <a:spcPct val="100000"/>
              </a:lnSpc>
              <a:buFont typeface="+mj-lt"/>
              <a:buAutoNum type="arabicParenR"/>
            </a:pPr>
            <a:r>
              <a:rPr lang="ro-RO" dirty="0" smtClean="0"/>
              <a:t>Tratamentul în ambulatoriu începe după negativarea pacientului.</a:t>
            </a:r>
          </a:p>
          <a:p>
            <a:pPr marL="514350" indent="-514350">
              <a:lnSpc>
                <a:spcPct val="100000"/>
              </a:lnSpc>
              <a:buFont typeface="+mj-lt"/>
              <a:buAutoNum type="arabicParenR"/>
            </a:pPr>
            <a:r>
              <a:rPr lang="ro-RO" dirty="0" smtClean="0"/>
              <a:t>În ambulatoriu,</a:t>
            </a:r>
            <a:r>
              <a:rPr lang="en-US" dirty="0" smtClean="0"/>
              <a:t> </a:t>
            </a:r>
            <a:r>
              <a:rPr lang="ro-RO" dirty="0" smtClean="0"/>
              <a:t>în majoritatea cazurilor pacientul urmează scheme de tratament cu frecvență de administrare 7/7 sau 3/7.</a:t>
            </a:r>
          </a:p>
          <a:p>
            <a:pPr marL="514350" indent="-514350">
              <a:lnSpc>
                <a:spcPct val="100000"/>
              </a:lnSpc>
              <a:buFont typeface="+mj-lt"/>
              <a:buAutoNum type="arabicParenR"/>
            </a:pPr>
            <a:r>
              <a:rPr lang="ro-RO" dirty="0" smtClean="0"/>
              <a:t>DOT în ambulatoriu poate fi asigurat de personalul din dispensarele TB și de asistenți medicali comunitari/mediatori sanitari/lucrători comunitari (în cazul în care pacientul locuiește la distanță mare de dispensarul TB)</a:t>
            </a:r>
          </a:p>
          <a:p>
            <a:pPr marL="0" indent="0">
              <a:buNone/>
            </a:pPr>
            <a:endParaRPr lang="ro-RO" dirty="0" smtClean="0"/>
          </a:p>
          <a:p>
            <a:pPr marL="0" indent="0">
              <a:buNone/>
            </a:pPr>
            <a:endParaRPr lang="pt-BR" dirty="0"/>
          </a:p>
          <a:p>
            <a:pPr marL="0" indent="0">
              <a:buNone/>
            </a:pPr>
            <a:endParaRPr lang="en-US" dirty="0"/>
          </a:p>
        </p:txBody>
      </p:sp>
    </p:spTree>
    <p:extLst>
      <p:ext uri="{BB962C8B-B14F-4D97-AF65-F5344CB8AC3E}">
        <p14:creationId xmlns:p14="http://schemas.microsoft.com/office/powerpoint/2010/main" val="2386582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sz="4000" dirty="0" smtClean="0"/>
              <a:t>Furnizarea DOT în dispensarele TB</a:t>
            </a:r>
            <a:endParaRPr lang="en-US" sz="4000" dirty="0"/>
          </a:p>
        </p:txBody>
      </p:sp>
      <p:sp>
        <p:nvSpPr>
          <p:cNvPr id="3" name="Content Placeholder 2"/>
          <p:cNvSpPr>
            <a:spLocks noGrp="1"/>
          </p:cNvSpPr>
          <p:nvPr>
            <p:ph idx="1"/>
          </p:nvPr>
        </p:nvSpPr>
        <p:spPr>
          <a:xfrm>
            <a:off x="838200" y="1585913"/>
            <a:ext cx="10515600" cy="4957762"/>
          </a:xfrm>
        </p:spPr>
        <p:txBody>
          <a:bodyPr>
            <a:normAutofit fontScale="85000" lnSpcReduction="20000"/>
          </a:bodyPr>
          <a:lstStyle/>
          <a:p>
            <a:pPr marL="0" indent="0">
              <a:buNone/>
            </a:pPr>
            <a:r>
              <a:rPr lang="ro-RO" b="1" dirty="0">
                <a:solidFill>
                  <a:srgbClr val="0070C0"/>
                </a:solidFill>
              </a:rPr>
              <a:t>În practică:</a:t>
            </a:r>
          </a:p>
          <a:p>
            <a:r>
              <a:rPr lang="ro-RO" dirty="0" smtClean="0"/>
              <a:t>Foarte puțini pacienți primesc DOT cu frecvența recomandată; în mod tipic, pacientul își ridică medicamentele o dată pe lună de la dispensarul TB (indiferent cât de departe stă de dispensar) și și le auto-administrează.</a:t>
            </a:r>
          </a:p>
          <a:p>
            <a:r>
              <a:rPr lang="ro-RO" dirty="0" smtClean="0"/>
              <a:t>Sau, dacă există colaborarea medicului de familie: pacientului i se trimit medicamentele pe o lună la medicul de familie și se presupune că acesta asigură DOT</a:t>
            </a:r>
          </a:p>
          <a:p>
            <a:r>
              <a:rPr lang="ro-RO" dirty="0" smtClean="0"/>
              <a:t>Primesc DOT cu frecvența recomandată: pacienții care locuiesc aproape de dispensarul TB; cei care acceptă să se deplaseze la dispensar oridecâteori le indică medicul curant; cei cu forme rezistente de TB care, după evaluarea medicului curant, au și risc ridicat de non-aderență.</a:t>
            </a:r>
          </a:p>
          <a:p>
            <a:pPr marL="0" indent="0">
              <a:buNone/>
            </a:pPr>
            <a:endParaRPr lang="ro-RO" dirty="0" smtClean="0"/>
          </a:p>
          <a:p>
            <a:pPr marL="0" indent="0">
              <a:buNone/>
            </a:pPr>
            <a:r>
              <a:rPr lang="ro-RO" b="1" dirty="0">
                <a:solidFill>
                  <a:srgbClr val="C00000"/>
                </a:solidFill>
              </a:rPr>
              <a:t>În </a:t>
            </a:r>
            <a:r>
              <a:rPr lang="ro-RO" b="1" dirty="0" smtClean="0">
                <a:solidFill>
                  <a:srgbClr val="C00000"/>
                </a:solidFill>
              </a:rPr>
              <a:t>consecință:</a:t>
            </a:r>
            <a:endParaRPr lang="ro-RO" b="1" dirty="0">
              <a:solidFill>
                <a:srgbClr val="C00000"/>
              </a:solidFill>
            </a:endParaRPr>
          </a:p>
          <a:p>
            <a:pPr marL="0" indent="0">
              <a:buNone/>
            </a:pPr>
            <a:r>
              <a:rPr lang="ro-RO" dirty="0" smtClean="0"/>
              <a:t>În mod tipic, în dispensarele TB se furnizează </a:t>
            </a:r>
            <a:r>
              <a:rPr lang="ro-RO" u="sng" dirty="0" smtClean="0"/>
              <a:t>monitorizarea tratamentului </a:t>
            </a:r>
            <a:r>
              <a:rPr lang="ro-RO" dirty="0" smtClean="0"/>
              <a:t>și nu DOT conform definiției.</a:t>
            </a:r>
          </a:p>
          <a:p>
            <a:pPr marL="0" indent="0">
              <a:buNone/>
            </a:pPr>
            <a:endParaRPr lang="ro-RO" dirty="0"/>
          </a:p>
          <a:p>
            <a:pPr marL="0" indent="0">
              <a:buNone/>
            </a:pPr>
            <a:endParaRPr lang="ro-RO" dirty="0" smtClean="0"/>
          </a:p>
          <a:p>
            <a:pPr marL="0" indent="0">
              <a:buNone/>
            </a:pPr>
            <a:endParaRPr lang="ro-RO" dirty="0"/>
          </a:p>
          <a:p>
            <a:pPr marL="0" indent="0">
              <a:buNone/>
            </a:pPr>
            <a:endParaRPr lang="en-US" dirty="0"/>
          </a:p>
        </p:txBody>
      </p:sp>
    </p:spTree>
    <p:extLst>
      <p:ext uri="{BB962C8B-B14F-4D97-AF65-F5344CB8AC3E}">
        <p14:creationId xmlns:p14="http://schemas.microsoft.com/office/powerpoint/2010/main" val="2832211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sz="4000" dirty="0" smtClean="0"/>
              <a:t>Furnizare DOT prin suporterii DOT comunitari</a:t>
            </a:r>
            <a:endParaRPr lang="en-US" sz="4000" dirty="0"/>
          </a:p>
        </p:txBody>
      </p:sp>
      <p:sp>
        <p:nvSpPr>
          <p:cNvPr id="3" name="Content Placeholder 2"/>
          <p:cNvSpPr>
            <a:spLocks noGrp="1"/>
          </p:cNvSpPr>
          <p:nvPr>
            <p:ph idx="1"/>
          </p:nvPr>
        </p:nvSpPr>
        <p:spPr>
          <a:xfrm>
            <a:off x="838200" y="1385888"/>
            <a:ext cx="10823222" cy="5093934"/>
          </a:xfrm>
        </p:spPr>
        <p:txBody>
          <a:bodyPr>
            <a:normAutofit fontScale="85000" lnSpcReduction="20000"/>
          </a:bodyPr>
          <a:lstStyle/>
          <a:p>
            <a:pPr marL="0" indent="0">
              <a:buNone/>
            </a:pPr>
            <a:r>
              <a:rPr lang="ro-RO" b="1" dirty="0">
                <a:solidFill>
                  <a:srgbClr val="0070C0"/>
                </a:solidFill>
              </a:rPr>
              <a:t>În practică:</a:t>
            </a:r>
          </a:p>
          <a:p>
            <a:r>
              <a:rPr lang="ro-RO" dirty="0" smtClean="0"/>
              <a:t>Suporteri DOT comunitari = asistenți medicali comunitari (AMC), mediatori sanitari (MS), medici de familie (MF) și asistentele lor, alte persoane.</a:t>
            </a:r>
          </a:p>
          <a:p>
            <a:r>
              <a:rPr lang="ro-RO" dirty="0" smtClean="0"/>
              <a:t>Județele au acoperire inegală cu AMC și MS, iar MF nu sunt peste tot interesați să colaboreze pentru tratament sub directă observație.</a:t>
            </a:r>
          </a:p>
          <a:p>
            <a:r>
              <a:rPr lang="ro-RO" dirty="0" smtClean="0"/>
              <a:t>AMC și MS se ocupă de diferite categorii de beneficiari din comunitate (printre care și pacientul cu TB).</a:t>
            </a:r>
          </a:p>
          <a:p>
            <a:r>
              <a:rPr lang="ro-RO" dirty="0" smtClean="0"/>
              <a:t>AMC și MS sunt în subordinea primăriilor/consiliilor locale, sunt coordonați metodologic de Direcția de Sănătate Publică, fiind plătiți din bugetul Ministerului Sănătății.</a:t>
            </a:r>
          </a:p>
          <a:p>
            <a:r>
              <a:rPr lang="ro-RO" dirty="0" smtClean="0"/>
              <a:t>Primarii ignoră adesea responsabilitățile AMC și MS stabilite prin lege și îi folosesc și la sarcini administrative (ex.: cadastru, distribuire ajutoare alimentare) sau de asistență socială (ex.: efectuare anchete sociale).</a:t>
            </a:r>
          </a:p>
          <a:p>
            <a:r>
              <a:rPr lang="ro-RO" dirty="0" smtClean="0"/>
              <a:t>În cele mai multe cazuri, primăriile refuză să achiziționeze materiale sanitare pentru activitatea AMC și MS și nici nu le decontează transportul asociat cu vizitarea pacienților.</a:t>
            </a:r>
            <a:endParaRPr lang="en-US" dirty="0"/>
          </a:p>
        </p:txBody>
      </p:sp>
    </p:spTree>
    <p:extLst>
      <p:ext uri="{BB962C8B-B14F-4D97-AF65-F5344CB8AC3E}">
        <p14:creationId xmlns:p14="http://schemas.microsoft.com/office/powerpoint/2010/main" val="2796831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977563" cy="1325563"/>
          </a:xfrm>
        </p:spPr>
        <p:txBody>
          <a:bodyPr>
            <a:normAutofit/>
          </a:bodyPr>
          <a:lstStyle/>
          <a:p>
            <a:r>
              <a:rPr lang="ro-RO" sz="4000" dirty="0" smtClean="0"/>
              <a:t>Furnizare DOT prin suporterii DOT comunitari (cont.)</a:t>
            </a:r>
            <a:endParaRPr lang="en-US" sz="4000" dirty="0"/>
          </a:p>
        </p:txBody>
      </p:sp>
      <p:sp>
        <p:nvSpPr>
          <p:cNvPr id="3" name="Content Placeholder 2"/>
          <p:cNvSpPr>
            <a:spLocks noGrp="1"/>
          </p:cNvSpPr>
          <p:nvPr>
            <p:ph idx="1"/>
          </p:nvPr>
        </p:nvSpPr>
        <p:spPr>
          <a:xfrm>
            <a:off x="838200" y="1825624"/>
            <a:ext cx="10515600" cy="4654198"/>
          </a:xfrm>
        </p:spPr>
        <p:txBody>
          <a:bodyPr>
            <a:normAutofit fontScale="92500" lnSpcReduction="10000"/>
          </a:bodyPr>
          <a:lstStyle/>
          <a:p>
            <a:pPr marL="0" indent="0">
              <a:buNone/>
            </a:pPr>
            <a:r>
              <a:rPr lang="ro-RO" b="1" dirty="0" smtClean="0">
                <a:solidFill>
                  <a:srgbClr val="C00000"/>
                </a:solidFill>
              </a:rPr>
              <a:t>În consecință:</a:t>
            </a:r>
            <a:endParaRPr lang="ro-RO" b="1" dirty="0">
              <a:solidFill>
                <a:srgbClr val="C00000"/>
              </a:solidFill>
            </a:endParaRPr>
          </a:p>
          <a:p>
            <a:r>
              <a:rPr lang="ro-RO" dirty="0" smtClean="0"/>
              <a:t>Majoritatea AMC și MS asigură doar </a:t>
            </a:r>
            <a:r>
              <a:rPr lang="ro-RO" u="sng" dirty="0" smtClean="0"/>
              <a:t>monitorizarea</a:t>
            </a:r>
            <a:r>
              <a:rPr lang="ro-RO" dirty="0" smtClean="0"/>
              <a:t> tratamentului pentru pacienții cu TB și nu DOT conform definiției</a:t>
            </a:r>
          </a:p>
          <a:p>
            <a:r>
              <a:rPr lang="ro-RO" dirty="0" smtClean="0"/>
              <a:t>Pacientul își ridică tratamentul de la dispensarul TB sau de la medicul de familie, iar AMC și MS îl vizitează 1-2 ori/săptămână pentru a vedea cât a luat din tratament. </a:t>
            </a:r>
          </a:p>
          <a:p>
            <a:pPr marL="0" indent="0">
              <a:buNone/>
            </a:pPr>
            <a:endParaRPr lang="ro-RO" dirty="0"/>
          </a:p>
          <a:p>
            <a:pPr marL="0" indent="0">
              <a:buNone/>
            </a:pPr>
            <a:r>
              <a:rPr lang="ro-RO" dirty="0" smtClean="0"/>
              <a:t>Există însă și AMC și MS care: </a:t>
            </a:r>
          </a:p>
          <a:p>
            <a:r>
              <a:rPr lang="ro-RO" dirty="0" smtClean="0"/>
              <a:t>Ridică tratamentul pacientului de la dispensarul TB;</a:t>
            </a:r>
          </a:p>
          <a:p>
            <a:r>
              <a:rPr lang="ro-RO" dirty="0" smtClean="0"/>
              <a:t>Depozitează tratamentul la medicul de familie sau acasă;</a:t>
            </a:r>
          </a:p>
          <a:p>
            <a:r>
              <a:rPr lang="ro-RO" dirty="0" smtClean="0"/>
              <a:t>Vizitează pacientul 7/7 sau 3/7 pentru a-i administra tratamentul.</a:t>
            </a:r>
          </a:p>
          <a:p>
            <a:pPr marL="0" indent="0">
              <a:buNone/>
            </a:pPr>
            <a:endParaRPr lang="ro-RO" dirty="0"/>
          </a:p>
          <a:p>
            <a:pPr marL="0" indent="0">
              <a:buNone/>
            </a:pPr>
            <a:endParaRPr lang="ro-RO" dirty="0" smtClean="0"/>
          </a:p>
        </p:txBody>
      </p:sp>
    </p:spTree>
    <p:extLst>
      <p:ext uri="{BB962C8B-B14F-4D97-AF65-F5344CB8AC3E}">
        <p14:creationId xmlns:p14="http://schemas.microsoft.com/office/powerpoint/2010/main" val="4027913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err="1" smtClean="0"/>
              <a:t>Reducerea</a:t>
            </a:r>
            <a:r>
              <a:rPr lang="en-US" sz="4000" dirty="0"/>
              <a:t> </a:t>
            </a:r>
            <a:r>
              <a:rPr lang="en-US" sz="4000" dirty="0" err="1" smtClean="0"/>
              <a:t>perioadei</a:t>
            </a:r>
            <a:r>
              <a:rPr lang="en-US" sz="4000" dirty="0" smtClean="0"/>
              <a:t> de </a:t>
            </a:r>
            <a:r>
              <a:rPr lang="en-US" sz="4000" dirty="0" err="1" smtClean="0"/>
              <a:t>spitalizare</a:t>
            </a:r>
            <a:r>
              <a:rPr lang="en-US" sz="4000" dirty="0" smtClean="0"/>
              <a:t> a </a:t>
            </a:r>
            <a:r>
              <a:rPr lang="en-US" sz="4000" dirty="0" err="1" smtClean="0"/>
              <a:t>pacientului</a:t>
            </a:r>
            <a:r>
              <a:rPr lang="en-US" sz="4000" dirty="0" smtClean="0"/>
              <a:t> cu </a:t>
            </a:r>
            <a:r>
              <a:rPr lang="en-US" sz="4000" dirty="0" err="1" smtClean="0"/>
              <a:t>tuberculoz</a:t>
            </a:r>
            <a:r>
              <a:rPr lang="ro-RO" sz="4000" dirty="0"/>
              <a:t>ă</a:t>
            </a:r>
            <a:endParaRPr lang="en-US" sz="4000" dirty="0"/>
          </a:p>
        </p:txBody>
      </p:sp>
      <p:sp>
        <p:nvSpPr>
          <p:cNvPr id="3" name="Content Placeholder 2"/>
          <p:cNvSpPr>
            <a:spLocks noGrp="1"/>
          </p:cNvSpPr>
          <p:nvPr>
            <p:ph idx="1"/>
          </p:nvPr>
        </p:nvSpPr>
        <p:spPr>
          <a:xfrm>
            <a:off x="838200" y="1685926"/>
            <a:ext cx="10977563" cy="4700588"/>
          </a:xfrm>
        </p:spPr>
        <p:txBody>
          <a:bodyPr>
            <a:noAutofit/>
          </a:bodyPr>
          <a:lstStyle/>
          <a:p>
            <a:pPr marL="0" indent="0">
              <a:buNone/>
            </a:pPr>
            <a:r>
              <a:rPr lang="ro-RO" sz="2000" i="1" dirty="0" smtClean="0"/>
              <a:t>Conform Ghidului Metodologic </a:t>
            </a:r>
            <a:r>
              <a:rPr lang="en-US" sz="2000" i="1" dirty="0" smtClean="0"/>
              <a:t>de </a:t>
            </a:r>
            <a:r>
              <a:rPr lang="en-US" sz="2000" i="1" dirty="0" err="1" smtClean="0"/>
              <a:t>implementare</a:t>
            </a:r>
            <a:r>
              <a:rPr lang="en-US" sz="2000" i="1" dirty="0" smtClean="0"/>
              <a:t> a </a:t>
            </a:r>
            <a:r>
              <a:rPr lang="ro-RO" sz="2000" i="1" dirty="0" smtClean="0"/>
              <a:t>PNPSCT:</a:t>
            </a:r>
          </a:p>
          <a:p>
            <a:pPr marL="0" indent="0">
              <a:buNone/>
            </a:pPr>
            <a:r>
              <a:rPr lang="ro-RO" sz="2000" dirty="0" smtClean="0"/>
              <a:t>1) </a:t>
            </a:r>
            <a:r>
              <a:rPr lang="en-US" sz="2000" b="1" dirty="0" err="1" smtClean="0">
                <a:solidFill>
                  <a:srgbClr val="0070C0"/>
                </a:solidFill>
              </a:rPr>
              <a:t>Spitalizarea</a:t>
            </a:r>
            <a:r>
              <a:rPr lang="en-US" sz="2000" b="1" dirty="0" smtClean="0">
                <a:solidFill>
                  <a:srgbClr val="0070C0"/>
                </a:solidFill>
              </a:rPr>
              <a:t> </a:t>
            </a:r>
            <a:r>
              <a:rPr lang="en-US" sz="2000" b="1" dirty="0" err="1">
                <a:solidFill>
                  <a:srgbClr val="0070C0"/>
                </a:solidFill>
              </a:rPr>
              <a:t>cazurilor</a:t>
            </a:r>
            <a:r>
              <a:rPr lang="en-US" sz="2000" b="1" dirty="0">
                <a:solidFill>
                  <a:srgbClr val="0070C0"/>
                </a:solidFill>
              </a:rPr>
              <a:t> de TB </a:t>
            </a:r>
            <a:r>
              <a:rPr lang="en-US" sz="2000" b="1" dirty="0" err="1">
                <a:solidFill>
                  <a:srgbClr val="0070C0"/>
                </a:solidFill>
              </a:rPr>
              <a:t>pulmonară</a:t>
            </a:r>
            <a:r>
              <a:rPr lang="en-US" sz="2000" b="1" dirty="0">
                <a:solidFill>
                  <a:srgbClr val="0070C0"/>
                </a:solidFill>
              </a:rPr>
              <a:t> cu </a:t>
            </a:r>
            <a:r>
              <a:rPr lang="en-US" sz="2000" b="1" dirty="0" err="1">
                <a:solidFill>
                  <a:srgbClr val="0070C0"/>
                </a:solidFill>
              </a:rPr>
              <a:t>microscopie</a:t>
            </a:r>
            <a:r>
              <a:rPr lang="en-US" sz="2000" b="1" dirty="0">
                <a:solidFill>
                  <a:srgbClr val="0070C0"/>
                </a:solidFill>
              </a:rPr>
              <a:t> </a:t>
            </a:r>
            <a:r>
              <a:rPr lang="en-US" sz="2000" b="1" dirty="0" smtClean="0">
                <a:solidFill>
                  <a:srgbClr val="0070C0"/>
                </a:solidFill>
              </a:rPr>
              <a:t>negative </a:t>
            </a:r>
            <a:r>
              <a:rPr lang="en-US" sz="2000" b="1" dirty="0" err="1" smtClean="0">
                <a:solidFill>
                  <a:srgbClr val="0070C0"/>
                </a:solidFill>
              </a:rPr>
              <a:t>şi</a:t>
            </a:r>
            <a:r>
              <a:rPr lang="en-US" sz="2000" b="1" dirty="0" smtClean="0">
                <a:solidFill>
                  <a:srgbClr val="0070C0"/>
                </a:solidFill>
              </a:rPr>
              <a:t> </a:t>
            </a:r>
            <a:r>
              <a:rPr lang="en-US" sz="2000" b="1" dirty="0" err="1">
                <a:solidFill>
                  <a:srgbClr val="0070C0"/>
                </a:solidFill>
              </a:rPr>
              <a:t>extrapulmonară</a:t>
            </a:r>
            <a:r>
              <a:rPr lang="en-US" sz="2000" b="1" dirty="0">
                <a:solidFill>
                  <a:srgbClr val="0070C0"/>
                </a:solidFill>
              </a:rPr>
              <a:t> </a:t>
            </a:r>
            <a:r>
              <a:rPr lang="en-US" sz="2000" b="1" dirty="0" err="1">
                <a:solidFill>
                  <a:srgbClr val="0070C0"/>
                </a:solidFill>
              </a:rPr>
              <a:t>trebuie</a:t>
            </a:r>
            <a:r>
              <a:rPr lang="en-US" sz="2000" b="1" dirty="0">
                <a:solidFill>
                  <a:srgbClr val="0070C0"/>
                </a:solidFill>
              </a:rPr>
              <a:t> </a:t>
            </a:r>
            <a:r>
              <a:rPr lang="en-US" sz="2000" b="1" dirty="0" err="1">
                <a:solidFill>
                  <a:srgbClr val="0070C0"/>
                </a:solidFill>
              </a:rPr>
              <a:t>să</a:t>
            </a:r>
            <a:r>
              <a:rPr lang="en-US" sz="2000" b="1" dirty="0">
                <a:solidFill>
                  <a:srgbClr val="0070C0"/>
                </a:solidFill>
              </a:rPr>
              <a:t> fie </a:t>
            </a:r>
            <a:r>
              <a:rPr lang="en-US" sz="2000" b="1" dirty="0" err="1">
                <a:solidFill>
                  <a:srgbClr val="0070C0"/>
                </a:solidFill>
              </a:rPr>
              <a:t>limitată</a:t>
            </a:r>
            <a:r>
              <a:rPr lang="en-US" sz="2000" b="1" dirty="0">
                <a:solidFill>
                  <a:srgbClr val="0070C0"/>
                </a:solidFill>
              </a:rPr>
              <a:t> </a:t>
            </a:r>
            <a:r>
              <a:rPr lang="en-US" sz="2000" b="1" dirty="0" err="1">
                <a:solidFill>
                  <a:srgbClr val="0070C0"/>
                </a:solidFill>
              </a:rPr>
              <a:t>numai</a:t>
            </a:r>
            <a:r>
              <a:rPr lang="en-US" sz="2000" b="1" dirty="0">
                <a:solidFill>
                  <a:srgbClr val="0070C0"/>
                </a:solidFill>
              </a:rPr>
              <a:t> la </a:t>
            </a:r>
            <a:r>
              <a:rPr lang="en-US" sz="2000" b="1" dirty="0" err="1">
                <a:solidFill>
                  <a:srgbClr val="0070C0"/>
                </a:solidFill>
              </a:rPr>
              <a:t>cazurile</a:t>
            </a:r>
            <a:r>
              <a:rPr lang="en-US" sz="2000" b="1" dirty="0">
                <a:solidFill>
                  <a:srgbClr val="0070C0"/>
                </a:solidFill>
              </a:rPr>
              <a:t> severe;</a:t>
            </a:r>
            <a:r>
              <a:rPr lang="en-US" sz="2000" dirty="0"/>
              <a:t> </a:t>
            </a:r>
            <a:r>
              <a:rPr lang="en-US" sz="2000" dirty="0" err="1"/>
              <a:t>există</a:t>
            </a:r>
            <a:r>
              <a:rPr lang="en-US" sz="2000" dirty="0"/>
              <a:t> </a:t>
            </a:r>
            <a:r>
              <a:rPr lang="en-US" sz="2000" dirty="0" err="1"/>
              <a:t>posibilitatea</a:t>
            </a:r>
            <a:r>
              <a:rPr lang="en-US" sz="2000" dirty="0"/>
              <a:t> </a:t>
            </a:r>
            <a:r>
              <a:rPr lang="en-US" sz="2000" dirty="0" err="1"/>
              <a:t>reducerii</a:t>
            </a:r>
            <a:r>
              <a:rPr lang="en-US" sz="2000" dirty="0"/>
              <a:t> </a:t>
            </a:r>
            <a:r>
              <a:rPr lang="en-US" sz="2000" dirty="0" err="1"/>
              <a:t>duratei</a:t>
            </a:r>
            <a:r>
              <a:rPr lang="en-US" sz="2000" dirty="0"/>
              <a:t> de </a:t>
            </a:r>
            <a:r>
              <a:rPr lang="en-US" sz="2000" dirty="0" err="1"/>
              <a:t>spitalizare</a:t>
            </a:r>
            <a:r>
              <a:rPr lang="en-US" sz="2000" dirty="0"/>
              <a:t> </a:t>
            </a:r>
            <a:r>
              <a:rPr lang="en-US" sz="2000" dirty="0" err="1"/>
              <a:t>chiar</a:t>
            </a:r>
            <a:r>
              <a:rPr lang="en-US" sz="2000" dirty="0"/>
              <a:t> la </a:t>
            </a:r>
            <a:r>
              <a:rPr lang="en-US" sz="2000" dirty="0" err="1"/>
              <a:t>cazurile</a:t>
            </a:r>
            <a:r>
              <a:rPr lang="en-US" sz="2000" dirty="0"/>
              <a:t> </a:t>
            </a:r>
            <a:r>
              <a:rPr lang="en-US" sz="2000" dirty="0" err="1"/>
              <a:t>pulmonare</a:t>
            </a:r>
            <a:r>
              <a:rPr lang="en-US" sz="2000" dirty="0"/>
              <a:t> cu </a:t>
            </a:r>
            <a:r>
              <a:rPr lang="en-US" sz="2000" dirty="0" err="1"/>
              <a:t>microscopie</a:t>
            </a:r>
            <a:r>
              <a:rPr lang="en-US" sz="2000" dirty="0"/>
              <a:t> </a:t>
            </a:r>
            <a:r>
              <a:rPr lang="en-US" sz="2000" dirty="0" err="1"/>
              <a:t>pozitivă</a:t>
            </a:r>
            <a:r>
              <a:rPr lang="en-US" sz="2000" dirty="0"/>
              <a:t> </a:t>
            </a:r>
            <a:r>
              <a:rPr lang="en-US" sz="2000" dirty="0" err="1"/>
              <a:t>dacă</a:t>
            </a:r>
            <a:r>
              <a:rPr lang="en-US" sz="2000" dirty="0"/>
              <a:t> </a:t>
            </a:r>
            <a:r>
              <a:rPr lang="en-US" sz="2000" dirty="0" err="1"/>
              <a:t>tratamentul</a:t>
            </a:r>
            <a:r>
              <a:rPr lang="en-US" sz="2000" dirty="0"/>
              <a:t> direct </a:t>
            </a:r>
            <a:r>
              <a:rPr lang="en-US" sz="2000" dirty="0" err="1"/>
              <a:t>observat</a:t>
            </a:r>
            <a:r>
              <a:rPr lang="en-US" sz="2000" dirty="0"/>
              <a:t> </a:t>
            </a:r>
            <a:r>
              <a:rPr lang="en-US" sz="2000" dirty="0" err="1"/>
              <a:t>poate</a:t>
            </a:r>
            <a:r>
              <a:rPr lang="en-US" sz="2000" dirty="0"/>
              <a:t> fi </a:t>
            </a:r>
            <a:r>
              <a:rPr lang="en-US" sz="2000" dirty="0" err="1"/>
              <a:t>administrat</a:t>
            </a:r>
            <a:r>
              <a:rPr lang="en-US" sz="2000" dirty="0"/>
              <a:t> </a:t>
            </a:r>
            <a:r>
              <a:rPr lang="en-US" sz="2000" dirty="0" err="1"/>
              <a:t>în</a:t>
            </a:r>
            <a:r>
              <a:rPr lang="en-US" sz="2000" dirty="0"/>
              <a:t> </a:t>
            </a:r>
            <a:r>
              <a:rPr lang="en-US" sz="2000" dirty="0" err="1"/>
              <a:t>ambulator</a:t>
            </a:r>
            <a:r>
              <a:rPr lang="en-US" sz="2000" dirty="0"/>
              <a:t> </a:t>
            </a:r>
            <a:r>
              <a:rPr lang="en-US" sz="2000" dirty="0" err="1"/>
              <a:t>în</a:t>
            </a:r>
            <a:r>
              <a:rPr lang="en-US" sz="2000" dirty="0"/>
              <a:t> </a:t>
            </a:r>
            <a:r>
              <a:rPr lang="en-US" sz="2000" dirty="0" err="1"/>
              <a:t>condiții</a:t>
            </a:r>
            <a:r>
              <a:rPr lang="en-US" sz="2000" dirty="0"/>
              <a:t> de </a:t>
            </a:r>
            <a:r>
              <a:rPr lang="en-US" sz="2000" dirty="0" err="1" smtClean="0"/>
              <a:t>izolare</a:t>
            </a:r>
            <a:r>
              <a:rPr lang="ro-RO" sz="2000" dirty="0"/>
              <a:t> </a:t>
            </a:r>
            <a:r>
              <a:rPr lang="ro-RO" sz="2000" i="1" dirty="0" smtClean="0"/>
              <a:t>(p. 27)</a:t>
            </a:r>
          </a:p>
          <a:p>
            <a:pPr marL="0" indent="0">
              <a:buNone/>
            </a:pPr>
            <a:r>
              <a:rPr lang="ro-RO" sz="2000" dirty="0" smtClean="0"/>
              <a:t>2) </a:t>
            </a:r>
            <a:r>
              <a:rPr lang="en-US" sz="2000" dirty="0" smtClean="0"/>
              <a:t>Se </a:t>
            </a:r>
            <a:r>
              <a:rPr lang="en-US" sz="2000" dirty="0" err="1"/>
              <a:t>recomandă</a:t>
            </a:r>
            <a:r>
              <a:rPr lang="en-US" sz="2000" dirty="0"/>
              <a:t> ca </a:t>
            </a:r>
            <a:r>
              <a:rPr lang="en-US" sz="2000" b="1" dirty="0" err="1">
                <a:solidFill>
                  <a:srgbClr val="0070C0"/>
                </a:solidFill>
              </a:rPr>
              <a:t>pacienţii</a:t>
            </a:r>
            <a:r>
              <a:rPr lang="en-US" sz="2000" b="1" dirty="0">
                <a:solidFill>
                  <a:srgbClr val="0070C0"/>
                </a:solidFill>
              </a:rPr>
              <a:t> </a:t>
            </a:r>
            <a:r>
              <a:rPr lang="en-US" sz="2000" b="1" dirty="0" err="1">
                <a:solidFill>
                  <a:srgbClr val="0070C0"/>
                </a:solidFill>
              </a:rPr>
              <a:t>să</a:t>
            </a:r>
            <a:r>
              <a:rPr lang="en-US" sz="2000" b="1" dirty="0">
                <a:solidFill>
                  <a:srgbClr val="0070C0"/>
                </a:solidFill>
              </a:rPr>
              <a:t> </a:t>
            </a:r>
            <a:r>
              <a:rPr lang="en-US" sz="2000" b="1" dirty="0" err="1">
                <a:solidFill>
                  <a:srgbClr val="0070C0"/>
                </a:solidFill>
              </a:rPr>
              <a:t>rămână</a:t>
            </a:r>
            <a:r>
              <a:rPr lang="en-US" sz="2000" b="1" dirty="0">
                <a:solidFill>
                  <a:srgbClr val="0070C0"/>
                </a:solidFill>
              </a:rPr>
              <a:t> </a:t>
            </a:r>
            <a:r>
              <a:rPr lang="en-US" sz="2000" b="1" dirty="0" err="1">
                <a:solidFill>
                  <a:srgbClr val="0070C0"/>
                </a:solidFill>
              </a:rPr>
              <a:t>spitalizaţi</a:t>
            </a:r>
            <a:r>
              <a:rPr lang="en-US" sz="2000" b="1" dirty="0">
                <a:solidFill>
                  <a:srgbClr val="0070C0"/>
                </a:solidFill>
              </a:rPr>
              <a:t> </a:t>
            </a:r>
            <a:r>
              <a:rPr lang="en-US" sz="2000" b="1" dirty="0" err="1">
                <a:solidFill>
                  <a:srgbClr val="0070C0"/>
                </a:solidFill>
              </a:rPr>
              <a:t>cel</a:t>
            </a:r>
            <a:r>
              <a:rPr lang="en-US" sz="2000" b="1" dirty="0">
                <a:solidFill>
                  <a:srgbClr val="0070C0"/>
                </a:solidFill>
              </a:rPr>
              <a:t> </a:t>
            </a:r>
            <a:r>
              <a:rPr lang="en-US" sz="2000" b="1" dirty="0" err="1">
                <a:solidFill>
                  <a:srgbClr val="0070C0"/>
                </a:solidFill>
              </a:rPr>
              <a:t>puţin</a:t>
            </a:r>
            <a:r>
              <a:rPr lang="en-US" sz="2000" b="1" dirty="0">
                <a:solidFill>
                  <a:srgbClr val="0070C0"/>
                </a:solidFill>
              </a:rPr>
              <a:t> </a:t>
            </a:r>
            <a:r>
              <a:rPr lang="en-US" sz="2000" b="1" dirty="0" err="1" smtClean="0">
                <a:solidFill>
                  <a:srgbClr val="0070C0"/>
                </a:solidFill>
              </a:rPr>
              <a:t>până</a:t>
            </a:r>
            <a:r>
              <a:rPr lang="en-US" sz="2000" b="1" dirty="0" smtClean="0">
                <a:solidFill>
                  <a:srgbClr val="0070C0"/>
                </a:solidFill>
              </a:rPr>
              <a:t> </a:t>
            </a:r>
            <a:r>
              <a:rPr lang="en-US" sz="2000" b="1" dirty="0">
                <a:solidFill>
                  <a:srgbClr val="0070C0"/>
                </a:solidFill>
              </a:rPr>
              <a:t>la </a:t>
            </a:r>
            <a:r>
              <a:rPr lang="en-US" sz="2000" b="1" dirty="0" err="1">
                <a:solidFill>
                  <a:srgbClr val="0070C0"/>
                </a:solidFill>
              </a:rPr>
              <a:t>negativarea</a:t>
            </a:r>
            <a:r>
              <a:rPr lang="en-US" sz="2000" b="1" dirty="0">
                <a:solidFill>
                  <a:srgbClr val="0070C0"/>
                </a:solidFill>
              </a:rPr>
              <a:t> </a:t>
            </a:r>
            <a:r>
              <a:rPr lang="en-US" sz="2000" b="1" dirty="0" err="1">
                <a:solidFill>
                  <a:srgbClr val="0070C0"/>
                </a:solidFill>
              </a:rPr>
              <a:t>microscopică</a:t>
            </a:r>
            <a:r>
              <a:rPr lang="en-US" sz="2000" b="1" dirty="0">
                <a:solidFill>
                  <a:srgbClr val="0070C0"/>
                </a:solidFill>
              </a:rPr>
              <a:t> </a:t>
            </a:r>
            <a:r>
              <a:rPr lang="en-US" sz="2000" b="1" dirty="0" smtClean="0">
                <a:solidFill>
                  <a:srgbClr val="0070C0"/>
                </a:solidFill>
              </a:rPr>
              <a:t>a </a:t>
            </a:r>
            <a:r>
              <a:rPr lang="en-US" sz="2000" b="1" dirty="0" err="1">
                <a:solidFill>
                  <a:srgbClr val="0070C0"/>
                </a:solidFill>
              </a:rPr>
              <a:t>sputei</a:t>
            </a:r>
            <a:r>
              <a:rPr lang="en-US" sz="2000" dirty="0">
                <a:solidFill>
                  <a:srgbClr val="0070C0"/>
                </a:solidFill>
              </a:rPr>
              <a:t>, </a:t>
            </a:r>
            <a:r>
              <a:rPr lang="en-US" sz="2000" dirty="0"/>
              <a:t>de </a:t>
            </a:r>
            <a:r>
              <a:rPr lang="en-US" sz="2000" dirty="0" err="1"/>
              <a:t>preferat</a:t>
            </a:r>
            <a:r>
              <a:rPr lang="en-US" sz="2000" dirty="0"/>
              <a:t> </a:t>
            </a:r>
            <a:r>
              <a:rPr lang="en-US" sz="2000" dirty="0" err="1"/>
              <a:t>până</a:t>
            </a:r>
            <a:r>
              <a:rPr lang="en-US" sz="2000" dirty="0"/>
              <a:t> la </a:t>
            </a:r>
            <a:r>
              <a:rPr lang="en-US" sz="2000" dirty="0" err="1"/>
              <a:t>conversia</a:t>
            </a:r>
            <a:r>
              <a:rPr lang="en-US" sz="2000" dirty="0"/>
              <a:t> </a:t>
            </a:r>
            <a:r>
              <a:rPr lang="en-US" sz="2000" dirty="0" err="1"/>
              <a:t>în</a:t>
            </a:r>
            <a:r>
              <a:rPr lang="en-US" sz="2000" dirty="0"/>
              <a:t> </a:t>
            </a:r>
            <a:r>
              <a:rPr lang="en-US" sz="2000" dirty="0" err="1" smtClean="0"/>
              <a:t>cultură</a:t>
            </a:r>
            <a:r>
              <a:rPr lang="ro-RO" sz="2000" dirty="0" smtClean="0"/>
              <a:t> </a:t>
            </a:r>
            <a:r>
              <a:rPr lang="en-US" sz="2000" dirty="0" smtClean="0"/>
              <a:t>(minim </a:t>
            </a:r>
            <a:r>
              <a:rPr lang="en-US" sz="2000" dirty="0"/>
              <a:t>2 </a:t>
            </a:r>
            <a:r>
              <a:rPr lang="en-US" sz="2000" dirty="0" err="1" smtClean="0"/>
              <a:t>culturi</a:t>
            </a:r>
            <a:r>
              <a:rPr lang="en-US" sz="2000" dirty="0" smtClean="0"/>
              <a:t> </a:t>
            </a:r>
            <a:r>
              <a:rPr lang="en-US" sz="2000" dirty="0"/>
              <a:t>consecutive negative</a:t>
            </a:r>
            <a:r>
              <a:rPr lang="en-US" sz="2000" dirty="0" smtClean="0"/>
              <a:t>).</a:t>
            </a:r>
            <a:r>
              <a:rPr lang="ro-RO" sz="2000" dirty="0" smtClean="0"/>
              <a:t> </a:t>
            </a:r>
            <a:r>
              <a:rPr lang="ro-RO" sz="2000" i="1" dirty="0" smtClean="0"/>
              <a:t>(p.31)</a:t>
            </a:r>
            <a:endParaRPr lang="en-US" sz="2000" i="1" dirty="0"/>
          </a:p>
          <a:p>
            <a:pPr marL="0" indent="0">
              <a:buNone/>
            </a:pPr>
            <a:r>
              <a:rPr lang="ro-RO" sz="2000" dirty="0" smtClean="0"/>
              <a:t>3) p</a:t>
            </a:r>
            <a:r>
              <a:rPr lang="en-US" sz="2000" dirty="0" err="1" smtClean="0"/>
              <a:t>erioada</a:t>
            </a:r>
            <a:r>
              <a:rPr lang="en-US" sz="2000" dirty="0" smtClean="0"/>
              <a:t> de </a:t>
            </a:r>
            <a:r>
              <a:rPr lang="en-US" sz="2000" dirty="0" err="1" smtClean="0"/>
              <a:t>spitalizare</a:t>
            </a:r>
            <a:r>
              <a:rPr lang="en-US" sz="2000" dirty="0" smtClean="0"/>
              <a:t> </a:t>
            </a:r>
            <a:r>
              <a:rPr lang="en-US" sz="2000" dirty="0" err="1" smtClean="0"/>
              <a:t>trebuie</a:t>
            </a:r>
            <a:r>
              <a:rPr lang="en-US" sz="2000" dirty="0" smtClean="0"/>
              <a:t> </a:t>
            </a:r>
            <a:r>
              <a:rPr lang="en-US" sz="2000" dirty="0" err="1" smtClean="0"/>
              <a:t>redusă</a:t>
            </a:r>
            <a:r>
              <a:rPr lang="en-US" sz="2000" dirty="0" smtClean="0"/>
              <a:t> la minim; </a:t>
            </a:r>
            <a:r>
              <a:rPr lang="en-US" sz="2000" dirty="0" err="1" smtClean="0"/>
              <a:t>cazurile</a:t>
            </a:r>
            <a:r>
              <a:rPr lang="en-US" sz="2000" dirty="0" smtClean="0"/>
              <a:t> bacteriologic negative </a:t>
            </a:r>
            <a:r>
              <a:rPr lang="en-US" sz="2000" dirty="0" err="1" smtClean="0"/>
              <a:t>și</a:t>
            </a:r>
            <a:r>
              <a:rPr lang="en-US" sz="2000" dirty="0" smtClean="0"/>
              <a:t> </a:t>
            </a:r>
            <a:r>
              <a:rPr lang="en-US" sz="2000" dirty="0" err="1" smtClean="0"/>
              <a:t>cele</a:t>
            </a:r>
            <a:r>
              <a:rPr lang="en-US" sz="2000" dirty="0" smtClean="0"/>
              <a:t> cu </a:t>
            </a:r>
            <a:r>
              <a:rPr lang="en-US" sz="2000" dirty="0" err="1" smtClean="0"/>
              <a:t>posibilități</a:t>
            </a:r>
            <a:r>
              <a:rPr lang="en-US" sz="2000" dirty="0" smtClean="0"/>
              <a:t> de </a:t>
            </a:r>
            <a:r>
              <a:rPr lang="en-US" sz="2000" dirty="0" err="1" smtClean="0"/>
              <a:t>izolare</a:t>
            </a:r>
            <a:r>
              <a:rPr lang="en-US" sz="2000" dirty="0" smtClean="0"/>
              <a:t> la </a:t>
            </a:r>
            <a:r>
              <a:rPr lang="en-US" sz="2000" dirty="0" err="1" smtClean="0"/>
              <a:t>domiciliu</a:t>
            </a:r>
            <a:r>
              <a:rPr lang="en-US" sz="2000" dirty="0" smtClean="0"/>
              <a:t> pot fi </a:t>
            </a:r>
            <a:r>
              <a:rPr lang="en-US" sz="2000" dirty="0" err="1" smtClean="0"/>
              <a:t>tratate</a:t>
            </a:r>
            <a:r>
              <a:rPr lang="en-US" sz="2000" dirty="0" smtClean="0"/>
              <a:t> </a:t>
            </a:r>
            <a:r>
              <a:rPr lang="en-US" sz="2000" dirty="0" err="1" smtClean="0"/>
              <a:t>ambulator</a:t>
            </a:r>
            <a:r>
              <a:rPr lang="en-US" sz="2000" dirty="0" smtClean="0"/>
              <a:t> </a:t>
            </a:r>
            <a:r>
              <a:rPr lang="en-US" sz="2000" dirty="0" err="1" smtClean="0"/>
              <a:t>dacă</a:t>
            </a:r>
            <a:r>
              <a:rPr lang="en-US" sz="2000" dirty="0" smtClean="0"/>
              <a:t> se </a:t>
            </a:r>
            <a:r>
              <a:rPr lang="en-US" sz="2000" dirty="0" err="1" smtClean="0"/>
              <a:t>asigură</a:t>
            </a:r>
            <a:r>
              <a:rPr lang="en-US" sz="2000" dirty="0" smtClean="0"/>
              <a:t> </a:t>
            </a:r>
            <a:r>
              <a:rPr lang="en-US" sz="2000" dirty="0" err="1" smtClean="0"/>
              <a:t>tratamentul</a:t>
            </a:r>
            <a:r>
              <a:rPr lang="en-US" sz="2000" dirty="0" smtClean="0"/>
              <a:t> direct </a:t>
            </a:r>
            <a:r>
              <a:rPr lang="en-US" sz="2000" dirty="0" err="1" smtClean="0"/>
              <a:t>observat</a:t>
            </a:r>
            <a:r>
              <a:rPr lang="ro-RO" sz="2000" dirty="0" smtClean="0"/>
              <a:t> </a:t>
            </a:r>
            <a:r>
              <a:rPr lang="en-US" sz="2000" dirty="0" err="1" smtClean="0"/>
              <a:t>și</a:t>
            </a:r>
            <a:r>
              <a:rPr lang="en-US" sz="2000" dirty="0" smtClean="0"/>
              <a:t> </a:t>
            </a:r>
            <a:r>
              <a:rPr lang="en-US" sz="2000" dirty="0" err="1" smtClean="0"/>
              <a:t>monitorizarea</a:t>
            </a:r>
            <a:r>
              <a:rPr lang="en-US" sz="2000" dirty="0" smtClean="0"/>
              <a:t> </a:t>
            </a:r>
            <a:r>
              <a:rPr lang="en-US" sz="2000" dirty="0" err="1" smtClean="0"/>
              <a:t>corespunzătoare</a:t>
            </a:r>
            <a:r>
              <a:rPr lang="en-US" sz="2000" dirty="0" smtClean="0"/>
              <a:t>; </a:t>
            </a:r>
            <a:r>
              <a:rPr lang="en-US" sz="2000" dirty="0" err="1" smtClean="0"/>
              <a:t>cazurile</a:t>
            </a:r>
            <a:r>
              <a:rPr lang="en-US" sz="2000" dirty="0" smtClean="0"/>
              <a:t> </a:t>
            </a:r>
            <a:r>
              <a:rPr lang="en-US" sz="2000" dirty="0" err="1" smtClean="0"/>
              <a:t>spitalizate</a:t>
            </a:r>
            <a:r>
              <a:rPr lang="en-US" sz="2000" dirty="0" smtClean="0"/>
              <a:t> </a:t>
            </a:r>
            <a:r>
              <a:rPr lang="en-US" sz="2000" dirty="0" err="1" smtClean="0"/>
              <a:t>vor</a:t>
            </a:r>
            <a:r>
              <a:rPr lang="en-US" sz="2000" dirty="0" smtClean="0"/>
              <a:t> fi </a:t>
            </a:r>
            <a:r>
              <a:rPr lang="en-US" sz="2000" dirty="0" err="1" smtClean="0"/>
              <a:t>menținute</a:t>
            </a:r>
            <a:r>
              <a:rPr lang="en-US" sz="2000" dirty="0" smtClean="0"/>
              <a:t> </a:t>
            </a:r>
            <a:r>
              <a:rPr lang="en-US" sz="2000" dirty="0" err="1" smtClean="0"/>
              <a:t>în</a:t>
            </a:r>
            <a:r>
              <a:rPr lang="en-US" sz="2000" dirty="0" smtClean="0"/>
              <a:t> </a:t>
            </a:r>
            <a:r>
              <a:rPr lang="en-US" sz="2000" dirty="0" err="1" smtClean="0"/>
              <a:t>staționar</a:t>
            </a:r>
            <a:r>
              <a:rPr lang="en-US" sz="2000" dirty="0" smtClean="0"/>
              <a:t> </a:t>
            </a:r>
            <a:r>
              <a:rPr lang="en-US" sz="2000" dirty="0" err="1" smtClean="0"/>
              <a:t>atâta</a:t>
            </a:r>
            <a:r>
              <a:rPr lang="en-US" sz="2000" dirty="0" smtClean="0"/>
              <a:t> </a:t>
            </a:r>
            <a:r>
              <a:rPr lang="en-US" sz="2000" dirty="0" err="1" smtClean="0"/>
              <a:t>timp</a:t>
            </a:r>
            <a:r>
              <a:rPr lang="en-US" sz="2000" dirty="0" smtClean="0"/>
              <a:t> </a:t>
            </a:r>
            <a:r>
              <a:rPr lang="en-US" sz="2000" dirty="0" err="1" smtClean="0"/>
              <a:t>cât</a:t>
            </a:r>
            <a:r>
              <a:rPr lang="en-US" sz="2000" dirty="0" smtClean="0"/>
              <a:t> </a:t>
            </a:r>
            <a:r>
              <a:rPr lang="en-US" sz="2000" dirty="0" err="1" smtClean="0"/>
              <a:t>este</a:t>
            </a:r>
            <a:r>
              <a:rPr lang="en-US" sz="2000" dirty="0" smtClean="0"/>
              <a:t> </a:t>
            </a:r>
            <a:r>
              <a:rPr lang="en-US" sz="2000" dirty="0" err="1" smtClean="0"/>
              <a:t>necesar</a:t>
            </a:r>
            <a:r>
              <a:rPr lang="en-US" sz="2000" dirty="0" smtClean="0"/>
              <a:t> </a:t>
            </a:r>
            <a:r>
              <a:rPr lang="en-US" sz="2000" dirty="0" err="1" smtClean="0"/>
              <a:t>pentru</a:t>
            </a:r>
            <a:r>
              <a:rPr lang="en-US" sz="2000" dirty="0" smtClean="0"/>
              <a:t> </a:t>
            </a:r>
            <a:r>
              <a:rPr lang="en-US" sz="2000" dirty="0" err="1" smtClean="0"/>
              <a:t>asigurarea</a:t>
            </a:r>
            <a:r>
              <a:rPr lang="en-US" sz="2000" dirty="0" smtClean="0"/>
              <a:t> </a:t>
            </a:r>
            <a:r>
              <a:rPr lang="ro-RO" sz="2000" dirty="0" smtClean="0"/>
              <a:t>e</a:t>
            </a:r>
            <a:r>
              <a:rPr lang="en-US" sz="2000" dirty="0" err="1" smtClean="0"/>
              <a:t>ficienței</a:t>
            </a:r>
            <a:r>
              <a:rPr lang="en-US" sz="2000" dirty="0" smtClean="0"/>
              <a:t> </a:t>
            </a:r>
            <a:r>
              <a:rPr lang="en-US" sz="2000" dirty="0" err="1" smtClean="0"/>
              <a:t>tratamentului</a:t>
            </a:r>
            <a:r>
              <a:rPr lang="en-US" sz="2000" dirty="0" smtClean="0"/>
              <a:t> </a:t>
            </a:r>
            <a:r>
              <a:rPr lang="en-US" sz="2000" dirty="0" err="1" smtClean="0"/>
              <a:t>și</a:t>
            </a:r>
            <a:r>
              <a:rPr lang="en-US" sz="2000" dirty="0" smtClean="0"/>
              <a:t> </a:t>
            </a:r>
            <a:r>
              <a:rPr lang="en-US" sz="2000" dirty="0" err="1" smtClean="0"/>
              <a:t>monitorizarea</a:t>
            </a:r>
            <a:r>
              <a:rPr lang="en-US" sz="2000" dirty="0" smtClean="0"/>
              <a:t> </a:t>
            </a:r>
            <a:r>
              <a:rPr lang="en-US" sz="2000" dirty="0" err="1" smtClean="0"/>
              <a:t>efectelor</a:t>
            </a:r>
            <a:r>
              <a:rPr lang="en-US" sz="2000" dirty="0" smtClean="0"/>
              <a:t> adverse. </a:t>
            </a:r>
            <a:r>
              <a:rPr lang="en-US" sz="2000" b="1" dirty="0" smtClean="0">
                <a:solidFill>
                  <a:srgbClr val="0070C0"/>
                </a:solidFill>
              </a:rPr>
              <a:t>Se </a:t>
            </a:r>
            <a:r>
              <a:rPr lang="en-US" sz="2000" b="1" dirty="0" err="1" smtClean="0">
                <a:solidFill>
                  <a:srgbClr val="0070C0"/>
                </a:solidFill>
              </a:rPr>
              <a:t>acceptă</a:t>
            </a:r>
            <a:r>
              <a:rPr lang="en-US" sz="2000" b="1" dirty="0" smtClean="0">
                <a:solidFill>
                  <a:srgbClr val="0070C0"/>
                </a:solidFill>
              </a:rPr>
              <a:t> ca </a:t>
            </a:r>
            <a:r>
              <a:rPr lang="ro-RO" sz="2000" b="1" dirty="0" smtClean="0">
                <a:solidFill>
                  <a:srgbClr val="0070C0"/>
                </a:solidFill>
              </a:rPr>
              <a:t>p</a:t>
            </a:r>
            <a:r>
              <a:rPr lang="en-US" sz="2000" b="1" dirty="0" err="1" smtClean="0">
                <a:solidFill>
                  <a:srgbClr val="0070C0"/>
                </a:solidFill>
              </a:rPr>
              <a:t>erioada</a:t>
            </a:r>
            <a:r>
              <a:rPr lang="en-US" sz="2000" b="1" dirty="0" smtClean="0">
                <a:solidFill>
                  <a:srgbClr val="0070C0"/>
                </a:solidFill>
              </a:rPr>
              <a:t> de </a:t>
            </a:r>
            <a:r>
              <a:rPr lang="en-US" sz="2000" b="1" dirty="0" err="1" smtClean="0">
                <a:solidFill>
                  <a:srgbClr val="0070C0"/>
                </a:solidFill>
              </a:rPr>
              <a:t>contagiozitate</a:t>
            </a:r>
            <a:r>
              <a:rPr lang="en-US" sz="2000" b="1" dirty="0" smtClean="0">
                <a:solidFill>
                  <a:srgbClr val="0070C0"/>
                </a:solidFill>
              </a:rPr>
              <a:t> </a:t>
            </a:r>
            <a:r>
              <a:rPr lang="en-US" sz="2000" b="1" dirty="0" err="1" smtClean="0">
                <a:solidFill>
                  <a:srgbClr val="0070C0"/>
                </a:solidFill>
              </a:rPr>
              <a:t>pentru</a:t>
            </a:r>
            <a:r>
              <a:rPr lang="en-US" sz="2000" b="1" dirty="0" smtClean="0">
                <a:solidFill>
                  <a:srgbClr val="0070C0"/>
                </a:solidFill>
              </a:rPr>
              <a:t> </a:t>
            </a:r>
            <a:r>
              <a:rPr lang="en-US" sz="2000" b="1" dirty="0" err="1" smtClean="0">
                <a:solidFill>
                  <a:srgbClr val="0070C0"/>
                </a:solidFill>
              </a:rPr>
              <a:t>cazurile</a:t>
            </a:r>
            <a:r>
              <a:rPr lang="en-US" sz="2000" b="1" dirty="0" smtClean="0">
                <a:solidFill>
                  <a:srgbClr val="0070C0"/>
                </a:solidFill>
              </a:rPr>
              <a:t> cu </a:t>
            </a:r>
            <a:r>
              <a:rPr lang="en-US" sz="2000" b="1" dirty="0" err="1" smtClean="0">
                <a:solidFill>
                  <a:srgbClr val="0070C0"/>
                </a:solidFill>
              </a:rPr>
              <a:t>sensibilitate</a:t>
            </a:r>
            <a:r>
              <a:rPr lang="en-US" sz="2000" b="1" dirty="0" smtClean="0">
                <a:solidFill>
                  <a:srgbClr val="0070C0"/>
                </a:solidFill>
              </a:rPr>
              <a:t> nu </a:t>
            </a:r>
            <a:r>
              <a:rPr lang="en-US" sz="2000" b="1" dirty="0" err="1" smtClean="0">
                <a:solidFill>
                  <a:srgbClr val="0070C0"/>
                </a:solidFill>
              </a:rPr>
              <a:t>depășeste</a:t>
            </a:r>
            <a:r>
              <a:rPr lang="en-US" sz="2000" b="1" dirty="0" smtClean="0">
                <a:solidFill>
                  <a:srgbClr val="0070C0"/>
                </a:solidFill>
              </a:rPr>
              <a:t> 2 </a:t>
            </a:r>
            <a:r>
              <a:rPr lang="en-US" sz="2000" b="1" dirty="0" err="1" smtClean="0">
                <a:solidFill>
                  <a:srgbClr val="0070C0"/>
                </a:solidFill>
              </a:rPr>
              <a:t>săptămâni</a:t>
            </a:r>
            <a:r>
              <a:rPr lang="en-US" sz="2000" b="1" dirty="0" smtClean="0">
                <a:solidFill>
                  <a:srgbClr val="0070C0"/>
                </a:solidFill>
              </a:rPr>
              <a:t> </a:t>
            </a:r>
            <a:r>
              <a:rPr lang="en-US" sz="2000" b="1" dirty="0" err="1" smtClean="0">
                <a:solidFill>
                  <a:srgbClr val="0070C0"/>
                </a:solidFill>
              </a:rPr>
              <a:t>după</a:t>
            </a:r>
            <a:r>
              <a:rPr lang="en-US" sz="2000" b="1" dirty="0" smtClean="0">
                <a:solidFill>
                  <a:srgbClr val="0070C0"/>
                </a:solidFill>
              </a:rPr>
              <a:t> </a:t>
            </a:r>
            <a:r>
              <a:rPr lang="en-US" sz="2000" b="1" dirty="0" err="1" smtClean="0">
                <a:solidFill>
                  <a:srgbClr val="0070C0"/>
                </a:solidFill>
              </a:rPr>
              <a:t>inițierea</a:t>
            </a:r>
            <a:r>
              <a:rPr lang="en-US" sz="2000" b="1" dirty="0" smtClean="0">
                <a:solidFill>
                  <a:srgbClr val="0070C0"/>
                </a:solidFill>
              </a:rPr>
              <a:t> </a:t>
            </a:r>
            <a:r>
              <a:rPr lang="en-US" sz="2000" b="1" dirty="0" err="1" smtClean="0">
                <a:solidFill>
                  <a:srgbClr val="0070C0"/>
                </a:solidFill>
              </a:rPr>
              <a:t>tratamentului</a:t>
            </a:r>
            <a:r>
              <a:rPr lang="en-US" sz="2000" b="1" dirty="0" smtClean="0">
                <a:solidFill>
                  <a:srgbClr val="0070C0"/>
                </a:solidFill>
              </a:rPr>
              <a:t>;</a:t>
            </a:r>
            <a:r>
              <a:rPr lang="en-US" sz="2000" dirty="0" smtClean="0"/>
              <a:t> </a:t>
            </a:r>
            <a:r>
              <a:rPr lang="en-US" sz="2000" dirty="0" err="1" smtClean="0"/>
              <a:t>pentru</a:t>
            </a:r>
            <a:r>
              <a:rPr lang="en-US" sz="2000" dirty="0" smtClean="0"/>
              <a:t> </a:t>
            </a:r>
            <a:r>
              <a:rPr lang="en-US" sz="2000" dirty="0" err="1" smtClean="0"/>
              <a:t>cazurile</a:t>
            </a:r>
            <a:r>
              <a:rPr lang="en-US" sz="2000" dirty="0" smtClean="0"/>
              <a:t> cu </a:t>
            </a:r>
            <a:r>
              <a:rPr lang="en-US" sz="2000" dirty="0" err="1" smtClean="0"/>
              <a:t>tuberculoză</a:t>
            </a:r>
            <a:r>
              <a:rPr lang="en-US" sz="2000" dirty="0" smtClean="0"/>
              <a:t> </a:t>
            </a:r>
            <a:r>
              <a:rPr lang="en-US" sz="2000" dirty="0" err="1" smtClean="0"/>
              <a:t>multidrog</a:t>
            </a:r>
            <a:r>
              <a:rPr lang="en-US" sz="2000" dirty="0" smtClean="0"/>
              <a:t> </a:t>
            </a:r>
            <a:r>
              <a:rPr lang="en-US" sz="2000" dirty="0" err="1" smtClean="0"/>
              <a:t>rezistentă</a:t>
            </a:r>
            <a:r>
              <a:rPr lang="en-US" sz="2000" dirty="0" smtClean="0"/>
              <a:t>, </a:t>
            </a:r>
            <a:r>
              <a:rPr lang="en-US" sz="2000" dirty="0" err="1" smtClean="0"/>
              <a:t>contagiozitatea</a:t>
            </a:r>
            <a:r>
              <a:rPr lang="en-US" sz="2000" dirty="0" smtClean="0"/>
              <a:t> </a:t>
            </a:r>
            <a:r>
              <a:rPr lang="en-US" sz="2000" dirty="0" err="1" smtClean="0"/>
              <a:t>scade</a:t>
            </a:r>
            <a:r>
              <a:rPr lang="en-US" sz="2000" dirty="0" smtClean="0"/>
              <a:t> de </a:t>
            </a:r>
            <a:r>
              <a:rPr lang="en-US" sz="2000" dirty="0" err="1" smtClean="0"/>
              <a:t>asemenea</a:t>
            </a:r>
            <a:r>
              <a:rPr lang="en-US" sz="2000" dirty="0" smtClean="0"/>
              <a:t> rapid </a:t>
            </a:r>
            <a:r>
              <a:rPr lang="en-US" sz="2000" dirty="0" err="1" smtClean="0"/>
              <a:t>după</a:t>
            </a:r>
            <a:r>
              <a:rPr lang="en-US" sz="2000" dirty="0" smtClean="0"/>
              <a:t> </a:t>
            </a:r>
            <a:r>
              <a:rPr lang="en-US" sz="2000" dirty="0" err="1" smtClean="0"/>
              <a:t>începerea</a:t>
            </a:r>
            <a:r>
              <a:rPr lang="en-US" sz="2000" dirty="0" smtClean="0"/>
              <a:t> </a:t>
            </a:r>
            <a:r>
              <a:rPr lang="en-US" sz="2000" dirty="0" err="1" smtClean="0"/>
              <a:t>tratamentului</a:t>
            </a:r>
            <a:r>
              <a:rPr lang="en-US" sz="2000" dirty="0" smtClean="0"/>
              <a:t> </a:t>
            </a:r>
            <a:r>
              <a:rPr lang="en-US" sz="2000" dirty="0" err="1" smtClean="0"/>
              <a:t>eficient</a:t>
            </a:r>
            <a:r>
              <a:rPr lang="en-US" sz="2000" dirty="0" smtClean="0"/>
              <a:t>, </a:t>
            </a:r>
            <a:r>
              <a:rPr lang="en-US" sz="2000" dirty="0" err="1" smtClean="0"/>
              <a:t>totuși</a:t>
            </a:r>
            <a:r>
              <a:rPr lang="en-US" sz="2000" dirty="0" smtClean="0"/>
              <a:t> se </a:t>
            </a:r>
            <a:r>
              <a:rPr lang="en-US" sz="2000" dirty="0" err="1" smtClean="0"/>
              <a:t>recomandă</a:t>
            </a:r>
            <a:r>
              <a:rPr lang="en-US" sz="2000" dirty="0" smtClean="0"/>
              <a:t> </a:t>
            </a:r>
            <a:r>
              <a:rPr lang="en-US" sz="2000" dirty="0" err="1" smtClean="0"/>
              <a:t>menținerea</a:t>
            </a:r>
            <a:r>
              <a:rPr lang="en-US" sz="2000" dirty="0" smtClean="0"/>
              <a:t> </a:t>
            </a:r>
            <a:r>
              <a:rPr lang="en-US" sz="2000" dirty="0" err="1" smtClean="0"/>
              <a:t>izolării</a:t>
            </a:r>
            <a:r>
              <a:rPr lang="en-US" sz="2000" dirty="0" smtClean="0"/>
              <a:t> </a:t>
            </a:r>
            <a:r>
              <a:rPr lang="en-US" sz="2000" dirty="0" err="1" smtClean="0"/>
              <a:t>până</a:t>
            </a:r>
            <a:r>
              <a:rPr lang="en-US" sz="2000" dirty="0" smtClean="0"/>
              <a:t> la </a:t>
            </a:r>
            <a:r>
              <a:rPr lang="en-US" sz="2000" dirty="0" err="1" smtClean="0"/>
              <a:t>negativare</a:t>
            </a:r>
            <a:r>
              <a:rPr lang="ro-RO" sz="2000" dirty="0" smtClean="0"/>
              <a:t> </a:t>
            </a:r>
            <a:r>
              <a:rPr lang="en-US" sz="2000" dirty="0" smtClean="0"/>
              <a:t>a </a:t>
            </a:r>
            <a:r>
              <a:rPr lang="en-US" sz="2000" dirty="0" err="1" smtClean="0"/>
              <a:t>în</a:t>
            </a:r>
            <a:r>
              <a:rPr lang="en-US" sz="2000" dirty="0" smtClean="0"/>
              <a:t> </a:t>
            </a:r>
            <a:r>
              <a:rPr lang="en-US" sz="2000" dirty="0" err="1" smtClean="0"/>
              <a:t>microscopie</a:t>
            </a:r>
            <a:r>
              <a:rPr lang="en-US" sz="2000" dirty="0" smtClean="0"/>
              <a:t> a </a:t>
            </a:r>
            <a:r>
              <a:rPr lang="en-US" sz="2000" dirty="0" err="1" smtClean="0"/>
              <a:t>sputei</a:t>
            </a:r>
            <a:r>
              <a:rPr lang="en-US" sz="2000" dirty="0" smtClean="0"/>
              <a:t>.</a:t>
            </a:r>
            <a:r>
              <a:rPr lang="ro-RO" sz="2000" dirty="0" smtClean="0"/>
              <a:t> </a:t>
            </a:r>
            <a:r>
              <a:rPr lang="ro-RO" sz="2000" i="1" dirty="0" smtClean="0"/>
              <a:t>(p. 41)</a:t>
            </a:r>
            <a:endParaRPr lang="en-US" sz="2000" i="1" dirty="0" smtClean="0"/>
          </a:p>
          <a:p>
            <a:pPr marL="0" indent="0">
              <a:buNone/>
            </a:pPr>
            <a:endParaRPr lang="en-US" sz="2000" dirty="0"/>
          </a:p>
          <a:p>
            <a:pPr marL="0" indent="0">
              <a:buNone/>
            </a:pPr>
            <a:endParaRPr lang="ro-RO" sz="2000" dirty="0" smtClean="0"/>
          </a:p>
          <a:p>
            <a:pPr marL="0" indent="0">
              <a:buNone/>
            </a:pPr>
            <a:endParaRPr lang="en-US" sz="2000" dirty="0"/>
          </a:p>
          <a:p>
            <a:pPr marL="0" indent="0">
              <a:buNone/>
            </a:pPr>
            <a:endParaRPr lang="en-US" sz="2000" dirty="0"/>
          </a:p>
        </p:txBody>
      </p:sp>
    </p:spTree>
    <p:extLst>
      <p:ext uri="{BB962C8B-B14F-4D97-AF65-F5344CB8AC3E}">
        <p14:creationId xmlns:p14="http://schemas.microsoft.com/office/powerpoint/2010/main" val="786630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err="1" smtClean="0"/>
              <a:t>Reducerea</a:t>
            </a:r>
            <a:r>
              <a:rPr lang="en-US" sz="4000" dirty="0" smtClean="0"/>
              <a:t> </a:t>
            </a:r>
            <a:r>
              <a:rPr lang="en-US" sz="4000" dirty="0" err="1" smtClean="0"/>
              <a:t>perioadei</a:t>
            </a:r>
            <a:r>
              <a:rPr lang="en-US" sz="4000" dirty="0" smtClean="0"/>
              <a:t> de </a:t>
            </a:r>
            <a:r>
              <a:rPr lang="en-US" sz="4000" dirty="0" err="1" smtClean="0"/>
              <a:t>spitalizare</a:t>
            </a:r>
            <a:r>
              <a:rPr lang="ro-RO" sz="4000" dirty="0" smtClean="0"/>
              <a:t> (cont.)</a:t>
            </a:r>
            <a:endParaRPr lang="en-US" sz="4000" dirty="0"/>
          </a:p>
        </p:txBody>
      </p:sp>
      <p:sp>
        <p:nvSpPr>
          <p:cNvPr id="3" name="Content Placeholder 2"/>
          <p:cNvSpPr>
            <a:spLocks noGrp="1"/>
          </p:cNvSpPr>
          <p:nvPr>
            <p:ph idx="1"/>
          </p:nvPr>
        </p:nvSpPr>
        <p:spPr>
          <a:xfrm>
            <a:off x="838200" y="1396647"/>
            <a:ext cx="10515600" cy="5204178"/>
          </a:xfrm>
        </p:spPr>
        <p:txBody>
          <a:bodyPr>
            <a:normAutofit fontScale="85000" lnSpcReduction="20000"/>
          </a:bodyPr>
          <a:lstStyle/>
          <a:p>
            <a:pPr marL="0" indent="0">
              <a:buNone/>
            </a:pPr>
            <a:r>
              <a:rPr lang="ro-RO" b="1" dirty="0" smtClean="0">
                <a:solidFill>
                  <a:srgbClr val="0070C0"/>
                </a:solidFill>
              </a:rPr>
              <a:t>În practică:</a:t>
            </a:r>
          </a:p>
          <a:p>
            <a:r>
              <a:rPr lang="ro-RO" dirty="0" smtClean="0"/>
              <a:t>Bugetul unui spital de pneumoftiziologie este influențat semnificativ de numărul de zile de spitalizare TB decontate (vs. Alte afecțiuni pneumologice pentru care se decontează sumă fixă/caz tratat, independent de numărul de zile de spitalizare).</a:t>
            </a:r>
          </a:p>
          <a:p>
            <a:r>
              <a:rPr lang="en-US" dirty="0" smtClean="0"/>
              <a:t>Nu</a:t>
            </a:r>
            <a:r>
              <a:rPr lang="ro-RO" dirty="0" smtClean="0"/>
              <a:t>mărul de zile de spitalizare </a:t>
            </a:r>
            <a:r>
              <a:rPr lang="en-US" dirty="0" smtClean="0"/>
              <a:t>- </a:t>
            </a:r>
            <a:r>
              <a:rPr lang="ro-RO" dirty="0" smtClean="0"/>
              <a:t>nu este prevăzut un număr maxim de zile, spitalul trebuie doar să se încadreze în valoarea contractului cu CNAS.</a:t>
            </a:r>
          </a:p>
          <a:p>
            <a:pPr marL="0" indent="0">
              <a:buNone/>
            </a:pPr>
            <a:endParaRPr lang="en-US" b="1" dirty="0" smtClean="0">
              <a:solidFill>
                <a:srgbClr val="C00000"/>
              </a:solidFill>
            </a:endParaRPr>
          </a:p>
          <a:p>
            <a:pPr marL="0" indent="0">
              <a:buNone/>
            </a:pPr>
            <a:r>
              <a:rPr lang="ro-RO" b="1" dirty="0" smtClean="0">
                <a:solidFill>
                  <a:srgbClr val="C00000"/>
                </a:solidFill>
              </a:rPr>
              <a:t>În consecință:</a:t>
            </a:r>
          </a:p>
          <a:p>
            <a:r>
              <a:rPr lang="ro-RO" dirty="0" smtClean="0"/>
              <a:t>Număr foarte mic de cazuri care inițiază tratamentul în ambulatoriu (chiar și printre cazurile de microscopie negativă și tuberculoză extrapulmonară).</a:t>
            </a:r>
          </a:p>
          <a:p>
            <a:r>
              <a:rPr lang="ro-RO" dirty="0" smtClean="0"/>
              <a:t>Perioade lungi de spitalizare (în mod tipic </a:t>
            </a:r>
            <a:r>
              <a:rPr lang="en-US" dirty="0" smtClean="0"/>
              <a:t>&gt;</a:t>
            </a:r>
            <a:r>
              <a:rPr lang="ro-RO" dirty="0" smtClean="0"/>
              <a:t> 2 săptămâni la TB sensibilă; unele spitale cu medie de 2.5 luni internare/pers).</a:t>
            </a:r>
          </a:p>
          <a:p>
            <a:r>
              <a:rPr lang="ro-RO" dirty="0" smtClean="0"/>
              <a:t>D</a:t>
            </a:r>
            <a:r>
              <a:rPr lang="en-US" dirty="0" smtClean="0"/>
              <a:t>in </a:t>
            </a:r>
            <a:r>
              <a:rPr lang="en-US" dirty="0" err="1" smtClean="0"/>
              <a:t>cauza</a:t>
            </a:r>
            <a:r>
              <a:rPr lang="en-US" dirty="0" smtClean="0"/>
              <a:t> </a:t>
            </a:r>
            <a:r>
              <a:rPr lang="ro-RO" dirty="0" smtClean="0"/>
              <a:t>perioade</a:t>
            </a:r>
            <a:r>
              <a:rPr lang="en-US" dirty="0" err="1" smtClean="0"/>
              <a:t>lor</a:t>
            </a:r>
            <a:r>
              <a:rPr lang="ro-RO" dirty="0" smtClean="0"/>
              <a:t> </a:t>
            </a:r>
            <a:r>
              <a:rPr lang="ro-RO" dirty="0"/>
              <a:t>lungi de </a:t>
            </a:r>
            <a:r>
              <a:rPr lang="ro-RO" dirty="0" smtClean="0"/>
              <a:t>spitalizare</a:t>
            </a:r>
            <a:r>
              <a:rPr lang="en-US" dirty="0" smtClean="0"/>
              <a:t>, </a:t>
            </a:r>
            <a:r>
              <a:rPr lang="ro-RO" dirty="0" smtClean="0"/>
              <a:t>mulți pacienți devin neeligibili </a:t>
            </a:r>
            <a:r>
              <a:rPr lang="ro-RO" dirty="0"/>
              <a:t>pentru proiectul </a:t>
            </a:r>
            <a:r>
              <a:rPr lang="ro-RO" dirty="0" smtClean="0"/>
              <a:t>Fondului Global, </a:t>
            </a:r>
            <a:r>
              <a:rPr lang="ro-RO" dirty="0"/>
              <a:t>deoarece nu mai </a:t>
            </a:r>
            <a:r>
              <a:rPr lang="ro-RO" dirty="0" smtClean="0"/>
              <a:t>întrunesc </a:t>
            </a:r>
            <a:r>
              <a:rPr lang="ro-RO" dirty="0"/>
              <a:t>criteriile </a:t>
            </a:r>
            <a:r>
              <a:rPr lang="ro-RO" dirty="0" smtClean="0"/>
              <a:t>de admitere în proiect (luna de tratament </a:t>
            </a:r>
            <a:r>
              <a:rPr lang="en-US" dirty="0" smtClean="0"/>
              <a:t>&lt;T4</a:t>
            </a:r>
            <a:r>
              <a:rPr lang="ro-RO" dirty="0" smtClean="0"/>
              <a:t> pentru tuberculoza sensibilă</a:t>
            </a:r>
            <a:r>
              <a:rPr lang="en-US" dirty="0" smtClean="0"/>
              <a:t> </a:t>
            </a:r>
            <a:r>
              <a:rPr lang="en-US" dirty="0" err="1" smtClean="0"/>
              <a:t>sau</a:t>
            </a:r>
            <a:r>
              <a:rPr lang="en-US" dirty="0"/>
              <a:t> </a:t>
            </a:r>
            <a:r>
              <a:rPr lang="en-US" dirty="0" smtClean="0"/>
              <a:t>&lt;T12</a:t>
            </a:r>
            <a:r>
              <a:rPr lang="ro-RO" dirty="0" smtClean="0"/>
              <a:t> pentru tuberculoza rezistentă</a:t>
            </a:r>
            <a:r>
              <a:rPr lang="en-US" dirty="0" smtClean="0"/>
              <a:t>)</a:t>
            </a:r>
            <a:endParaRPr lang="ro-RO" dirty="0"/>
          </a:p>
          <a:p>
            <a:pPr marL="0" indent="0">
              <a:buNone/>
            </a:pPr>
            <a:endParaRPr lang="ro-RO" dirty="0" smtClean="0"/>
          </a:p>
        </p:txBody>
      </p:sp>
    </p:spTree>
    <p:extLst>
      <p:ext uri="{BB962C8B-B14F-4D97-AF65-F5344CB8AC3E}">
        <p14:creationId xmlns:p14="http://schemas.microsoft.com/office/powerpoint/2010/main" val="2228413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dirty="0" smtClean="0"/>
              <a:t>Beneficii ale programului după 9 luni de implementare</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
            </a:pPr>
            <a:r>
              <a:rPr lang="ro-RO" dirty="0" smtClean="0"/>
              <a:t>S-au dezvoltat relații de colaborare între dispensarele TB, echipele multidisciplinare, AMC, MS, medici de familie, servicii sociale din primării.</a:t>
            </a:r>
          </a:p>
          <a:p>
            <a:pPr>
              <a:buFont typeface="Wingdings" panose="05000000000000000000" pitchFamily="2" charset="2"/>
              <a:buChar char="§"/>
            </a:pPr>
            <a:r>
              <a:rPr lang="ro-RO" dirty="0" smtClean="0"/>
              <a:t>Suporterii DOT spun că acordarea de tichete sociale (50 lei sau 80 lei) motivează mulți pacienți să termine tratamentul.</a:t>
            </a:r>
          </a:p>
          <a:p>
            <a:pPr>
              <a:buFont typeface="Wingdings" panose="05000000000000000000" pitchFamily="2" charset="2"/>
              <a:buChar char="§"/>
            </a:pPr>
            <a:r>
              <a:rPr lang="ro-RO" dirty="0"/>
              <a:t>S-a extins rețeaua de suporteri DOT care supraveghează tratamentul pacientului cu TB (angajare de noi AMC/MS, </a:t>
            </a:r>
            <a:r>
              <a:rPr lang="ro-RO" dirty="0" smtClean="0"/>
              <a:t>includerea medicilor de familie)</a:t>
            </a:r>
            <a:endParaRPr lang="ro-RO" dirty="0"/>
          </a:p>
          <a:p>
            <a:pPr>
              <a:buFont typeface="Wingdings" panose="05000000000000000000" pitchFamily="2" charset="2"/>
              <a:buChar char="§"/>
            </a:pPr>
            <a:r>
              <a:rPr lang="ro-RO" dirty="0"/>
              <a:t>Există servicii de informare, consiliere socială și psihologică de care pacientul cu TB poate beneficia în cele 6 </a:t>
            </a:r>
            <a:r>
              <a:rPr lang="ro-RO" dirty="0" smtClean="0"/>
              <a:t>județe.</a:t>
            </a:r>
            <a:endParaRPr lang="ro-RO" dirty="0"/>
          </a:p>
          <a:p>
            <a:pPr marL="0" indent="0">
              <a:buNone/>
            </a:pPr>
            <a:endParaRPr lang="en-US" dirty="0"/>
          </a:p>
        </p:txBody>
      </p:sp>
    </p:spTree>
    <p:extLst>
      <p:ext uri="{BB962C8B-B14F-4D97-AF65-F5344CB8AC3E}">
        <p14:creationId xmlns:p14="http://schemas.microsoft.com/office/powerpoint/2010/main" val="2334954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a:t>
            </a:r>
            <a:r>
              <a:rPr lang="en-US" dirty="0" smtClean="0"/>
              <a:t>rant </a:t>
            </a:r>
            <a:r>
              <a:rPr lang="en-US" dirty="0"/>
              <a:t>objectives, key interventions &amp; activities</a:t>
            </a:r>
          </a:p>
        </p:txBody>
      </p:sp>
      <p:sp>
        <p:nvSpPr>
          <p:cNvPr id="5" name="Text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316481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Ce este de făcut pentru a înlătura barierele?</a:t>
            </a:r>
            <a:endParaRPr lang="en-US" dirty="0"/>
          </a:p>
        </p:txBody>
      </p:sp>
      <p:sp>
        <p:nvSpPr>
          <p:cNvPr id="3" name="Content Placeholder 2"/>
          <p:cNvSpPr>
            <a:spLocks noGrp="1"/>
          </p:cNvSpPr>
          <p:nvPr>
            <p:ph idx="1"/>
          </p:nvPr>
        </p:nvSpPr>
        <p:spPr>
          <a:xfrm>
            <a:off x="838200" y="1528764"/>
            <a:ext cx="10515600" cy="5043486"/>
          </a:xfrm>
        </p:spPr>
        <p:txBody>
          <a:bodyPr>
            <a:normAutofit fontScale="92500" lnSpcReduction="10000"/>
          </a:bodyPr>
          <a:lstStyle/>
          <a:p>
            <a:pPr>
              <a:buFont typeface="Wingdings" panose="05000000000000000000" pitchFamily="2" charset="2"/>
              <a:buChar char="§"/>
            </a:pPr>
            <a:r>
              <a:rPr lang="ro-RO" dirty="0" smtClean="0"/>
              <a:t>Modificarea mecanismului de finanțare al s</a:t>
            </a:r>
            <a:r>
              <a:rPr lang="en-US" dirty="0" err="1" smtClean="0"/>
              <a:t>erviciilor</a:t>
            </a:r>
            <a:r>
              <a:rPr lang="en-US" dirty="0" smtClean="0"/>
              <a:t> </a:t>
            </a:r>
            <a:r>
              <a:rPr lang="en-US" dirty="0" err="1" smtClean="0"/>
              <a:t>medicale</a:t>
            </a:r>
            <a:r>
              <a:rPr lang="en-US" dirty="0" smtClean="0"/>
              <a:t> </a:t>
            </a:r>
            <a:r>
              <a:rPr lang="en-US" dirty="0" err="1" smtClean="0"/>
              <a:t>pentru</a:t>
            </a:r>
            <a:r>
              <a:rPr lang="en-US" dirty="0" smtClean="0"/>
              <a:t> </a:t>
            </a:r>
            <a:r>
              <a:rPr lang="en-US" dirty="0" err="1" smtClean="0"/>
              <a:t>pacientul</a:t>
            </a:r>
            <a:r>
              <a:rPr lang="en-US" dirty="0" smtClean="0"/>
              <a:t> cu TB: cf. </a:t>
            </a:r>
            <a:r>
              <a:rPr lang="en-US" dirty="0" err="1" smtClean="0"/>
              <a:t>recomandarilor</a:t>
            </a:r>
            <a:r>
              <a:rPr lang="en-US" dirty="0" smtClean="0"/>
              <a:t> </a:t>
            </a:r>
            <a:r>
              <a:rPr lang="en-US" dirty="0" err="1" smtClean="0"/>
              <a:t>misiunilor</a:t>
            </a:r>
            <a:r>
              <a:rPr lang="en-US" dirty="0" smtClean="0"/>
              <a:t> de AT</a:t>
            </a:r>
            <a:endParaRPr lang="ro-RO" dirty="0" smtClean="0"/>
          </a:p>
          <a:p>
            <a:pPr>
              <a:buFont typeface="Wingdings" panose="05000000000000000000" pitchFamily="2" charset="2"/>
              <a:buChar char="§"/>
            </a:pPr>
            <a:r>
              <a:rPr lang="ro-RO" dirty="0" smtClean="0"/>
              <a:t>Modificare mecanis</a:t>
            </a:r>
            <a:r>
              <a:rPr lang="en-US" dirty="0" smtClean="0"/>
              <a:t>m</a:t>
            </a:r>
            <a:r>
              <a:rPr lang="ro-RO" dirty="0" smtClean="0"/>
              <a:t>ului de plată a medicilor de familie</a:t>
            </a:r>
            <a:r>
              <a:rPr lang="en-US" dirty="0"/>
              <a:t> </a:t>
            </a:r>
            <a:r>
              <a:rPr lang="en-US" dirty="0" err="1" smtClean="0"/>
              <a:t>pentru</a:t>
            </a:r>
            <a:r>
              <a:rPr lang="en-US" dirty="0" smtClean="0"/>
              <a:t> </a:t>
            </a:r>
            <a:r>
              <a:rPr lang="en-US" dirty="0" err="1" smtClean="0"/>
              <a:t>includerea</a:t>
            </a:r>
            <a:r>
              <a:rPr lang="en-US" dirty="0" smtClean="0"/>
              <a:t> </a:t>
            </a:r>
            <a:r>
              <a:rPr lang="en-US" dirty="0" err="1" smtClean="0"/>
              <a:t>serviciilor</a:t>
            </a:r>
            <a:r>
              <a:rPr lang="en-US" dirty="0" smtClean="0"/>
              <a:t> </a:t>
            </a:r>
            <a:r>
              <a:rPr lang="en-US" dirty="0" err="1" smtClean="0"/>
              <a:t>pentru</a:t>
            </a:r>
            <a:r>
              <a:rPr lang="en-US" dirty="0" smtClean="0"/>
              <a:t> </a:t>
            </a:r>
            <a:r>
              <a:rPr lang="en-US" dirty="0" err="1" smtClean="0"/>
              <a:t>pacientul</a:t>
            </a:r>
            <a:r>
              <a:rPr lang="en-US" dirty="0" smtClean="0"/>
              <a:t> cu TB: cf</a:t>
            </a:r>
            <a:r>
              <a:rPr lang="en-US" dirty="0"/>
              <a:t>. </a:t>
            </a:r>
            <a:r>
              <a:rPr lang="en-US" dirty="0" err="1"/>
              <a:t>recomandarilor</a:t>
            </a:r>
            <a:r>
              <a:rPr lang="en-US" dirty="0"/>
              <a:t> </a:t>
            </a:r>
            <a:r>
              <a:rPr lang="en-US" dirty="0" err="1"/>
              <a:t>misiunilor</a:t>
            </a:r>
            <a:r>
              <a:rPr lang="en-US" dirty="0"/>
              <a:t> de </a:t>
            </a:r>
            <a:r>
              <a:rPr lang="en-US" dirty="0" smtClean="0"/>
              <a:t>AT</a:t>
            </a:r>
            <a:endParaRPr lang="ro-RO" dirty="0" smtClean="0"/>
          </a:p>
          <a:p>
            <a:pPr>
              <a:buFont typeface="Wingdings" panose="05000000000000000000" pitchFamily="2" charset="2"/>
              <a:buChar char="§"/>
            </a:pPr>
            <a:r>
              <a:rPr lang="en-US" dirty="0" err="1" smtClean="0"/>
              <a:t>Detalierea</a:t>
            </a:r>
            <a:r>
              <a:rPr lang="ro-RO" dirty="0" smtClean="0"/>
              <a:t> criterii</a:t>
            </a:r>
            <a:r>
              <a:rPr lang="en-US" dirty="0" err="1" smtClean="0"/>
              <a:t>lor</a:t>
            </a:r>
            <a:r>
              <a:rPr lang="ro-RO" dirty="0" smtClean="0"/>
              <a:t> de externare pentru pacienții cu TB, în spiritul Ghidului PNPSCT și pilotarea lor într-unul dintre județele incluse în proiect</a:t>
            </a:r>
            <a:r>
              <a:rPr lang="en-US" dirty="0"/>
              <a:t> cf. </a:t>
            </a:r>
            <a:r>
              <a:rPr lang="en-US" dirty="0" err="1"/>
              <a:t>recomandarilor</a:t>
            </a:r>
            <a:r>
              <a:rPr lang="en-US" dirty="0"/>
              <a:t> </a:t>
            </a:r>
            <a:r>
              <a:rPr lang="en-US" dirty="0" err="1"/>
              <a:t>misiunilor</a:t>
            </a:r>
            <a:r>
              <a:rPr lang="en-US" dirty="0"/>
              <a:t> de AT</a:t>
            </a:r>
            <a:endParaRPr lang="ro-RO" dirty="0"/>
          </a:p>
          <a:p>
            <a:pPr>
              <a:buFont typeface="Wingdings" panose="05000000000000000000" pitchFamily="2" charset="2"/>
              <a:buChar char="§"/>
            </a:pPr>
            <a:r>
              <a:rPr lang="ro-RO" dirty="0" smtClean="0"/>
              <a:t>Acordarea de consiliere psiho-socială pacienților </a:t>
            </a:r>
            <a:r>
              <a:rPr lang="ro-RO" b="1" dirty="0" smtClean="0"/>
              <a:t>înainte de externare</a:t>
            </a:r>
          </a:p>
          <a:p>
            <a:pPr>
              <a:buFont typeface="Wingdings" panose="05000000000000000000" pitchFamily="2" charset="2"/>
              <a:buChar char="§"/>
            </a:pPr>
            <a:r>
              <a:rPr lang="ro-RO" dirty="0" smtClean="0"/>
              <a:t>Instruirea suporterilor DOT din comunitate (AMC, MS, MF, alții)</a:t>
            </a:r>
          </a:p>
          <a:p>
            <a:pPr>
              <a:buFont typeface="Wingdings" panose="05000000000000000000" pitchFamily="2" charset="2"/>
              <a:buChar char="§"/>
            </a:pPr>
            <a:r>
              <a:rPr lang="ro-RO" dirty="0" smtClean="0"/>
              <a:t>Promovarea </a:t>
            </a:r>
            <a:r>
              <a:rPr lang="ro-RO" dirty="0"/>
              <a:t>î</a:t>
            </a:r>
            <a:r>
              <a:rPr lang="ro-RO" dirty="0" smtClean="0"/>
              <a:t>n rândul primăriilor a rolului și importantei AMC și MS în comunitate</a:t>
            </a:r>
          </a:p>
          <a:p>
            <a:pPr>
              <a:buFont typeface="Wingdings" panose="05000000000000000000" pitchFamily="2" charset="2"/>
              <a:buChar char="§"/>
            </a:pPr>
            <a:r>
              <a:rPr lang="ro-RO" dirty="0" smtClean="0"/>
              <a:t>Evaluarea eficienței (din punct de vedere al succesului la tratament) a diverselor maniere de a furniza monitorizare de tratament sau DOT.</a:t>
            </a:r>
            <a:endParaRPr lang="en-US" dirty="0"/>
          </a:p>
        </p:txBody>
      </p:sp>
    </p:spTree>
    <p:extLst>
      <p:ext uri="{BB962C8B-B14F-4D97-AF65-F5344CB8AC3E}">
        <p14:creationId xmlns:p14="http://schemas.microsoft.com/office/powerpoint/2010/main" val="15841362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795403"/>
          </a:xfrm>
        </p:spPr>
        <p:txBody>
          <a:bodyPr/>
          <a:lstStyle/>
          <a:p>
            <a:pPr algn="just"/>
            <a:r>
              <a:rPr lang="ro-RO" dirty="0" smtClean="0">
                <a:ln w="0"/>
                <a:effectLst>
                  <a:outerShdw blurRad="38100" dist="19050" dir="2700000" algn="tl" rotWithShape="0">
                    <a:schemeClr val="dk1">
                      <a:alpha val="40000"/>
                    </a:schemeClr>
                  </a:outerShdw>
                </a:effectLst>
              </a:rPr>
              <a:t>Expenditure rate</a:t>
            </a:r>
            <a:endParaRPr lang="en-GB" dirty="0">
              <a:ln w="0"/>
              <a:effectLst>
                <a:outerShdw blurRad="38100" dist="19050" dir="2700000" algn="tl" rotWithShape="0">
                  <a:schemeClr val="dk1">
                    <a:alpha val="40000"/>
                  </a:schemeClr>
                </a:outerShdw>
              </a:effectLst>
            </a:endParaRPr>
          </a:p>
        </p:txBody>
      </p:sp>
      <p:sp>
        <p:nvSpPr>
          <p:cNvPr id="4" name="Text Placeholder 3"/>
          <p:cNvSpPr>
            <a:spLocks noGrp="1"/>
          </p:cNvSpPr>
          <p:nvPr>
            <p:ph type="body" sz="half" idx="2"/>
          </p:nvPr>
        </p:nvSpPr>
        <p:spPr>
          <a:xfrm>
            <a:off x="839788" y="1377863"/>
            <a:ext cx="3932237" cy="4491125"/>
          </a:xfrm>
        </p:spPr>
        <p:txBody>
          <a:bodyPr/>
          <a:lstStyle/>
          <a:p>
            <a:r>
              <a:rPr lang="ro-RO" dirty="0" smtClean="0"/>
              <a:t>From the total approved budget for the period April 1st, 2015 – September 30th, 2016, the amount of 6,041,163 euros, the expenditure rate is 66%.</a:t>
            </a:r>
          </a:p>
          <a:p>
            <a:r>
              <a:rPr lang="ro-RO" dirty="0" smtClean="0"/>
              <a:t>Unspent amount of 2,082,415 euros </a:t>
            </a:r>
            <a:endParaRPr lang="en-GB"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379818615"/>
              </p:ext>
            </p:extLst>
          </p:nvPr>
        </p:nvGraphicFramePr>
        <p:xfrm>
          <a:off x="-53084" y="3582444"/>
          <a:ext cx="4988339" cy="306887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a:graphicFrameLocks/>
          </p:cNvGraphicFramePr>
          <p:nvPr>
            <p:extLst>
              <p:ext uri="{D42A27DB-BD31-4B8C-83A1-F6EECF244321}">
                <p14:modId xmlns:p14="http://schemas.microsoft.com/office/powerpoint/2010/main" val="1012279913"/>
              </p:ext>
            </p:extLst>
          </p:nvPr>
        </p:nvGraphicFramePr>
        <p:xfrm>
          <a:off x="5148196" y="826719"/>
          <a:ext cx="6914367" cy="55365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059170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0515600" cy="411489"/>
          </a:xfrm>
        </p:spPr>
        <p:txBody>
          <a:bodyPr>
            <a:normAutofit fontScale="90000"/>
          </a:bodyPr>
          <a:lstStyle/>
          <a:p>
            <a:r>
              <a:rPr lang="ro-RO" sz="2400" dirty="0" smtClean="0">
                <a:ln w="0"/>
                <a:effectLst>
                  <a:outerShdw blurRad="38100" dist="19050" dir="2700000" algn="tl" rotWithShape="0">
                    <a:schemeClr val="dk1">
                      <a:alpha val="40000"/>
                    </a:schemeClr>
                  </a:outerShdw>
                </a:effectLst>
              </a:rPr>
              <a:t>Expenditure by cost grouping</a:t>
            </a:r>
            <a:endParaRPr lang="en-GB" sz="2400" dirty="0">
              <a:ln w="0"/>
              <a:effectLst>
                <a:outerShdw blurRad="38100" dist="19050" dir="2700000" algn="tl" rotWithShape="0">
                  <a:schemeClr val="dk1">
                    <a:alpha val="40000"/>
                  </a:schemeClr>
                </a:outerShdw>
              </a:effectLst>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8276488"/>
              </p:ext>
            </p:extLst>
          </p:nvPr>
        </p:nvGraphicFramePr>
        <p:xfrm>
          <a:off x="313150" y="989558"/>
          <a:ext cx="11448789" cy="5486402"/>
        </p:xfrm>
        <a:graphic>
          <a:graphicData uri="http://schemas.openxmlformats.org/drawingml/2006/table">
            <a:tbl>
              <a:tblPr>
                <a:tableStyleId>{5C22544A-7EE6-4342-B048-85BDC9FD1C3A}</a:tableStyleId>
              </a:tblPr>
              <a:tblGrid>
                <a:gridCol w="3168318"/>
                <a:gridCol w="1018389"/>
                <a:gridCol w="1018389"/>
                <a:gridCol w="1018389"/>
                <a:gridCol w="1018389"/>
                <a:gridCol w="1018389"/>
                <a:gridCol w="3188526"/>
              </a:tblGrid>
              <a:tr h="239059">
                <a:tc rowSpan="2">
                  <a:txBody>
                    <a:bodyPr/>
                    <a:lstStyle/>
                    <a:p>
                      <a:pPr algn="l" fontAlgn="ctr"/>
                      <a:r>
                        <a:rPr lang="en-GB" sz="1000" u="none" strike="noStrike">
                          <a:effectLst/>
                        </a:rPr>
                        <a:t>Cost Grouping</a:t>
                      </a:r>
                      <a:endParaRPr lang="en-GB" sz="1000" b="1" i="0" u="none" strike="noStrike">
                        <a:solidFill>
                          <a:srgbClr val="000000"/>
                        </a:solidFill>
                        <a:effectLst/>
                        <a:latin typeface="Calibri" panose="020F0502020204030204" pitchFamily="34" charset="0"/>
                      </a:endParaRPr>
                    </a:p>
                  </a:txBody>
                  <a:tcPr marL="0" marR="0" marT="0" marB="0" anchor="ctr"/>
                </a:tc>
                <a:tc rowSpan="2">
                  <a:txBody>
                    <a:bodyPr/>
                    <a:lstStyle/>
                    <a:p>
                      <a:pPr algn="l" fontAlgn="ctr"/>
                      <a:r>
                        <a:rPr lang="en-GB" sz="1000" u="none" strike="noStrike">
                          <a:effectLst/>
                        </a:rPr>
                        <a:t>Budget for Q1-Q6</a:t>
                      </a:r>
                      <a:endParaRPr lang="en-GB" sz="1000" b="1" i="0" u="none" strike="noStrike">
                        <a:solidFill>
                          <a:srgbClr val="000000"/>
                        </a:solidFill>
                        <a:effectLst/>
                        <a:latin typeface="Calibri" panose="020F0502020204030204" pitchFamily="34" charset="0"/>
                      </a:endParaRPr>
                    </a:p>
                  </a:txBody>
                  <a:tcPr marL="0" marR="0" marT="0" marB="0" anchor="ctr"/>
                </a:tc>
                <a:tc rowSpan="2">
                  <a:txBody>
                    <a:bodyPr/>
                    <a:lstStyle/>
                    <a:p>
                      <a:pPr algn="l" fontAlgn="ctr"/>
                      <a:r>
                        <a:rPr lang="en-GB" sz="1000" u="none" strike="noStrike">
                          <a:effectLst/>
                        </a:rPr>
                        <a:t>Cumulative expenditure Q1-Q6</a:t>
                      </a:r>
                      <a:endParaRPr lang="en-GB" sz="1000" b="1" i="0" u="none" strike="noStrike">
                        <a:solidFill>
                          <a:srgbClr val="000000"/>
                        </a:solidFill>
                        <a:effectLst/>
                        <a:latin typeface="Calibri" panose="020F0502020204030204" pitchFamily="34" charset="0"/>
                      </a:endParaRPr>
                    </a:p>
                  </a:txBody>
                  <a:tcPr marL="0" marR="0" marT="0" marB="0" anchor="ctr"/>
                </a:tc>
                <a:tc rowSpan="2">
                  <a:txBody>
                    <a:bodyPr/>
                    <a:lstStyle/>
                    <a:p>
                      <a:pPr algn="l" fontAlgn="ctr"/>
                      <a:r>
                        <a:rPr lang="en-GB" sz="1000" u="none" strike="noStrike">
                          <a:effectLst/>
                        </a:rPr>
                        <a:t>Variances</a:t>
                      </a:r>
                      <a:endParaRPr lang="en-GB" sz="1000" b="1" i="0" u="none" strike="noStrike">
                        <a:solidFill>
                          <a:srgbClr val="000000"/>
                        </a:solidFill>
                        <a:effectLst/>
                        <a:latin typeface="Calibri" panose="020F0502020204030204" pitchFamily="34" charset="0"/>
                      </a:endParaRPr>
                    </a:p>
                  </a:txBody>
                  <a:tcPr marL="0" marR="0" marT="0" marB="0" anchor="ctr"/>
                </a:tc>
                <a:tc gridSpan="2">
                  <a:txBody>
                    <a:bodyPr/>
                    <a:lstStyle/>
                    <a:p>
                      <a:pPr algn="ctr" fontAlgn="b"/>
                      <a:r>
                        <a:rPr lang="en-GB" sz="1100" u="none" strike="noStrike">
                          <a:effectLst/>
                        </a:rPr>
                        <a:t>Out of which</a:t>
                      </a:r>
                      <a:endParaRPr lang="en-GB" sz="1100" b="0" i="0" u="none" strike="noStrike">
                        <a:solidFill>
                          <a:srgbClr val="000000"/>
                        </a:solidFill>
                        <a:effectLst/>
                        <a:latin typeface="Calibri" panose="020F0502020204030204" pitchFamily="34" charset="0"/>
                      </a:endParaRPr>
                    </a:p>
                  </a:txBody>
                  <a:tcPr marL="0" marR="0" marT="0" marB="0" anchor="b"/>
                </a:tc>
                <a:tc hMerge="1">
                  <a:txBody>
                    <a:bodyPr/>
                    <a:lstStyle/>
                    <a:p>
                      <a:endParaRPr lang="en-GB"/>
                    </a:p>
                  </a:txBody>
                  <a:tcPr/>
                </a:tc>
                <a:tc rowSpan="2">
                  <a:txBody>
                    <a:bodyPr/>
                    <a:lstStyle/>
                    <a:p>
                      <a:pPr algn="l" fontAlgn="ctr"/>
                      <a:r>
                        <a:rPr lang="en-GB" sz="1100" u="none" strike="noStrike">
                          <a:effectLst/>
                        </a:rPr>
                        <a:t>Comments</a:t>
                      </a:r>
                      <a:endParaRPr lang="en-GB" sz="1100" b="0" i="0" u="none" strike="noStrike">
                        <a:solidFill>
                          <a:srgbClr val="000000"/>
                        </a:solidFill>
                        <a:effectLst/>
                        <a:latin typeface="Calibri" panose="020F0502020204030204" pitchFamily="34" charset="0"/>
                      </a:endParaRPr>
                    </a:p>
                  </a:txBody>
                  <a:tcPr marL="0" marR="0" marT="0" marB="0" anchor="ctr"/>
                </a:tc>
              </a:tr>
              <a:tr h="824753">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l" fontAlgn="ctr"/>
                      <a:r>
                        <a:rPr lang="en-GB" sz="1000" u="none" strike="noStrike">
                          <a:effectLst/>
                        </a:rPr>
                        <a:t>Postponed expenditure</a:t>
                      </a:r>
                      <a:endParaRPr lang="en-GB" sz="10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1000" u="none" strike="noStrike">
                          <a:effectLst/>
                        </a:rPr>
                        <a:t>savings</a:t>
                      </a:r>
                      <a:endParaRPr lang="en-GB" sz="1000" b="1" i="0" u="none" strike="noStrike">
                        <a:solidFill>
                          <a:srgbClr val="000000"/>
                        </a:solidFill>
                        <a:effectLst/>
                        <a:latin typeface="Calibri" panose="020F0502020204030204" pitchFamily="34" charset="0"/>
                      </a:endParaRPr>
                    </a:p>
                  </a:txBody>
                  <a:tcPr marL="0" marR="0" marT="0" marB="0" anchor="ctr"/>
                </a:tc>
                <a:tc vMerge="1">
                  <a:txBody>
                    <a:bodyPr/>
                    <a:lstStyle/>
                    <a:p>
                      <a:endParaRPr lang="en-GB"/>
                    </a:p>
                  </a:txBody>
                  <a:tcPr/>
                </a:tc>
              </a:tr>
              <a:tr h="239059">
                <a:tc>
                  <a:txBody>
                    <a:bodyPr/>
                    <a:lstStyle/>
                    <a:p>
                      <a:pPr algn="l" fontAlgn="b"/>
                      <a:r>
                        <a:rPr lang="en-GB" sz="1000" u="none" strike="noStrike">
                          <a:effectLst/>
                        </a:rPr>
                        <a:t>1.0 Human Resources (HR)</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1,462,063 €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1,314,959 €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147,105 €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r>
              <a:tr h="239059">
                <a:tc>
                  <a:txBody>
                    <a:bodyPr/>
                    <a:lstStyle/>
                    <a:p>
                      <a:pPr algn="l" fontAlgn="b"/>
                      <a:r>
                        <a:rPr lang="en-GB" sz="1000" u="none" strike="noStrike">
                          <a:effectLst/>
                        </a:rPr>
                        <a:t>2.0 Travel related costs (TRC)</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218,500 €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87,912 €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130,588 €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r>
              <a:tr h="239059">
                <a:tc>
                  <a:txBody>
                    <a:bodyPr/>
                    <a:lstStyle/>
                    <a:p>
                      <a:pPr algn="l" fontAlgn="b"/>
                      <a:r>
                        <a:rPr lang="en-GB" sz="1000" u="none" strike="noStrike">
                          <a:effectLst/>
                        </a:rPr>
                        <a:t>3.0 External Professional services (EPS)</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189,810 €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127,788 €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62,022 €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r>
              <a:tr h="418353">
                <a:tc>
                  <a:txBody>
                    <a:bodyPr/>
                    <a:lstStyle/>
                    <a:p>
                      <a:pPr algn="l" fontAlgn="b"/>
                      <a:r>
                        <a:rPr lang="en-GB" sz="1000" u="none" strike="noStrike">
                          <a:effectLst/>
                        </a:rPr>
                        <a:t>4.0 Health Products - Pharmaceutical Products (HPPP)</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2,007,000 €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1,359,056 €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647,944 €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r>
              <a:tr h="418353">
                <a:tc>
                  <a:txBody>
                    <a:bodyPr/>
                    <a:lstStyle/>
                    <a:p>
                      <a:pPr algn="l" fontAlgn="b"/>
                      <a:r>
                        <a:rPr lang="en-GB" sz="1000" u="none" strike="noStrike">
                          <a:effectLst/>
                        </a:rPr>
                        <a:t>5.0 Health Products - Non-Pharmaceuticals (HPNP)</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446,240 €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251,529 €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194,712 €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r>
              <a:tr h="239059">
                <a:tc>
                  <a:txBody>
                    <a:bodyPr/>
                    <a:lstStyle/>
                    <a:p>
                      <a:pPr algn="l" fontAlgn="b"/>
                      <a:r>
                        <a:rPr lang="en-GB" sz="1000" u="none" strike="noStrike">
                          <a:effectLst/>
                        </a:rPr>
                        <a:t>6.0 Health Products - Equipment (HPE)</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360,000 €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417,251 €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57,251 €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r>
              <a:tr h="418353">
                <a:tc>
                  <a:txBody>
                    <a:bodyPr/>
                    <a:lstStyle/>
                    <a:p>
                      <a:pPr algn="l" fontAlgn="b"/>
                      <a:r>
                        <a:rPr lang="en-GB" sz="1000" u="none" strike="noStrike">
                          <a:effectLst/>
                        </a:rPr>
                        <a:t>7.0 Procurement and Supply-Chain Management costs (PSM)</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60,000 €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27,164 €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32,836 €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r>
              <a:tr h="239059">
                <a:tc>
                  <a:txBody>
                    <a:bodyPr/>
                    <a:lstStyle/>
                    <a:p>
                      <a:pPr algn="l" fontAlgn="b"/>
                      <a:r>
                        <a:rPr lang="en-GB" sz="1000" u="none" strike="noStrike">
                          <a:effectLst/>
                        </a:rPr>
                        <a:t>8.0 Infrastructure (INF)</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674,200 €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5,396 €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668,804 €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r>
              <a:tr h="239059">
                <a:tc>
                  <a:txBody>
                    <a:bodyPr/>
                    <a:lstStyle/>
                    <a:p>
                      <a:pPr algn="l" fontAlgn="b"/>
                      <a:r>
                        <a:rPr lang="en-GB" sz="1000" u="none" strike="noStrike">
                          <a:effectLst/>
                        </a:rPr>
                        <a:t>9.0 Non-health equipment (NHP)</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41,600 €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26,273 €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15,327 €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r>
              <a:tr h="418353">
                <a:tc>
                  <a:txBody>
                    <a:bodyPr/>
                    <a:lstStyle/>
                    <a:p>
                      <a:pPr algn="l" fontAlgn="b"/>
                      <a:r>
                        <a:rPr lang="en-GB" sz="1000" u="none" strike="noStrike">
                          <a:effectLst/>
                        </a:rPr>
                        <a:t>10.0 Communication Material and Publications (CMP)</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16,100 €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2,683 €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13,417 €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r>
              <a:tr h="239059">
                <a:tc>
                  <a:txBody>
                    <a:bodyPr/>
                    <a:lstStyle/>
                    <a:p>
                      <a:pPr algn="l" fontAlgn="b"/>
                      <a:r>
                        <a:rPr lang="en-GB" sz="1000" u="none" strike="noStrike">
                          <a:effectLst/>
                        </a:rPr>
                        <a:t>11.0 Programme Administration costs (PA)</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184,150 €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123,361 €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60,789 €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r>
              <a:tr h="418353">
                <a:tc>
                  <a:txBody>
                    <a:bodyPr/>
                    <a:lstStyle/>
                    <a:p>
                      <a:pPr algn="l" fontAlgn="b"/>
                      <a:r>
                        <a:rPr lang="en-GB" sz="1000" u="none" strike="noStrike">
                          <a:effectLst/>
                        </a:rPr>
                        <a:t>12.0 Living support to client/ target population (LSCTP)</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381,500 €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215,377 €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166,123 €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r>
              <a:tr h="239059">
                <a:tc>
                  <a:txBody>
                    <a:bodyPr/>
                    <a:lstStyle/>
                    <a:p>
                      <a:pPr algn="l" fontAlgn="b"/>
                      <a:r>
                        <a:rPr lang="en-GB" sz="1000" u="none" strike="noStrike">
                          <a:effectLst/>
                        </a:rPr>
                        <a:t>13.0 Results-based financing (RBF)</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 € </a:t>
                      </a:r>
                      <a:endParaRPr lang="en-GB" sz="10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r>
              <a:tr h="418353">
                <a:tc>
                  <a:txBody>
                    <a:bodyPr/>
                    <a:lstStyle/>
                    <a:p>
                      <a:pPr algn="l" fontAlgn="b"/>
                      <a:r>
                        <a:rPr lang="en-GB" sz="1000" u="none" strike="noStrike">
                          <a:effectLst/>
                        </a:rPr>
                        <a:t>Total</a:t>
                      </a:r>
                      <a:endParaRPr lang="en-GB" sz="10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6,041,163 € </a:t>
                      </a:r>
                      <a:endParaRPr lang="en-GB" sz="10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3,958,749 € </a:t>
                      </a:r>
                      <a:endParaRPr lang="en-GB" sz="10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000" u="none" strike="noStrike">
                          <a:effectLst/>
                        </a:rPr>
                        <a:t>   2,082,415 € </a:t>
                      </a:r>
                      <a:endParaRPr lang="en-GB" sz="10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a:effectLst/>
                        </a:rPr>
                        <a:t> </a:t>
                      </a:r>
                      <a:endParaRPr lang="en-GB" sz="1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GB" sz="1100" u="none" strike="noStrike" dirty="0">
                          <a:effectLst/>
                        </a:rPr>
                        <a:t> </a:t>
                      </a:r>
                      <a:endParaRPr lang="en-GB" sz="1100" b="0" i="0" u="none" strike="noStrike" dirty="0">
                        <a:solidFill>
                          <a:srgbClr val="000000"/>
                        </a:solidFill>
                        <a:effectLst/>
                        <a:latin typeface="Calibri" panose="020F0502020204030204" pitchFamily="34" charset="0"/>
                      </a:endParaRPr>
                    </a:p>
                  </a:txBody>
                  <a:tcPr marL="0" marR="0" marT="0" marB="0" anchor="b"/>
                </a:tc>
              </a:tr>
            </a:tbl>
          </a:graphicData>
        </a:graphic>
      </p:graphicFrame>
    </p:spTree>
    <p:extLst>
      <p:ext uri="{BB962C8B-B14F-4D97-AF65-F5344CB8AC3E}">
        <p14:creationId xmlns:p14="http://schemas.microsoft.com/office/powerpoint/2010/main" val="24363044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ln w="0"/>
                <a:effectLst>
                  <a:outerShdw blurRad="38100" dist="19050" dir="2700000" algn="tl" rotWithShape="0">
                    <a:schemeClr val="dk1">
                      <a:alpha val="40000"/>
                    </a:schemeClr>
                  </a:outerShdw>
                </a:effectLst>
              </a:rPr>
              <a:t>VAT</a:t>
            </a:r>
            <a:endParaRPr lang="en-GB" dirty="0">
              <a:ln w="0"/>
              <a:effectLst>
                <a:outerShdw blurRad="38100" dist="19050" dir="2700000" algn="tl" rotWithShape="0">
                  <a:schemeClr val="dk1">
                    <a:alpha val="40000"/>
                  </a:schemeClr>
                </a:outerShdw>
              </a:effectLst>
            </a:endParaRPr>
          </a:p>
        </p:txBody>
      </p:sp>
      <p:sp>
        <p:nvSpPr>
          <p:cNvPr id="3" name="Content Placeholder 2"/>
          <p:cNvSpPr>
            <a:spLocks noGrp="1"/>
          </p:cNvSpPr>
          <p:nvPr>
            <p:ph idx="1"/>
          </p:nvPr>
        </p:nvSpPr>
        <p:spPr/>
        <p:txBody>
          <a:bodyPr/>
          <a:lstStyle/>
          <a:p>
            <a:r>
              <a:rPr lang="en-GB" dirty="0"/>
              <a:t>VAT </a:t>
            </a:r>
            <a:r>
              <a:rPr lang="ro-RO" dirty="0" smtClean="0"/>
              <a:t>recovered </a:t>
            </a:r>
            <a:r>
              <a:rPr lang="en-GB" dirty="0" smtClean="0"/>
              <a:t>by 30.09.2016</a:t>
            </a:r>
            <a:r>
              <a:rPr lang="ro-RO" dirty="0" smtClean="0"/>
              <a:t> = 114,900 euros</a:t>
            </a:r>
          </a:p>
          <a:p>
            <a:r>
              <a:rPr lang="ro-RO" dirty="0" smtClean="0"/>
              <a:t>Estimated VAT to be recovered by the end of the grant = 205,000 euros</a:t>
            </a:r>
            <a:endParaRPr lang="en-GB" dirty="0"/>
          </a:p>
        </p:txBody>
      </p:sp>
    </p:spTree>
    <p:extLst>
      <p:ext uri="{BB962C8B-B14F-4D97-AF65-F5344CB8AC3E}">
        <p14:creationId xmlns:p14="http://schemas.microsoft.com/office/powerpoint/2010/main" val="22234520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“TB Care and Prevention” </a:t>
            </a:r>
            <a:br>
              <a:rPr lang="en-US" dirty="0"/>
            </a:br>
            <a:endParaRPr lang="en-US" dirty="0"/>
          </a:p>
        </p:txBody>
      </p:sp>
      <p:sp>
        <p:nvSpPr>
          <p:cNvPr id="3" name="Content Placeholder 2"/>
          <p:cNvSpPr>
            <a:spLocks noGrp="1"/>
          </p:cNvSpPr>
          <p:nvPr>
            <p:ph idx="1"/>
          </p:nvPr>
        </p:nvSpPr>
        <p:spPr>
          <a:xfrm>
            <a:off x="605116" y="1135342"/>
            <a:ext cx="10851778" cy="5274423"/>
          </a:xfrm>
        </p:spPr>
        <p:txBody>
          <a:bodyPr>
            <a:noAutofit/>
          </a:bodyPr>
          <a:lstStyle/>
          <a:p>
            <a:pPr marL="0" indent="0">
              <a:buNone/>
            </a:pPr>
            <a:r>
              <a:rPr lang="en-US" sz="2000" dirty="0" smtClean="0"/>
              <a:t>Interventions and sub-activities:</a:t>
            </a:r>
            <a:endParaRPr lang="en-US" sz="2000" b="1" dirty="0"/>
          </a:p>
          <a:p>
            <a:pPr marL="0" lvl="0" indent="0">
              <a:buNone/>
            </a:pPr>
            <a:r>
              <a:rPr lang="en-US" sz="2000" b="1" dirty="0" smtClean="0"/>
              <a:t>1. Case </a:t>
            </a:r>
            <a:r>
              <a:rPr lang="en-US" sz="2000" b="1" dirty="0"/>
              <a:t>detection and diagnosis: </a:t>
            </a:r>
          </a:p>
          <a:p>
            <a:pPr lvl="0"/>
            <a:r>
              <a:rPr lang="en-US" sz="2000" dirty="0"/>
              <a:t>Improve the timeliness and accuracy of diagnosis of TB by development of strategic guidelines for TB laboratory network.</a:t>
            </a:r>
            <a:endParaRPr lang="en-US" sz="2000" b="1" dirty="0"/>
          </a:p>
          <a:p>
            <a:pPr lvl="0"/>
            <a:r>
              <a:rPr lang="en-US" sz="2000" dirty="0"/>
              <a:t>Develop diagnostic capacity for TB and M/XDR TB using genetic methods, liquid culture and DST.</a:t>
            </a:r>
            <a:endParaRPr lang="en-US" sz="2000" b="1" dirty="0"/>
          </a:p>
          <a:p>
            <a:pPr marL="0" indent="0">
              <a:buNone/>
            </a:pPr>
            <a:endParaRPr lang="en-US" sz="2000" b="1" dirty="0" smtClean="0"/>
          </a:p>
          <a:p>
            <a:pPr marL="0" indent="0">
              <a:buNone/>
            </a:pPr>
            <a:r>
              <a:rPr lang="en-US" sz="2000" b="1" dirty="0" smtClean="0"/>
              <a:t>2. Key </a:t>
            </a:r>
            <a:r>
              <a:rPr lang="en-US" sz="2000" b="1" dirty="0"/>
              <a:t>affected populations  </a:t>
            </a:r>
          </a:p>
          <a:p>
            <a:pPr lvl="0"/>
            <a:r>
              <a:rPr lang="en-US" sz="2000" dirty="0"/>
              <a:t>Improve the timeliness and accuracy of TB diagnosis through active case finding among high risk populations.</a:t>
            </a:r>
            <a:endParaRPr lang="en-US" sz="2000" b="1" dirty="0"/>
          </a:p>
          <a:p>
            <a:pPr lvl="0"/>
            <a:r>
              <a:rPr lang="en-US" sz="2000" dirty="0"/>
              <a:t>Improve patient support and case holding systems through community based TB care and prevention and through mobile/outreach services of the ambulatory care model.</a:t>
            </a:r>
            <a:endParaRPr lang="en-US" sz="2000" b="1" dirty="0"/>
          </a:p>
          <a:p>
            <a:pPr lvl="0"/>
            <a:r>
              <a:rPr lang="en-US" sz="2000" dirty="0"/>
              <a:t>Renovation and </a:t>
            </a:r>
            <a:r>
              <a:rPr lang="en-US" sz="2000" dirty="0" err="1"/>
              <a:t>reorganisation</a:t>
            </a:r>
            <a:r>
              <a:rPr lang="en-US" sz="2000" dirty="0"/>
              <a:t> of an MDR-TB facility for patients who are at highest risk of non-adherence, default and death due to poor economic status and precarious living conditions.</a:t>
            </a:r>
            <a:endParaRPr lang="en-US" sz="2000" b="1" dirty="0"/>
          </a:p>
          <a:p>
            <a:endParaRPr lang="en-US" sz="2000" dirty="0"/>
          </a:p>
        </p:txBody>
      </p:sp>
    </p:spTree>
    <p:extLst>
      <p:ext uri="{BB962C8B-B14F-4D97-AF65-F5344CB8AC3E}">
        <p14:creationId xmlns:p14="http://schemas.microsoft.com/office/powerpoint/2010/main" val="5296175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“MDR TB” </a:t>
            </a:r>
            <a:br>
              <a:rPr lang="en-US" dirty="0"/>
            </a:br>
            <a:endParaRPr lang="en-US" dirty="0"/>
          </a:p>
        </p:txBody>
      </p:sp>
      <p:sp>
        <p:nvSpPr>
          <p:cNvPr id="3" name="Content Placeholder 2"/>
          <p:cNvSpPr>
            <a:spLocks noGrp="1"/>
          </p:cNvSpPr>
          <p:nvPr>
            <p:ph idx="1"/>
          </p:nvPr>
        </p:nvSpPr>
        <p:spPr>
          <a:xfrm>
            <a:off x="623040" y="1825625"/>
            <a:ext cx="10515600" cy="4351338"/>
          </a:xfrm>
        </p:spPr>
        <p:txBody>
          <a:bodyPr>
            <a:normAutofit fontScale="92500"/>
          </a:bodyPr>
          <a:lstStyle/>
          <a:p>
            <a:pPr marL="0" indent="0">
              <a:buNone/>
            </a:pPr>
            <a:r>
              <a:rPr lang="en-US" b="1" dirty="0" smtClean="0"/>
              <a:t>Treatment</a:t>
            </a:r>
            <a:r>
              <a:rPr lang="en-US" b="1" dirty="0"/>
              <a:t>: </a:t>
            </a:r>
            <a:r>
              <a:rPr lang="en-US" b="1" dirty="0" smtClean="0"/>
              <a:t>MDR-TB</a:t>
            </a:r>
            <a:endParaRPr lang="en-US" b="1" dirty="0"/>
          </a:p>
          <a:p>
            <a:r>
              <a:rPr lang="en-US" dirty="0" smtClean="0"/>
              <a:t>While </a:t>
            </a:r>
            <a:r>
              <a:rPr lang="en-US" dirty="0"/>
              <a:t>first-line medications are readily available in Romania to treat drug-susceptible TB in adults, there is an urgent need to address the procurement of second-line medications to treat multi-drug resistant TB. </a:t>
            </a:r>
            <a:endParaRPr lang="en-US" dirty="0" smtClean="0"/>
          </a:p>
          <a:p>
            <a:r>
              <a:rPr lang="en-US" dirty="0" smtClean="0"/>
              <a:t>Under </a:t>
            </a:r>
            <a:r>
              <a:rPr lang="en-US" dirty="0"/>
              <a:t>this intervention, Romania will develop the legal and regulatory framework to ensure uninterrupted, centrally procured supply of quality second and third-line anti-TB drugs to all MDR-TB and XDR-TB patients. </a:t>
            </a:r>
            <a:endParaRPr lang="en-US" dirty="0" smtClean="0"/>
          </a:p>
          <a:p>
            <a:r>
              <a:rPr lang="en-US" dirty="0" smtClean="0"/>
              <a:t>Specific </a:t>
            </a:r>
            <a:r>
              <a:rPr lang="en-US" dirty="0"/>
              <a:t>actions will be taken to ensure the procurement of high-quality, non-interrupted regimens of second line and group 5 anti TB drugs for 460 M/XDR TB patients. </a:t>
            </a:r>
            <a:endParaRPr lang="en-US" dirty="0"/>
          </a:p>
        </p:txBody>
      </p:sp>
    </p:spTree>
    <p:extLst>
      <p:ext uri="{BB962C8B-B14F-4D97-AF65-F5344CB8AC3E}">
        <p14:creationId xmlns:p14="http://schemas.microsoft.com/office/powerpoint/2010/main" val="6255633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“Policy and Governance” </a:t>
            </a:r>
          </a:p>
        </p:txBody>
      </p:sp>
      <p:sp>
        <p:nvSpPr>
          <p:cNvPr id="3" name="Content Placeholder 2"/>
          <p:cNvSpPr>
            <a:spLocks noGrp="1"/>
          </p:cNvSpPr>
          <p:nvPr>
            <p:ph idx="1"/>
          </p:nvPr>
        </p:nvSpPr>
        <p:spPr/>
        <p:txBody>
          <a:bodyPr/>
          <a:lstStyle/>
          <a:p>
            <a:r>
              <a:rPr lang="en-US" dirty="0"/>
              <a:t>Under this module, Romania will develop and enact a series of health legislation, strategy and policies.  There are several key legislative issues that require a dedicated plan of action including </a:t>
            </a:r>
            <a:endParaRPr lang="en-US" dirty="0" smtClean="0"/>
          </a:p>
          <a:p>
            <a:pPr lvl="1"/>
            <a:r>
              <a:rPr lang="en-US" dirty="0" smtClean="0"/>
              <a:t>drug </a:t>
            </a:r>
            <a:r>
              <a:rPr lang="en-US" dirty="0"/>
              <a:t>procurement, </a:t>
            </a:r>
            <a:endParaRPr lang="en-US" dirty="0" smtClean="0"/>
          </a:p>
          <a:p>
            <a:pPr lvl="1"/>
            <a:r>
              <a:rPr lang="en-US" smtClean="0"/>
              <a:t>infection </a:t>
            </a:r>
            <a:r>
              <a:rPr lang="en-US"/>
              <a:t>control, </a:t>
            </a:r>
            <a:r>
              <a:rPr lang="en-US"/>
              <a:t>and </a:t>
            </a:r>
            <a:endParaRPr lang="en-US" smtClean="0"/>
          </a:p>
          <a:p>
            <a:pPr lvl="1"/>
            <a:r>
              <a:rPr lang="en-US" smtClean="0"/>
              <a:t>human </a:t>
            </a:r>
            <a:r>
              <a:rPr lang="en-US"/>
              <a:t>resources. </a:t>
            </a:r>
            <a:endParaRPr lang="en-US" dirty="0"/>
          </a:p>
        </p:txBody>
      </p:sp>
    </p:spTree>
    <p:extLst>
      <p:ext uri="{BB962C8B-B14F-4D97-AF65-F5344CB8AC3E}">
        <p14:creationId xmlns:p14="http://schemas.microsoft.com/office/powerpoint/2010/main" val="188254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o-RO" sz="3100" b="1" dirty="0"/>
              <a:t>O1. Contributing to early and quality assured TB diagnosis through the strengthening of TB laboratory capacity  </a:t>
            </a:r>
            <a:r>
              <a:rPr lang="en-US" sz="4000" b="1" dirty="0"/>
              <a:t/>
            </a:r>
            <a:br>
              <a:rPr lang="en-US" sz="4000" b="1" dirty="0"/>
            </a:br>
            <a:endParaRPr lang="en-US" sz="4000" dirty="0"/>
          </a:p>
        </p:txBody>
      </p:sp>
      <p:sp>
        <p:nvSpPr>
          <p:cNvPr id="3" name="Content Placeholder 2"/>
          <p:cNvSpPr>
            <a:spLocks noGrp="1"/>
          </p:cNvSpPr>
          <p:nvPr>
            <p:ph idx="1"/>
          </p:nvPr>
        </p:nvSpPr>
        <p:spPr>
          <a:xfrm>
            <a:off x="838200" y="1690688"/>
            <a:ext cx="10820400" cy="4735512"/>
          </a:xfrm>
        </p:spPr>
        <p:txBody>
          <a:bodyPr>
            <a:normAutofit fontScale="85000" lnSpcReduction="20000"/>
          </a:bodyPr>
          <a:lstStyle/>
          <a:p>
            <a:pPr marL="0" indent="0">
              <a:buNone/>
            </a:pPr>
            <a:r>
              <a:rPr lang="ro-RO" b="1" dirty="0" smtClean="0"/>
              <a:t>Key </a:t>
            </a:r>
            <a:r>
              <a:rPr lang="ro-RO" b="1" dirty="0"/>
              <a:t>interventions:</a:t>
            </a:r>
            <a:endParaRPr lang="en-US" dirty="0"/>
          </a:p>
          <a:p>
            <a:pPr marL="514350" lvl="0" indent="-514350">
              <a:buFont typeface="+mj-lt"/>
              <a:buAutoNum type="arabicParenR"/>
            </a:pPr>
            <a:r>
              <a:rPr lang="en-US" dirty="0"/>
              <a:t>Develop universal access to rapid diagnostic methods and universal drug-susceptibility testing</a:t>
            </a:r>
          </a:p>
          <a:p>
            <a:pPr marL="514350" lvl="0" indent="-514350">
              <a:buFont typeface="+mj-lt"/>
              <a:buAutoNum type="arabicParenR"/>
            </a:pPr>
            <a:r>
              <a:rPr lang="en-US" dirty="0"/>
              <a:t>Improve proficiencies and efficiencies among Romania’s TB laboratories </a:t>
            </a:r>
            <a:r>
              <a:rPr lang="en-US" dirty="0" smtClean="0"/>
              <a:t>through</a:t>
            </a:r>
          </a:p>
          <a:p>
            <a:pPr marL="0" indent="0">
              <a:buNone/>
            </a:pPr>
            <a:endParaRPr lang="en-US" b="1" dirty="0" smtClean="0"/>
          </a:p>
          <a:p>
            <a:pPr marL="0" indent="0">
              <a:buNone/>
            </a:pPr>
            <a:r>
              <a:rPr lang="ro-RO" b="1" dirty="0" smtClean="0"/>
              <a:t>Activities</a:t>
            </a:r>
            <a:r>
              <a:rPr lang="ro-RO" b="1" dirty="0"/>
              <a:t>:	</a:t>
            </a:r>
            <a:endParaRPr lang="en-US" dirty="0"/>
          </a:p>
          <a:p>
            <a:pPr lvl="1"/>
            <a:r>
              <a:rPr lang="en-US" dirty="0"/>
              <a:t>Implementation of genetic methods (LPA) in 9 regional laboratories: equipment </a:t>
            </a:r>
          </a:p>
          <a:p>
            <a:pPr lvl="1"/>
            <a:r>
              <a:rPr lang="en-US" dirty="0"/>
              <a:t>Implementation of MGIT liquid method (culture and drug susceptibility tests) in 9 regional laboratories: equipment</a:t>
            </a:r>
          </a:p>
          <a:p>
            <a:pPr lvl="1"/>
            <a:r>
              <a:rPr lang="en-US" dirty="0"/>
              <a:t>Implementation of </a:t>
            </a:r>
            <a:r>
              <a:rPr lang="en-US" dirty="0" err="1"/>
              <a:t>GeneXpert</a:t>
            </a:r>
            <a:r>
              <a:rPr lang="en-US" dirty="0"/>
              <a:t> for peripheral TB lab level: equipment </a:t>
            </a:r>
          </a:p>
          <a:p>
            <a:pPr lvl="1"/>
            <a:r>
              <a:rPr lang="en-US" dirty="0"/>
              <a:t>Ensuring the necessary consumables for rapid testing until 2017</a:t>
            </a:r>
          </a:p>
          <a:p>
            <a:pPr lvl="1"/>
            <a:r>
              <a:rPr lang="en-US" dirty="0"/>
              <a:t>Elaboration of the strategic documents for strengthening the laboratory capacity (standards, guidelines, </a:t>
            </a:r>
            <a:r>
              <a:rPr lang="en-US" dirty="0" err="1"/>
              <a:t>etc</a:t>
            </a:r>
            <a:r>
              <a:rPr lang="en-US" dirty="0"/>
              <a:t>)</a:t>
            </a:r>
          </a:p>
          <a:p>
            <a:pPr lvl="1"/>
            <a:r>
              <a:rPr lang="en-US" dirty="0"/>
              <a:t>Elaboration of the review process to ensure that laboratories follow standards and meet performance criteria</a:t>
            </a:r>
          </a:p>
          <a:p>
            <a:pPr lvl="0"/>
            <a:endParaRPr lang="en-US" dirty="0"/>
          </a:p>
          <a:p>
            <a:pPr marL="0" indent="0">
              <a:buNone/>
            </a:pPr>
            <a:endParaRPr lang="ro-RO" b="1" dirty="0" smtClean="0">
              <a:solidFill>
                <a:srgbClr val="FF0000"/>
              </a:solidFill>
            </a:endParaRPr>
          </a:p>
          <a:p>
            <a:pPr marL="0" indent="0">
              <a:buNone/>
            </a:pPr>
            <a:endParaRPr lang="en-US" dirty="0"/>
          </a:p>
        </p:txBody>
      </p:sp>
    </p:spTree>
    <p:extLst>
      <p:ext uri="{BB962C8B-B14F-4D97-AF65-F5344CB8AC3E}">
        <p14:creationId xmlns:p14="http://schemas.microsoft.com/office/powerpoint/2010/main" val="22072019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sz="2800" b="1" dirty="0"/>
              <a:t>O2. Addressing the needs in TB prevention, diagnosis, treatment and care of key affected population through implementation of a patient centered interventions in 6 high TB burden counties in Romania</a:t>
            </a:r>
            <a:endParaRPr lang="en-US" sz="2800" b="1" dirty="0"/>
          </a:p>
        </p:txBody>
      </p:sp>
      <p:sp>
        <p:nvSpPr>
          <p:cNvPr id="3" name="Content Placeholder 2"/>
          <p:cNvSpPr>
            <a:spLocks noGrp="1"/>
          </p:cNvSpPr>
          <p:nvPr>
            <p:ph idx="1"/>
          </p:nvPr>
        </p:nvSpPr>
        <p:spPr/>
        <p:txBody>
          <a:bodyPr>
            <a:normAutofit fontScale="85000" lnSpcReduction="20000"/>
          </a:bodyPr>
          <a:lstStyle/>
          <a:p>
            <a:pPr marL="0" indent="0">
              <a:buNone/>
            </a:pPr>
            <a:r>
              <a:rPr lang="en-US" b="1" dirty="0" smtClean="0"/>
              <a:t>Key interventions</a:t>
            </a:r>
          </a:p>
          <a:p>
            <a:pPr marL="514350" indent="-514350">
              <a:buFont typeface="+mj-lt"/>
              <a:buAutoNum type="arabicParenR"/>
            </a:pPr>
            <a:r>
              <a:rPr lang="en-US" dirty="0"/>
              <a:t>Improve patient support and case holding </a:t>
            </a:r>
            <a:r>
              <a:rPr lang="en-US" dirty="0" smtClean="0"/>
              <a:t>systems</a:t>
            </a:r>
          </a:p>
          <a:p>
            <a:pPr marL="514350" indent="-514350">
              <a:buFont typeface="+mj-lt"/>
              <a:buAutoNum type="arabicParenR"/>
            </a:pPr>
            <a:r>
              <a:rPr lang="en-US" dirty="0"/>
              <a:t>Implementation of education, active case detection and harm reduction activities for key affected population (homeless, prisoners, IDUs and poor population with limited access to health services</a:t>
            </a:r>
            <a:r>
              <a:rPr lang="en-US" dirty="0" smtClean="0"/>
              <a:t>)</a:t>
            </a:r>
          </a:p>
          <a:p>
            <a:pPr marL="514350" indent="-514350">
              <a:buFont typeface="+mj-lt"/>
              <a:buAutoNum type="arabicParenR"/>
            </a:pPr>
            <a:r>
              <a:rPr lang="en-US" dirty="0"/>
              <a:t>Referral of TB suspects identified among key affected population with symptoms TB local diagnostic centers </a:t>
            </a:r>
          </a:p>
          <a:p>
            <a:pPr marL="514350" indent="-514350">
              <a:buFont typeface="+mj-lt"/>
              <a:buAutoNum type="arabicParenR"/>
            </a:pPr>
            <a:r>
              <a:rPr lang="en-US" dirty="0"/>
              <a:t>Provision of DOT through a specialized network of DOT supporters (peer, community workers, family doctors, etc.)</a:t>
            </a:r>
          </a:p>
          <a:p>
            <a:pPr marL="514350" indent="-514350">
              <a:buFont typeface="+mj-lt"/>
              <a:buAutoNum type="arabicParenR"/>
            </a:pPr>
            <a:r>
              <a:rPr lang="en-US" dirty="0"/>
              <a:t>Provision of housing support for homeless and vulnerable patients during the treatment period</a:t>
            </a:r>
          </a:p>
          <a:p>
            <a:pPr marL="514350" indent="-514350">
              <a:buFont typeface="+mj-lt"/>
              <a:buAutoNum type="arabicParenR"/>
            </a:pPr>
            <a:r>
              <a:rPr lang="en-US" dirty="0"/>
              <a:t>Provision of social support in the form of incentives and enablers (food and transport) tall TB identified patients in treatment</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938666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O2. (cont.)</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dirty="0"/>
              <a:t>Activities</a:t>
            </a:r>
          </a:p>
          <a:p>
            <a:r>
              <a:rPr lang="en-US" dirty="0"/>
              <a:t>Establishment of </a:t>
            </a:r>
            <a:r>
              <a:rPr lang="en-US" b="1" dirty="0"/>
              <a:t>multidisciplinary teams</a:t>
            </a:r>
            <a:r>
              <a:rPr lang="en-US" dirty="0"/>
              <a:t> to provide medical, social and psychological services to all cases diagnosed with TB  </a:t>
            </a:r>
            <a:endParaRPr lang="en-US" b="1" dirty="0"/>
          </a:p>
          <a:p>
            <a:r>
              <a:rPr lang="en-US" dirty="0"/>
              <a:t>Provision of </a:t>
            </a:r>
            <a:r>
              <a:rPr lang="en-US" b="1" dirty="0"/>
              <a:t>directly observed treatment to new and retreatment DS-TB patients by 2020</a:t>
            </a:r>
          </a:p>
          <a:p>
            <a:r>
              <a:rPr lang="en-US" dirty="0"/>
              <a:t>Provision of </a:t>
            </a:r>
            <a:r>
              <a:rPr lang="en-US" b="1" dirty="0"/>
              <a:t>social support in the form of incentives and enablers</a:t>
            </a:r>
            <a:r>
              <a:rPr lang="en-US" dirty="0"/>
              <a:t> (food and transport) to all patients in treatment ambulatory phase</a:t>
            </a:r>
            <a:endParaRPr lang="en-US" b="1" dirty="0"/>
          </a:p>
          <a:p>
            <a:r>
              <a:rPr lang="en-US" dirty="0"/>
              <a:t>Implementation of </a:t>
            </a:r>
            <a:r>
              <a:rPr lang="en-US" b="1" dirty="0"/>
              <a:t>compassionate and palliative care</a:t>
            </a:r>
            <a:r>
              <a:rPr lang="en-US" dirty="0"/>
              <a:t> </a:t>
            </a:r>
            <a:endParaRPr lang="en-US" dirty="0" smtClean="0"/>
          </a:p>
          <a:p>
            <a:r>
              <a:rPr lang="en-US" b="1" dirty="0"/>
              <a:t>Number of TB patients detected among KAP</a:t>
            </a:r>
          </a:p>
          <a:p>
            <a:r>
              <a:rPr lang="en-US" b="1" dirty="0"/>
              <a:t>Number of TB suspects among KAP referred to TB local units</a:t>
            </a:r>
          </a:p>
          <a:p>
            <a:r>
              <a:rPr lang="en-US" b="1" dirty="0"/>
              <a:t>Number of TB patients under DOT</a:t>
            </a:r>
          </a:p>
          <a:p>
            <a:r>
              <a:rPr lang="en-US" b="1" dirty="0"/>
              <a:t>Number of homeless and other vulnerable patients</a:t>
            </a:r>
            <a:r>
              <a:rPr lang="en-US" dirty="0"/>
              <a:t> provided with housing support during the treatment period</a:t>
            </a:r>
            <a:endParaRPr lang="en-US" b="1" dirty="0"/>
          </a:p>
          <a:p>
            <a:r>
              <a:rPr lang="en-US" b="1" dirty="0"/>
              <a:t>Number of patients reached with social support</a:t>
            </a:r>
          </a:p>
          <a:p>
            <a:endParaRPr lang="en-US" b="1" dirty="0"/>
          </a:p>
          <a:p>
            <a:pPr marL="0" indent="0">
              <a:buNone/>
            </a:pPr>
            <a:endParaRPr lang="en-US" dirty="0"/>
          </a:p>
        </p:txBody>
      </p:sp>
    </p:spTree>
    <p:extLst>
      <p:ext uri="{BB962C8B-B14F-4D97-AF65-F5344CB8AC3E}">
        <p14:creationId xmlns:p14="http://schemas.microsoft.com/office/powerpoint/2010/main" val="6152986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ro-RO" sz="3200" dirty="0"/>
              <a:t>O3. Contributing to the improvement of treatment outcomes for M/XDR TB patients by provision of complete, non-interrupted drug regimens</a:t>
            </a:r>
            <a:endParaRPr lang="en-US" sz="3200" dirty="0"/>
          </a:p>
        </p:txBody>
      </p:sp>
      <p:sp>
        <p:nvSpPr>
          <p:cNvPr id="3" name="Content Placeholder 2"/>
          <p:cNvSpPr>
            <a:spLocks noGrp="1"/>
          </p:cNvSpPr>
          <p:nvPr>
            <p:ph idx="1"/>
          </p:nvPr>
        </p:nvSpPr>
        <p:spPr/>
        <p:txBody>
          <a:bodyPr>
            <a:normAutofit fontScale="77500" lnSpcReduction="20000"/>
          </a:bodyPr>
          <a:lstStyle/>
          <a:p>
            <a:pPr marL="0" indent="0">
              <a:buNone/>
            </a:pPr>
            <a:r>
              <a:rPr lang="en-US" b="1" dirty="0"/>
              <a:t>Key </a:t>
            </a:r>
            <a:r>
              <a:rPr lang="en-US" b="1" dirty="0" smtClean="0"/>
              <a:t>interventions:</a:t>
            </a:r>
          </a:p>
          <a:p>
            <a:pPr marL="514350" indent="-514350">
              <a:buFont typeface="+mj-lt"/>
              <a:buAutoNum type="arabicParenR"/>
            </a:pPr>
            <a:r>
              <a:rPr lang="en-US" dirty="0"/>
              <a:t>Expansion of the comprehensive and continuous treatment capacity for MDR-TB patients through a multi-faceted </a:t>
            </a:r>
            <a:r>
              <a:rPr lang="en-US" dirty="0" smtClean="0"/>
              <a:t>approach</a:t>
            </a:r>
          </a:p>
          <a:p>
            <a:pPr marL="514350" indent="-514350">
              <a:buFont typeface="+mj-lt"/>
              <a:buAutoNum type="arabicParenR"/>
            </a:pPr>
            <a:r>
              <a:rPr lang="en-US" dirty="0" smtClean="0"/>
              <a:t>Universal </a:t>
            </a:r>
            <a:r>
              <a:rPr lang="en-US" dirty="0"/>
              <a:t>access treatment for M/XDR TB patients (including second and third-line anti-TB drugs) in accordance with WHO-treatment recommendations. </a:t>
            </a:r>
            <a:endParaRPr lang="en-US" dirty="0" smtClean="0"/>
          </a:p>
          <a:p>
            <a:pPr marL="514350" indent="-514350">
              <a:buFont typeface="+mj-lt"/>
              <a:buAutoNum type="arabicParenR"/>
            </a:pPr>
            <a:r>
              <a:rPr lang="en-US" dirty="0"/>
              <a:t>Development of an effective and rationale system for planning and managing anti-tuberculosis medications through elaboration of policies and regulation and monitoring at national level the orders, consumption and </a:t>
            </a:r>
            <a:r>
              <a:rPr lang="en-US" dirty="0" smtClean="0"/>
              <a:t>stocks</a:t>
            </a:r>
          </a:p>
          <a:p>
            <a:pPr marL="514350" indent="-514350">
              <a:buFont typeface="+mj-lt"/>
              <a:buAutoNum type="arabicParenR"/>
            </a:pPr>
            <a:r>
              <a:rPr lang="en-US" dirty="0"/>
              <a:t>Develop policies and practices that will strengthen outpatient treatment for TB and reduce unnecessary hospitalization of TB patients </a:t>
            </a:r>
            <a:endParaRPr lang="en-US" dirty="0" smtClean="0"/>
          </a:p>
          <a:p>
            <a:pPr marL="514350" indent="-514350">
              <a:buFont typeface="+mj-lt"/>
              <a:buAutoNum type="arabicParenR"/>
            </a:pPr>
            <a:r>
              <a:rPr lang="en-US" dirty="0"/>
              <a:t>Scaling up implementation of the ambulatory model of care, from 6 counties in 2015 up tall Romania counties by the end of 2020</a:t>
            </a:r>
            <a:r>
              <a:rPr lang="en-US" dirty="0" smtClean="0"/>
              <a:t>.</a:t>
            </a:r>
          </a:p>
          <a:p>
            <a:pPr marL="514350" indent="-514350">
              <a:buFont typeface="+mj-lt"/>
              <a:buAutoNum type="arabicParenR"/>
            </a:pPr>
            <a:r>
              <a:rPr lang="en-US" dirty="0"/>
              <a:t>Monitoring and evaluation of the ambulatory model of care, including a cost-analysis study. </a:t>
            </a:r>
          </a:p>
        </p:txBody>
      </p:sp>
    </p:spTree>
    <p:extLst>
      <p:ext uri="{BB962C8B-B14F-4D97-AF65-F5344CB8AC3E}">
        <p14:creationId xmlns:p14="http://schemas.microsoft.com/office/powerpoint/2010/main" val="11653304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ro-RO" sz="3200" dirty="0"/>
              <a:t>O3. Contributing to the improvement of treatment outcomes for M/XDR TB patients by provision of complete, non-interrupted drug regimens</a:t>
            </a:r>
            <a:endParaRPr lang="en-US" sz="3200" dirty="0"/>
          </a:p>
        </p:txBody>
      </p:sp>
      <p:sp>
        <p:nvSpPr>
          <p:cNvPr id="3" name="Content Placeholder 2"/>
          <p:cNvSpPr>
            <a:spLocks noGrp="1"/>
          </p:cNvSpPr>
          <p:nvPr>
            <p:ph idx="1"/>
          </p:nvPr>
        </p:nvSpPr>
        <p:spPr/>
        <p:txBody>
          <a:bodyPr>
            <a:normAutofit fontScale="70000" lnSpcReduction="20000"/>
          </a:bodyPr>
          <a:lstStyle/>
          <a:p>
            <a:pPr marL="0" indent="0">
              <a:buNone/>
            </a:pPr>
            <a:r>
              <a:rPr lang="en-US" b="1" dirty="0" smtClean="0"/>
              <a:t>Activities:</a:t>
            </a:r>
            <a:endParaRPr lang="en-US" b="1" dirty="0"/>
          </a:p>
          <a:p>
            <a:r>
              <a:rPr lang="en-US" dirty="0"/>
              <a:t>Increasing the number of MDR-TB centers providing comprehensive TB care </a:t>
            </a:r>
            <a:endParaRPr lang="en-US" dirty="0" smtClean="0"/>
          </a:p>
          <a:p>
            <a:r>
              <a:rPr lang="en-US" dirty="0" smtClean="0"/>
              <a:t>Establishment </a:t>
            </a:r>
            <a:r>
              <a:rPr lang="en-US" dirty="0"/>
              <a:t>of one MDR-TB in-patient treatment facility for patients who are at highest risk of non-adherence, default and death due to poor economic status and precarious living conditions</a:t>
            </a:r>
            <a:r>
              <a:rPr lang="en-US" dirty="0" smtClean="0"/>
              <a:t>.</a:t>
            </a:r>
          </a:p>
          <a:p>
            <a:r>
              <a:rPr lang="en-US" dirty="0" smtClean="0"/>
              <a:t>Implementation </a:t>
            </a:r>
            <a:r>
              <a:rPr lang="en-US" dirty="0"/>
              <a:t>of the ambulatory care for DS-TB and MDR-TB </a:t>
            </a:r>
            <a:endParaRPr lang="en-US" dirty="0" smtClean="0"/>
          </a:p>
          <a:p>
            <a:r>
              <a:rPr lang="en-US" dirty="0" smtClean="0"/>
              <a:t>460 </a:t>
            </a:r>
            <a:r>
              <a:rPr lang="en-US" dirty="0"/>
              <a:t>of patients treated by 2020 (TB and M/XDR TB</a:t>
            </a:r>
            <a:r>
              <a:rPr lang="en-US" dirty="0" smtClean="0"/>
              <a:t>)</a:t>
            </a:r>
          </a:p>
          <a:p>
            <a:r>
              <a:rPr lang="en-US" dirty="0" smtClean="0"/>
              <a:t>Developing an effective system </a:t>
            </a:r>
            <a:r>
              <a:rPr lang="en-US" dirty="0"/>
              <a:t>for planning and management of anti TB drugs </a:t>
            </a:r>
            <a:r>
              <a:rPr lang="en-US" dirty="0" smtClean="0"/>
              <a:t>implemented</a:t>
            </a:r>
          </a:p>
          <a:p>
            <a:r>
              <a:rPr lang="en-US" dirty="0"/>
              <a:t>Revision of laws and reimbursement practices that contribute to hospitalization and research models of care that are principally </a:t>
            </a:r>
            <a:r>
              <a:rPr lang="en-US" dirty="0" smtClean="0"/>
              <a:t>ambulatory</a:t>
            </a:r>
          </a:p>
          <a:p>
            <a:r>
              <a:rPr lang="en-US" b="1" dirty="0"/>
              <a:t>Development of protocols and guidelines for outpatient and inpatient treatment </a:t>
            </a:r>
            <a:endParaRPr lang="en-US" b="1" dirty="0" smtClean="0"/>
          </a:p>
          <a:p>
            <a:r>
              <a:rPr lang="en-US" b="1" dirty="0"/>
              <a:t>Ambulatory model of care implemented</a:t>
            </a:r>
            <a:r>
              <a:rPr lang="en-US" dirty="0"/>
              <a:t> at national level (42 counties</a:t>
            </a:r>
            <a:r>
              <a:rPr lang="en-US" dirty="0" smtClean="0"/>
              <a:t>)</a:t>
            </a:r>
          </a:p>
          <a:p>
            <a:r>
              <a:rPr lang="en-US" b="1" dirty="0"/>
              <a:t>1 evaluation study</a:t>
            </a:r>
            <a:r>
              <a:rPr lang="en-US" dirty="0"/>
              <a:t> (including a cost analysis study) performed</a:t>
            </a:r>
            <a:endParaRPr lang="en-US" dirty="0" smtClean="0"/>
          </a:p>
          <a:p>
            <a:endParaRPr lang="en-US" dirty="0" smtClean="0"/>
          </a:p>
          <a:p>
            <a:endParaRPr lang="en-US" dirty="0"/>
          </a:p>
        </p:txBody>
      </p:sp>
    </p:spTree>
    <p:extLst>
      <p:ext uri="{BB962C8B-B14F-4D97-AF65-F5344CB8AC3E}">
        <p14:creationId xmlns:p14="http://schemas.microsoft.com/office/powerpoint/2010/main" val="32357418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sz="2800" dirty="0">
                <a:latin typeface="+mn-lt"/>
              </a:rPr>
              <a:t>O2. Addressing the needs in TB prevention, diagnosis, treatment and care of key affected population through implementation of a patient centered interventions in 6 high TB burden counties in Romania</a:t>
            </a:r>
            <a:endParaRPr lang="en-US" sz="2800" dirty="0">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70807629"/>
              </p:ext>
            </p:extLst>
          </p:nvPr>
        </p:nvGraphicFramePr>
        <p:xfrm>
          <a:off x="749300" y="1690688"/>
          <a:ext cx="10515600" cy="4016248"/>
        </p:xfrm>
        <a:graphic>
          <a:graphicData uri="http://schemas.openxmlformats.org/drawingml/2006/table">
            <a:tbl>
              <a:tblPr firstRow="1" bandRow="1">
                <a:tableStyleId>{5C22544A-7EE6-4342-B048-85BDC9FD1C3A}</a:tableStyleId>
              </a:tblPr>
              <a:tblGrid>
                <a:gridCol w="5219700"/>
                <a:gridCol w="3276600"/>
                <a:gridCol w="2019300"/>
              </a:tblGrid>
              <a:tr h="370840">
                <a:tc>
                  <a:txBody>
                    <a:bodyPr/>
                    <a:lstStyle/>
                    <a:p>
                      <a:r>
                        <a:rPr lang="en-US" smtClean="0"/>
                        <a:t>Key interventions</a:t>
                      </a:r>
                      <a:endParaRPr lang="en-US" dirty="0"/>
                    </a:p>
                  </a:txBody>
                  <a:tcPr/>
                </a:tc>
                <a:tc>
                  <a:txBody>
                    <a:bodyPr/>
                    <a:lstStyle/>
                    <a:p>
                      <a:r>
                        <a:rPr lang="en-US" smtClean="0"/>
                        <a:t>Expected</a:t>
                      </a:r>
                      <a:r>
                        <a:rPr lang="en-US" baseline="0" smtClean="0"/>
                        <a:t> results</a:t>
                      </a:r>
                      <a:endParaRPr lang="en-US" dirty="0"/>
                    </a:p>
                  </a:txBody>
                  <a:tcPr/>
                </a:tc>
                <a:tc>
                  <a:txBody>
                    <a:bodyPr/>
                    <a:lstStyle/>
                    <a:p>
                      <a:r>
                        <a:rPr lang="en-US" dirty="0" smtClean="0"/>
                        <a:t>Status</a:t>
                      </a:r>
                      <a:endParaRPr lang="en-US" dirty="0"/>
                    </a:p>
                  </a:txBody>
                  <a:tcPr/>
                </a:tc>
              </a:tr>
              <a:tr h="370840">
                <a:tc>
                  <a:txBody>
                    <a:bodyPr/>
                    <a:lstStyle/>
                    <a:p>
                      <a:pPr marL="0" marR="0">
                        <a:lnSpc>
                          <a:spcPct val="115000"/>
                        </a:lnSpc>
                        <a:spcBef>
                          <a:spcPts val="0"/>
                        </a:spcBef>
                        <a:spcAft>
                          <a:spcPts val="0"/>
                        </a:spcAft>
                      </a:pPr>
                      <a:r>
                        <a:rPr lang="en-GB" sz="1600" b="0" dirty="0">
                          <a:effectLst/>
                          <a:latin typeface="Calibri" panose="020F0502020204030204" pitchFamily="34" charset="0"/>
                          <a:ea typeface="Calibri" panose="020F0502020204030204" pitchFamily="34" charset="0"/>
                          <a:cs typeface="Calibri" panose="020F0502020204030204" pitchFamily="34" charset="0"/>
                        </a:rPr>
                        <a:t>Implementation of education, active case detection and harm reduction activities for key affected population (homeless, prisoners, IDUs and poor population with limited access to health services)</a:t>
                      </a:r>
                      <a:endParaRPr lang="en-US" sz="16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GB" sz="1600" b="0" dirty="0">
                          <a:effectLst/>
                          <a:latin typeface="Calibri" panose="020F0502020204030204" pitchFamily="34" charset="0"/>
                          <a:ea typeface="Calibri" panose="020F0502020204030204" pitchFamily="34" charset="0"/>
                          <a:cs typeface="Calibri" panose="020F0502020204030204" pitchFamily="34" charset="0"/>
                        </a:rPr>
                        <a:t>Number of TB patients detected among KAP</a:t>
                      </a:r>
                      <a:endParaRPr lang="en-US" sz="16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endParaRPr lang="en-US" sz="1600" b="0" dirty="0"/>
                    </a:p>
                  </a:txBody>
                  <a:tcPr/>
                </a:tc>
              </a:tr>
              <a:tr h="370840">
                <a:tc>
                  <a:txBody>
                    <a:bodyPr/>
                    <a:lstStyle/>
                    <a:p>
                      <a:pPr marL="0" marR="0">
                        <a:lnSpc>
                          <a:spcPct val="115000"/>
                        </a:lnSpc>
                        <a:spcBef>
                          <a:spcPts val="0"/>
                        </a:spcBef>
                        <a:spcAft>
                          <a:spcPts val="0"/>
                        </a:spcAft>
                      </a:pPr>
                      <a:r>
                        <a:rPr lang="en-GB" sz="1600" b="0" dirty="0">
                          <a:effectLst/>
                          <a:latin typeface="Calibri" panose="020F0502020204030204" pitchFamily="34" charset="0"/>
                          <a:ea typeface="Calibri" panose="020F0502020204030204" pitchFamily="34" charset="0"/>
                          <a:cs typeface="Calibri" panose="020F0502020204030204" pitchFamily="34" charset="0"/>
                        </a:rPr>
                        <a:t>Referral of TB suspects identified among key affected population with symptoms TB local diagnostic </a:t>
                      </a:r>
                      <a:r>
                        <a:rPr lang="en-GB" sz="1600" b="0" dirty="0" err="1">
                          <a:effectLst/>
                          <a:latin typeface="Calibri" panose="020F0502020204030204" pitchFamily="34" charset="0"/>
                          <a:ea typeface="Calibri" panose="020F0502020204030204" pitchFamily="34" charset="0"/>
                          <a:cs typeface="Calibri" panose="020F0502020204030204" pitchFamily="34" charset="0"/>
                        </a:rPr>
                        <a:t>centers</a:t>
                      </a:r>
                      <a:r>
                        <a:rPr lang="en-GB" sz="1600" b="0" dirty="0">
                          <a:effectLst/>
                          <a:latin typeface="Calibri" panose="020F0502020204030204" pitchFamily="34" charset="0"/>
                          <a:ea typeface="Calibri" panose="020F0502020204030204" pitchFamily="34" charset="0"/>
                          <a:cs typeface="Calibri" panose="020F0502020204030204" pitchFamily="34" charset="0"/>
                        </a:rPr>
                        <a:t> </a:t>
                      </a:r>
                      <a:endParaRPr lang="en-US" sz="16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GB" sz="1600" b="0" dirty="0">
                          <a:effectLst/>
                          <a:latin typeface="Calibri" panose="020F0502020204030204" pitchFamily="34" charset="0"/>
                          <a:ea typeface="Calibri" panose="020F0502020204030204" pitchFamily="34" charset="0"/>
                          <a:cs typeface="Calibri" panose="020F0502020204030204" pitchFamily="34" charset="0"/>
                        </a:rPr>
                        <a:t>Number of TB suspects among KAP referred to TB local units</a:t>
                      </a:r>
                      <a:endParaRPr lang="en-US" sz="16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endParaRPr lang="en-US" sz="1600" b="0" dirty="0"/>
                    </a:p>
                  </a:txBody>
                  <a:tcPr/>
                </a:tc>
              </a:tr>
              <a:tr h="370840">
                <a:tc>
                  <a:txBody>
                    <a:bodyPr/>
                    <a:lstStyle/>
                    <a:p>
                      <a:pPr marL="0" marR="0">
                        <a:lnSpc>
                          <a:spcPct val="115000"/>
                        </a:lnSpc>
                        <a:spcBef>
                          <a:spcPts val="0"/>
                        </a:spcBef>
                        <a:spcAft>
                          <a:spcPts val="0"/>
                        </a:spcAft>
                      </a:pPr>
                      <a:r>
                        <a:rPr lang="en-GB" sz="1600" b="0">
                          <a:effectLst/>
                          <a:latin typeface="Calibri" panose="020F0502020204030204" pitchFamily="34" charset="0"/>
                          <a:ea typeface="Calibri" panose="020F0502020204030204" pitchFamily="34" charset="0"/>
                          <a:cs typeface="Calibri" panose="020F0502020204030204" pitchFamily="34" charset="0"/>
                        </a:rPr>
                        <a:t>Provision of DOT through a specialized network of DOT supporters (peer, community workers, family doctors, etc.)</a:t>
                      </a:r>
                      <a:endParaRPr lang="en-US" sz="1600" b="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GB" sz="1600" b="0">
                          <a:effectLst/>
                          <a:latin typeface="Calibri" panose="020F0502020204030204" pitchFamily="34" charset="0"/>
                          <a:ea typeface="Calibri" panose="020F0502020204030204" pitchFamily="34" charset="0"/>
                          <a:cs typeface="Calibri" panose="020F0502020204030204" pitchFamily="34" charset="0"/>
                        </a:rPr>
                        <a:t>Number of TB patients under DOT</a:t>
                      </a:r>
                      <a:endParaRPr lang="en-US" sz="1600" b="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endParaRPr lang="en-US" sz="1600" b="0" dirty="0"/>
                    </a:p>
                  </a:txBody>
                  <a:tcPr/>
                </a:tc>
              </a:tr>
              <a:tr h="370840">
                <a:tc>
                  <a:txBody>
                    <a:bodyPr/>
                    <a:lstStyle/>
                    <a:p>
                      <a:pPr marL="0" marR="0">
                        <a:lnSpc>
                          <a:spcPct val="115000"/>
                        </a:lnSpc>
                        <a:spcBef>
                          <a:spcPts val="0"/>
                        </a:spcBef>
                        <a:spcAft>
                          <a:spcPts val="0"/>
                        </a:spcAft>
                      </a:pPr>
                      <a:r>
                        <a:rPr lang="en-GB" sz="1600" b="0" dirty="0">
                          <a:effectLst/>
                          <a:latin typeface="Calibri" panose="020F0502020204030204" pitchFamily="34" charset="0"/>
                          <a:ea typeface="Calibri" panose="020F0502020204030204" pitchFamily="34" charset="0"/>
                          <a:cs typeface="Calibri" panose="020F0502020204030204" pitchFamily="34" charset="0"/>
                        </a:rPr>
                        <a:t>Provision of social support in the form of incentives and enablers (food and transport) tall TB identified patients in treatment</a:t>
                      </a:r>
                      <a:endParaRPr lang="en-US" sz="16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GB" sz="1600" b="0">
                          <a:effectLst/>
                          <a:latin typeface="Calibri" panose="020F0502020204030204" pitchFamily="34" charset="0"/>
                          <a:ea typeface="Calibri" panose="020F0502020204030204" pitchFamily="34" charset="0"/>
                          <a:cs typeface="Calibri" panose="020F0502020204030204" pitchFamily="34" charset="0"/>
                        </a:rPr>
                        <a:t>Number of patients reached with social support</a:t>
                      </a:r>
                      <a:endParaRPr lang="en-US" sz="1600" b="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endParaRPr lang="en-US" sz="1600" b="0" dirty="0"/>
                    </a:p>
                  </a:txBody>
                  <a:tcPr/>
                </a:tc>
              </a:tr>
              <a:tr h="370840">
                <a:tc>
                  <a:txBody>
                    <a:bodyPr/>
                    <a:lstStyle/>
                    <a:p>
                      <a:pPr marL="0" marR="0">
                        <a:lnSpc>
                          <a:spcPct val="115000"/>
                        </a:lnSpc>
                        <a:spcBef>
                          <a:spcPts val="0"/>
                        </a:spcBef>
                        <a:spcAft>
                          <a:spcPts val="0"/>
                        </a:spcAft>
                      </a:pPr>
                      <a:r>
                        <a:rPr lang="en-GB" sz="1600" b="0" dirty="0">
                          <a:effectLst/>
                          <a:latin typeface="Calibri" panose="020F0502020204030204" pitchFamily="34" charset="0"/>
                          <a:ea typeface="Calibri" panose="020F0502020204030204" pitchFamily="34" charset="0"/>
                          <a:cs typeface="Calibri" panose="020F0502020204030204" pitchFamily="34" charset="0"/>
                        </a:rPr>
                        <a:t>Referral of TB suspects identified among key affected population with symptoms TB local diagnostic </a:t>
                      </a:r>
                      <a:r>
                        <a:rPr lang="en-GB" sz="1600" b="0" dirty="0" err="1">
                          <a:effectLst/>
                          <a:latin typeface="Calibri" panose="020F0502020204030204" pitchFamily="34" charset="0"/>
                          <a:ea typeface="Calibri" panose="020F0502020204030204" pitchFamily="34" charset="0"/>
                          <a:cs typeface="Calibri" panose="020F0502020204030204" pitchFamily="34" charset="0"/>
                        </a:rPr>
                        <a:t>centers</a:t>
                      </a:r>
                      <a:r>
                        <a:rPr lang="en-GB" sz="1600" b="0" dirty="0">
                          <a:effectLst/>
                          <a:latin typeface="Calibri" panose="020F0502020204030204" pitchFamily="34" charset="0"/>
                          <a:ea typeface="Calibri" panose="020F0502020204030204" pitchFamily="34" charset="0"/>
                          <a:cs typeface="Calibri" panose="020F0502020204030204" pitchFamily="34" charset="0"/>
                        </a:rPr>
                        <a:t> </a:t>
                      </a:r>
                      <a:endParaRPr lang="en-US" sz="16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GB" sz="1600" b="0" dirty="0">
                          <a:effectLst/>
                          <a:latin typeface="Calibri" panose="020F0502020204030204" pitchFamily="34" charset="0"/>
                          <a:ea typeface="Calibri" panose="020F0502020204030204" pitchFamily="34" charset="0"/>
                          <a:cs typeface="Calibri" panose="020F0502020204030204" pitchFamily="34" charset="0"/>
                        </a:rPr>
                        <a:t>Number of TB suspects among KAP referred to TB local units</a:t>
                      </a:r>
                      <a:endParaRPr lang="en-US" sz="1600" b="0"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endParaRPr lang="en-US" sz="1600" b="0" dirty="0"/>
                    </a:p>
                  </a:txBody>
                  <a:tcPr/>
                </a:tc>
              </a:tr>
            </a:tbl>
          </a:graphicData>
        </a:graphic>
      </p:graphicFrame>
    </p:spTree>
    <p:extLst>
      <p:ext uri="{BB962C8B-B14F-4D97-AF65-F5344CB8AC3E}">
        <p14:creationId xmlns:p14="http://schemas.microsoft.com/office/powerpoint/2010/main" val="9148728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sz="2800" dirty="0">
                <a:latin typeface="+mn-lt"/>
              </a:rPr>
              <a:t>O3. Contributing to the improvement of treatment outcomes for M/XDR TB patients by provision of complete, non-interrupted drug regimens</a:t>
            </a:r>
            <a:endParaRPr lang="en-US" sz="2800" dirty="0">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40018262"/>
              </p:ext>
            </p:extLst>
          </p:nvPr>
        </p:nvGraphicFramePr>
        <p:xfrm>
          <a:off x="838200" y="1825625"/>
          <a:ext cx="10515600" cy="5835142"/>
        </p:xfrm>
        <a:graphic>
          <a:graphicData uri="http://schemas.openxmlformats.org/drawingml/2006/table">
            <a:tbl>
              <a:tblPr firstRow="1" bandRow="1">
                <a:tableStyleId>{5C22544A-7EE6-4342-B048-85BDC9FD1C3A}</a:tableStyleId>
              </a:tblPr>
              <a:tblGrid>
                <a:gridCol w="3505200"/>
                <a:gridCol w="3505200"/>
                <a:gridCol w="3505200"/>
              </a:tblGrid>
              <a:tr h="370840">
                <a:tc>
                  <a:txBody>
                    <a:bodyPr/>
                    <a:lstStyle/>
                    <a:p>
                      <a:r>
                        <a:rPr lang="en-US" dirty="0" smtClean="0"/>
                        <a:t>Key interventions</a:t>
                      </a:r>
                      <a:endParaRPr lang="en-US" dirty="0"/>
                    </a:p>
                  </a:txBody>
                  <a:tcPr/>
                </a:tc>
                <a:tc>
                  <a:txBody>
                    <a:bodyPr/>
                    <a:lstStyle/>
                    <a:p>
                      <a:r>
                        <a:rPr lang="en-US" smtClean="0"/>
                        <a:t>Expected</a:t>
                      </a:r>
                      <a:r>
                        <a:rPr lang="en-US" baseline="0" smtClean="0"/>
                        <a:t> results</a:t>
                      </a:r>
                      <a:endParaRPr lang="en-US" dirty="0"/>
                    </a:p>
                  </a:txBody>
                  <a:tcPr/>
                </a:tc>
                <a:tc>
                  <a:txBody>
                    <a:bodyPr/>
                    <a:lstStyle/>
                    <a:p>
                      <a:r>
                        <a:rPr lang="en-US" dirty="0" smtClean="0"/>
                        <a:t>Status</a:t>
                      </a:r>
                      <a:endParaRPr lang="en-US" dirty="0"/>
                    </a:p>
                  </a:txBody>
                  <a:tcPr/>
                </a:tc>
              </a:tr>
              <a:tr h="370840">
                <a:tc>
                  <a:txBody>
                    <a:bodyPr/>
                    <a:lstStyle/>
                    <a:p>
                      <a:endParaRPr lang="en-US"/>
                    </a:p>
                  </a:txBody>
                  <a:tcPr/>
                </a:tc>
                <a:tc>
                  <a:txBody>
                    <a:bodyPr/>
                    <a:lstStyle/>
                    <a:p>
                      <a:endParaRPr lang="en-US" dirty="0"/>
                    </a:p>
                  </a:txBody>
                  <a:tcPr/>
                </a:tc>
                <a:tc>
                  <a:txBody>
                    <a:bodyPr/>
                    <a:lstStyle/>
                    <a:p>
                      <a:endParaRPr lang="en-US"/>
                    </a:p>
                  </a:txBody>
                  <a:tcPr/>
                </a:tc>
              </a:tr>
              <a:tr h="370840">
                <a:tc>
                  <a:txBody>
                    <a:bodyPr/>
                    <a:lstStyle/>
                    <a:p>
                      <a:r>
                        <a:rPr lang="en-US" sz="1800" b="1" kern="1200" dirty="0" smtClean="0">
                          <a:solidFill>
                            <a:schemeClr val="dk1"/>
                          </a:solidFill>
                          <a:effectLst/>
                          <a:latin typeface="+mn-lt"/>
                          <a:ea typeface="+mn-ea"/>
                          <a:cs typeface="+mn-cs"/>
                        </a:rPr>
                        <a:t>Expansion of the comprehensive and continuous treatment capacity for MDR-TB patients through a multi-faceted approach</a:t>
                      </a:r>
                      <a:endParaRPr lang="en-US" dirty="0"/>
                    </a:p>
                  </a:txBody>
                  <a:tcPr/>
                </a:tc>
                <a:tc>
                  <a:txBody>
                    <a:bodyPr/>
                    <a:lstStyle/>
                    <a:p>
                      <a:r>
                        <a:rPr lang="en-GB" sz="1800" b="1" dirty="0" smtClean="0">
                          <a:effectLst/>
                          <a:latin typeface="Calibri" panose="020F0502020204030204" pitchFamily="34" charset="0"/>
                          <a:ea typeface="Calibri" panose="020F0502020204030204" pitchFamily="34" charset="0"/>
                          <a:cs typeface="Calibri" panose="020F0502020204030204" pitchFamily="34" charset="0"/>
                        </a:rPr>
                        <a:t>Increasing the number of MDR-TB</a:t>
                      </a:r>
                      <a:r>
                        <a:rPr lang="en-GB" sz="1800" b="0" dirty="0" smtClean="0">
                          <a:effectLst/>
                          <a:latin typeface="Calibri" panose="020F0502020204030204" pitchFamily="34" charset="0"/>
                          <a:ea typeface="Calibri" panose="020F0502020204030204" pitchFamily="34" charset="0"/>
                          <a:cs typeface="Calibri" panose="020F0502020204030204" pitchFamily="34" charset="0"/>
                        </a:rPr>
                        <a:t> </a:t>
                      </a:r>
                      <a:r>
                        <a:rPr lang="en-GB" sz="1800" b="0" dirty="0" err="1" smtClean="0">
                          <a:effectLst/>
                          <a:latin typeface="Calibri" panose="020F0502020204030204" pitchFamily="34" charset="0"/>
                          <a:ea typeface="Calibri" panose="020F0502020204030204" pitchFamily="34" charset="0"/>
                          <a:cs typeface="Calibri" panose="020F0502020204030204" pitchFamily="34" charset="0"/>
                        </a:rPr>
                        <a:t>centers</a:t>
                      </a:r>
                      <a:r>
                        <a:rPr lang="en-GB" sz="1800" b="0" dirty="0" smtClean="0">
                          <a:effectLst/>
                          <a:latin typeface="Calibri" panose="020F0502020204030204" pitchFamily="34" charset="0"/>
                          <a:ea typeface="Calibri" panose="020F0502020204030204" pitchFamily="34" charset="0"/>
                          <a:cs typeface="Calibri" panose="020F0502020204030204" pitchFamily="34" charset="0"/>
                        </a:rPr>
                        <a:t> providing comprehensive TB care, </a:t>
                      </a:r>
                      <a:endParaRPr lang="en-US" dirty="0"/>
                    </a:p>
                  </a:txBody>
                  <a:tcPr/>
                </a:tc>
                <a:tc>
                  <a:txBody>
                    <a:bodyPr/>
                    <a:lstStyle/>
                    <a:p>
                      <a:endParaRPr lang="en-US"/>
                    </a:p>
                  </a:txBody>
                  <a:tcPr/>
                </a:tc>
              </a:tr>
              <a:tr h="370840">
                <a:tc>
                  <a:txBody>
                    <a:bodyPr/>
                    <a:lstStyle/>
                    <a:p>
                      <a:r>
                        <a:rPr lang="en-US" dirty="0" smtClean="0"/>
                        <a:t>idem</a:t>
                      </a:r>
                      <a:endParaRPr lang="en-US" dirty="0"/>
                    </a:p>
                  </a:txBody>
                  <a:tcPr/>
                </a:tc>
                <a:tc>
                  <a:txBody>
                    <a:bodyPr/>
                    <a:lstStyle/>
                    <a:p>
                      <a:pPr marL="0" marR="0">
                        <a:lnSpc>
                          <a:spcPct val="115000"/>
                        </a:lnSpc>
                        <a:spcBef>
                          <a:spcPts val="0"/>
                        </a:spcBef>
                        <a:spcAft>
                          <a:spcPts val="0"/>
                        </a:spcAft>
                      </a:pPr>
                      <a:r>
                        <a:rPr lang="en-GB" sz="900" b="1" dirty="0" smtClean="0">
                          <a:effectLst/>
                          <a:latin typeface="Calibri" panose="020F0502020204030204" pitchFamily="34" charset="0"/>
                          <a:ea typeface="Calibri" panose="020F0502020204030204" pitchFamily="34" charset="0"/>
                          <a:cs typeface="Calibri" panose="020F0502020204030204" pitchFamily="34" charset="0"/>
                        </a:rPr>
                        <a:t>Establishment </a:t>
                      </a:r>
                      <a:r>
                        <a:rPr lang="en-GB" sz="900" b="1" dirty="0">
                          <a:effectLst/>
                          <a:latin typeface="Calibri" panose="020F0502020204030204" pitchFamily="34" charset="0"/>
                          <a:ea typeface="Calibri" panose="020F0502020204030204" pitchFamily="34" charset="0"/>
                          <a:cs typeface="Calibri" panose="020F0502020204030204" pitchFamily="34" charset="0"/>
                        </a:rPr>
                        <a:t>of one MDR-TB in-patient treatment facility for patients who are at highest risk of non-adherence, default and death due to poor economic status and precarious living conditions.</a:t>
                      </a:r>
                      <a:endParaRPr lang="en-US" sz="1100" b="1"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endParaRPr lang="en-US"/>
                    </a:p>
                  </a:txBody>
                  <a:tcPr/>
                </a:tc>
              </a:tr>
              <a:tr h="370840">
                <a:tc>
                  <a:txBody>
                    <a:bodyPr/>
                    <a:lstStyle/>
                    <a:p>
                      <a:r>
                        <a:rPr lang="en-US" dirty="0" smtClean="0"/>
                        <a:t>Idem</a:t>
                      </a:r>
                      <a:endParaRPr lang="en-US" dirty="0"/>
                    </a:p>
                  </a:txBody>
                  <a:tcPr/>
                </a:tc>
                <a:tc>
                  <a:txBody>
                    <a:bodyPr/>
                    <a:lstStyle/>
                    <a:p>
                      <a:pPr marL="0" marR="0">
                        <a:lnSpc>
                          <a:spcPct val="115000"/>
                        </a:lnSpc>
                        <a:spcBef>
                          <a:spcPts val="0"/>
                        </a:spcBef>
                        <a:spcAft>
                          <a:spcPts val="0"/>
                        </a:spcAft>
                      </a:pPr>
                      <a:r>
                        <a:rPr lang="en-GB" sz="900" b="1">
                          <a:effectLst/>
                          <a:latin typeface="Calibri" panose="020F0502020204030204" pitchFamily="34" charset="0"/>
                          <a:ea typeface="Calibri" panose="020F0502020204030204" pitchFamily="34" charset="0"/>
                          <a:cs typeface="Calibri" panose="020F0502020204030204" pitchFamily="34" charset="0"/>
                        </a:rPr>
                        <a:t>Strengthening of the outpatient treatment</a:t>
                      </a:r>
                      <a:r>
                        <a:rPr lang="en-GB" sz="900" b="0">
                          <a:effectLst/>
                          <a:latin typeface="Calibri" panose="020F0502020204030204" pitchFamily="34" charset="0"/>
                          <a:ea typeface="Calibri" panose="020F0502020204030204" pitchFamily="34" charset="0"/>
                          <a:cs typeface="Calibri" panose="020F0502020204030204" pitchFamily="34" charset="0"/>
                        </a:rPr>
                        <a:t> for both drug-susceptible and MDR-TB patients by </a:t>
                      </a:r>
                      <a:r>
                        <a:rPr lang="en-GB" sz="900" b="1">
                          <a:effectLst/>
                          <a:latin typeface="Calibri" panose="020F0502020204030204" pitchFamily="34" charset="0"/>
                          <a:ea typeface="Calibri" panose="020F0502020204030204" pitchFamily="34" charset="0"/>
                          <a:cs typeface="Calibri" panose="020F0502020204030204" pitchFamily="34" charset="0"/>
                        </a:rPr>
                        <a:t>implementation of the ambulatory car</a:t>
                      </a:r>
                      <a:r>
                        <a:rPr lang="en-GB" sz="900" b="0">
                          <a:effectLst/>
                          <a:latin typeface="Calibri" panose="020F0502020204030204" pitchFamily="34" charset="0"/>
                          <a:ea typeface="Calibri" panose="020F0502020204030204" pitchFamily="34" charset="0"/>
                          <a:cs typeface="Calibri" panose="020F0502020204030204" pitchFamily="34" charset="0"/>
                        </a:rPr>
                        <a:t>e for DS-TB and MDR-TB </a:t>
                      </a:r>
                      <a:endParaRPr lang="en-US" sz="1100" b="1">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endParaRPr lang="en-US"/>
                    </a:p>
                  </a:txBody>
                  <a:tcPr/>
                </a:tc>
              </a:tr>
              <a:tr h="370840">
                <a:tc>
                  <a:txBody>
                    <a:bodyPr/>
                    <a:lstStyle/>
                    <a:p>
                      <a:pPr marL="0" marR="0">
                        <a:lnSpc>
                          <a:spcPct val="115000"/>
                        </a:lnSpc>
                        <a:spcBef>
                          <a:spcPts val="0"/>
                        </a:spcBef>
                        <a:spcAft>
                          <a:spcPts val="0"/>
                        </a:spcAft>
                      </a:pPr>
                      <a:r>
                        <a:rPr lang="en-US" sz="900" b="0" dirty="0">
                          <a:effectLst/>
                          <a:latin typeface="Calibri" panose="020F0502020204030204" pitchFamily="34" charset="0"/>
                          <a:ea typeface="Calibri" panose="020F0502020204030204" pitchFamily="34" charset="0"/>
                          <a:cs typeface="Calibri" panose="020F0502020204030204" pitchFamily="34" charset="0"/>
                        </a:rPr>
                        <a:t> </a:t>
                      </a:r>
                      <a:r>
                        <a:rPr lang="en-GB" sz="900" b="1" dirty="0">
                          <a:effectLst/>
                          <a:latin typeface="Calibri" panose="020F0502020204030204" pitchFamily="34" charset="0"/>
                          <a:ea typeface="Calibri" panose="020F0502020204030204" pitchFamily="34" charset="0"/>
                          <a:cs typeface="Calibri" panose="020F0502020204030204" pitchFamily="34" charset="0"/>
                        </a:rPr>
                        <a:t>Universal access treatment for M/XDR TB patients (including second and third-line anti-TB drugs) in accordance with WHO-treatment recommendations. </a:t>
                      </a:r>
                      <a:endParaRPr lang="en-US" sz="1100" b="1"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GB" sz="900" b="1">
                          <a:effectLst/>
                          <a:latin typeface="Calibri" panose="020F0502020204030204" pitchFamily="34" charset="0"/>
                          <a:ea typeface="Calibri" panose="020F0502020204030204" pitchFamily="34" charset="0"/>
                          <a:cs typeface="Calibri" panose="020F0502020204030204" pitchFamily="34" charset="0"/>
                        </a:rPr>
                        <a:t>Number of patients treated by 2020</a:t>
                      </a:r>
                      <a:r>
                        <a:rPr lang="en-GB" sz="900" b="0">
                          <a:effectLst/>
                          <a:latin typeface="Calibri" panose="020F0502020204030204" pitchFamily="34" charset="0"/>
                          <a:ea typeface="Calibri" panose="020F0502020204030204" pitchFamily="34" charset="0"/>
                          <a:cs typeface="Calibri" panose="020F0502020204030204" pitchFamily="34" charset="0"/>
                        </a:rPr>
                        <a:t> (TB and M/XDR TB)</a:t>
                      </a:r>
                      <a:endParaRPr lang="en-US" sz="1100" b="1">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endParaRPr lang="en-US" dirty="0"/>
                    </a:p>
                  </a:txBody>
                  <a:tcPr/>
                </a:tc>
              </a:tr>
              <a:tr h="370840">
                <a:tc>
                  <a:txBody>
                    <a:bodyPr/>
                    <a:lstStyle/>
                    <a:p>
                      <a:pPr marL="0" marR="0">
                        <a:lnSpc>
                          <a:spcPct val="115000"/>
                        </a:lnSpc>
                        <a:spcBef>
                          <a:spcPts val="0"/>
                        </a:spcBef>
                        <a:spcAft>
                          <a:spcPts val="0"/>
                        </a:spcAft>
                      </a:pPr>
                      <a:r>
                        <a:rPr lang="en-GB" sz="900" b="1">
                          <a:effectLst/>
                          <a:latin typeface="Calibri" panose="020F0502020204030204" pitchFamily="34" charset="0"/>
                          <a:ea typeface="Calibri" panose="020F0502020204030204" pitchFamily="34" charset="0"/>
                          <a:cs typeface="Calibri" panose="020F0502020204030204" pitchFamily="34" charset="0"/>
                        </a:rPr>
                        <a:t>Development of an effective and rationale system for planning and managing anti-tuberculosis medications through elaboration of policies and regulation and monitoring at national level the orders, consumption and stocks</a:t>
                      </a:r>
                      <a:endParaRPr lang="en-US" sz="1100" b="1">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GB" sz="900" b="1" dirty="0">
                          <a:effectLst/>
                          <a:latin typeface="Calibri" panose="020F0502020204030204" pitchFamily="34" charset="0"/>
                          <a:ea typeface="Calibri" panose="020F0502020204030204" pitchFamily="34" charset="0"/>
                          <a:cs typeface="Calibri" panose="020F0502020204030204" pitchFamily="34" charset="0"/>
                        </a:rPr>
                        <a:t>Effective and rationale system for planning and management of anti TB drugs</a:t>
                      </a:r>
                      <a:r>
                        <a:rPr lang="en-GB" sz="900" b="0" dirty="0">
                          <a:effectLst/>
                          <a:latin typeface="Calibri" panose="020F0502020204030204" pitchFamily="34" charset="0"/>
                          <a:ea typeface="Calibri" panose="020F0502020204030204" pitchFamily="34" charset="0"/>
                          <a:cs typeface="Calibri" panose="020F0502020204030204" pitchFamily="34" charset="0"/>
                        </a:rPr>
                        <a:t> implemented</a:t>
                      </a:r>
                      <a:endParaRPr lang="en-US" sz="1100" b="1"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endParaRPr lang="en-US" dirty="0"/>
                    </a:p>
                  </a:txBody>
                  <a:tcPr/>
                </a:tc>
              </a:tr>
              <a:tr h="370840">
                <a:tc>
                  <a:txBody>
                    <a:bodyPr/>
                    <a:lstStyle/>
                    <a:p>
                      <a:endParaRPr lang="en-US"/>
                    </a:p>
                  </a:txBody>
                  <a:tcPr/>
                </a:tc>
                <a:tc>
                  <a:txBody>
                    <a:bodyPr/>
                    <a:lstStyle/>
                    <a:p>
                      <a:endParaRPr lang="en-US"/>
                    </a:p>
                  </a:txBody>
                  <a:tcPr marL="68580" marR="68580" marT="0" marB="0"/>
                </a:tc>
                <a:tc>
                  <a:txBody>
                    <a:bodyPr/>
                    <a:lstStyle/>
                    <a:p>
                      <a:endParaRPr lang="en-US" dirty="0"/>
                    </a:p>
                  </a:txBody>
                  <a:tcPr/>
                </a:tc>
              </a:tr>
              <a:tr h="370840">
                <a:tc>
                  <a:txBody>
                    <a:bodyPr/>
                    <a:lstStyle/>
                    <a:p>
                      <a:endParaRPr lang="en-US"/>
                    </a:p>
                  </a:txBody>
                  <a:tcPr/>
                </a:tc>
                <a:tc>
                  <a:txBody>
                    <a:bodyPr/>
                    <a:lstStyle/>
                    <a:p>
                      <a:endParaRPr lang="en-US" dirty="0"/>
                    </a:p>
                  </a:txBody>
                  <a:tcPr marL="68580" marR="68580" marT="0" marB="0"/>
                </a:tc>
                <a:tc>
                  <a:txBody>
                    <a:bodyPr/>
                    <a:lstStyle/>
                    <a:p>
                      <a:endParaRPr lang="en-US" dirty="0"/>
                    </a:p>
                  </a:txBody>
                  <a:tcPr/>
                </a:tc>
              </a:tr>
              <a:tr h="370840">
                <a:tc>
                  <a:txBody>
                    <a:bodyPr/>
                    <a:lstStyle/>
                    <a:p>
                      <a:pPr marL="0" marR="0">
                        <a:lnSpc>
                          <a:spcPct val="115000"/>
                        </a:lnSpc>
                        <a:spcBef>
                          <a:spcPts val="0"/>
                        </a:spcBef>
                        <a:spcAft>
                          <a:spcPts val="0"/>
                        </a:spcAft>
                      </a:pPr>
                      <a:r>
                        <a:rPr lang="en-GB" sz="900" b="1">
                          <a:effectLst/>
                          <a:latin typeface="Calibri" panose="020F0502020204030204" pitchFamily="34" charset="0"/>
                          <a:ea typeface="Calibri" panose="020F0502020204030204" pitchFamily="34" charset="0"/>
                          <a:cs typeface="Calibri" panose="020F0502020204030204" pitchFamily="34" charset="0"/>
                        </a:rPr>
                        <a:t>Scaling up implementation of the ambulatory model of care, from 6 counties in 2015 up tall Romania counties by the end of 2020.</a:t>
                      </a:r>
                      <a:endParaRPr lang="en-US" sz="1100" b="1">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GB" sz="900" b="1">
                          <a:effectLst/>
                          <a:latin typeface="Calibri" panose="020F0502020204030204" pitchFamily="34" charset="0"/>
                          <a:ea typeface="Calibri" panose="020F0502020204030204" pitchFamily="34" charset="0"/>
                          <a:cs typeface="Calibri" panose="020F0502020204030204" pitchFamily="34" charset="0"/>
                        </a:rPr>
                        <a:t>Ambulatory model of care implemented</a:t>
                      </a:r>
                      <a:r>
                        <a:rPr lang="en-GB" sz="900" b="0">
                          <a:effectLst/>
                          <a:latin typeface="Calibri" panose="020F0502020204030204" pitchFamily="34" charset="0"/>
                          <a:ea typeface="Calibri" panose="020F0502020204030204" pitchFamily="34" charset="0"/>
                          <a:cs typeface="Calibri" panose="020F0502020204030204" pitchFamily="34" charset="0"/>
                        </a:rPr>
                        <a:t> at national level (42 counties)</a:t>
                      </a:r>
                      <a:endParaRPr lang="en-US" sz="1100" b="1">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endParaRPr lang="en-US" dirty="0"/>
                    </a:p>
                  </a:txBody>
                  <a:tcPr/>
                </a:tc>
              </a:tr>
              <a:tr h="370840">
                <a:tc>
                  <a:txBody>
                    <a:bodyPr/>
                    <a:lstStyle/>
                    <a:p>
                      <a:pPr marL="0" marR="0">
                        <a:lnSpc>
                          <a:spcPct val="115000"/>
                        </a:lnSpc>
                        <a:spcBef>
                          <a:spcPts val="0"/>
                        </a:spcBef>
                        <a:spcAft>
                          <a:spcPts val="0"/>
                        </a:spcAft>
                      </a:pPr>
                      <a:r>
                        <a:rPr lang="en-GB" sz="900" b="1">
                          <a:effectLst/>
                          <a:latin typeface="Calibri" panose="020F0502020204030204" pitchFamily="34" charset="0"/>
                          <a:ea typeface="Calibri" panose="020F0502020204030204" pitchFamily="34" charset="0"/>
                          <a:cs typeface="Calibri" panose="020F0502020204030204" pitchFamily="34" charset="0"/>
                        </a:rPr>
                        <a:t>Monitoring and evaluation of the ambulatory model of care, including a cost-analysis study. </a:t>
                      </a:r>
                      <a:endParaRPr lang="en-US" sz="1100" b="1">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GB" sz="900" b="1">
                          <a:effectLst/>
                          <a:latin typeface="Calibri" panose="020F0502020204030204" pitchFamily="34" charset="0"/>
                          <a:ea typeface="Calibri" panose="020F0502020204030204" pitchFamily="34" charset="0"/>
                          <a:cs typeface="Calibri" panose="020F0502020204030204" pitchFamily="34" charset="0"/>
                        </a:rPr>
                        <a:t>1 evaluation study</a:t>
                      </a:r>
                      <a:r>
                        <a:rPr lang="en-GB" sz="900" b="0">
                          <a:effectLst/>
                          <a:latin typeface="Calibri" panose="020F0502020204030204" pitchFamily="34" charset="0"/>
                          <a:ea typeface="Calibri" panose="020F0502020204030204" pitchFamily="34" charset="0"/>
                          <a:cs typeface="Calibri" panose="020F0502020204030204" pitchFamily="34" charset="0"/>
                        </a:rPr>
                        <a:t> (including a cost analysis study) performed</a:t>
                      </a:r>
                      <a:endParaRPr lang="en-US" sz="1100" b="1">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endParaRPr lang="en-US" dirty="0"/>
                    </a:p>
                  </a:txBody>
                  <a:tcPr/>
                </a:tc>
              </a:tr>
              <a:tr h="370840">
                <a:tc>
                  <a:txBody>
                    <a:bodyPr/>
                    <a:lstStyle/>
                    <a:p>
                      <a:pPr marL="0" marR="0">
                        <a:lnSpc>
                          <a:spcPct val="115000"/>
                        </a:lnSpc>
                        <a:spcBef>
                          <a:spcPts val="0"/>
                        </a:spcBef>
                        <a:spcAft>
                          <a:spcPts val="0"/>
                        </a:spcAft>
                      </a:pPr>
                      <a:r>
                        <a:rPr lang="en-GB" sz="900" b="1">
                          <a:effectLst/>
                          <a:latin typeface="Calibri" panose="020F0502020204030204" pitchFamily="34" charset="0"/>
                          <a:ea typeface="Calibri" panose="020F0502020204030204" pitchFamily="34" charset="0"/>
                          <a:cs typeface="Calibri" panose="020F0502020204030204" pitchFamily="34" charset="0"/>
                        </a:rPr>
                        <a:t>Scaling up implementation of the ambulatory model of care, from 6 counties in 2015 up tall Romania counties by the end of 2020.</a:t>
                      </a:r>
                      <a:endParaRPr lang="en-US" sz="1100" b="1">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GB" sz="900" b="1" dirty="0">
                          <a:effectLst/>
                          <a:latin typeface="Calibri" panose="020F0502020204030204" pitchFamily="34" charset="0"/>
                          <a:ea typeface="Calibri" panose="020F0502020204030204" pitchFamily="34" charset="0"/>
                          <a:cs typeface="Calibri" panose="020F0502020204030204" pitchFamily="34" charset="0"/>
                        </a:rPr>
                        <a:t>Ambulatory model of care implemented</a:t>
                      </a:r>
                      <a:r>
                        <a:rPr lang="en-GB" sz="900" b="0" dirty="0">
                          <a:effectLst/>
                          <a:latin typeface="Calibri" panose="020F0502020204030204" pitchFamily="34" charset="0"/>
                          <a:ea typeface="Calibri" panose="020F0502020204030204" pitchFamily="34" charset="0"/>
                          <a:cs typeface="Calibri" panose="020F0502020204030204" pitchFamily="34" charset="0"/>
                        </a:rPr>
                        <a:t> at national level (42 counties)</a:t>
                      </a:r>
                      <a:endParaRPr lang="en-US" sz="1100" b="1" dirty="0">
                        <a:effectLst/>
                        <a:latin typeface="Georgia" panose="02040502050405020303" pitchFamily="18" charset="0"/>
                        <a:ea typeface="Calibri" panose="020F0502020204030204" pitchFamily="34" charset="0"/>
                        <a:cs typeface="Arial" panose="020B0604020202020204" pitchFamily="34" charset="0"/>
                      </a:endParaRPr>
                    </a:p>
                  </a:txBody>
                  <a:tcPr marL="68580" marR="68580" marT="0" marB="0"/>
                </a:tc>
                <a:tc>
                  <a:txBody>
                    <a:bodyPr/>
                    <a:lstStyle/>
                    <a:p>
                      <a:endParaRPr lang="en-US" dirty="0"/>
                    </a:p>
                  </a:txBody>
                  <a:tcPr/>
                </a:tc>
              </a:tr>
            </a:tbl>
          </a:graphicData>
        </a:graphic>
      </p:graphicFrame>
    </p:spTree>
    <p:extLst>
      <p:ext uri="{BB962C8B-B14F-4D97-AF65-F5344CB8AC3E}">
        <p14:creationId xmlns:p14="http://schemas.microsoft.com/office/powerpoint/2010/main" val="753330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821</TotalTime>
  <Words>3341</Words>
  <Application>Microsoft Office PowerPoint</Application>
  <PresentationFormat>Custom</PresentationFormat>
  <Paragraphs>332</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ROU_T_RAA</vt:lpstr>
      <vt:lpstr>Grant objectives, key interventions &amp; activities</vt:lpstr>
      <vt:lpstr>O1. Contributing to early and quality assured TB diagnosis through the strengthening of TB laboratory capacity   </vt:lpstr>
      <vt:lpstr>O2. Addressing the needs in TB prevention, diagnosis, treatment and care of key affected population through implementation of a patient centered interventions in 6 high TB burden counties in Romania</vt:lpstr>
      <vt:lpstr>O2. (cont.)</vt:lpstr>
      <vt:lpstr>O3. Contributing to the improvement of treatment outcomes for M/XDR TB patients by provision of complete, non-interrupted drug regimens</vt:lpstr>
      <vt:lpstr>O3. Contributing to the improvement of treatment outcomes for M/XDR TB patients by provision of complete, non-interrupted drug regimens</vt:lpstr>
      <vt:lpstr>O2. Addressing the needs in TB prevention, diagnosis, treatment and care of key affected population through implementation of a patient centered interventions in 6 high TB burden counties in Romania</vt:lpstr>
      <vt:lpstr>O3. Contributing to the improvement of treatment outcomes for M/XDR TB patients by provision of complete, non-interrupted drug regimens</vt:lpstr>
      <vt:lpstr>O4. Strengthening the national legal framework to regulate the TB control in Romania </vt:lpstr>
      <vt:lpstr>Dezvoltarea serviciilor centrate pe pacient</vt:lpstr>
      <vt:lpstr>Dezvoltarea serviciilor centrate pe pacient(cont.)</vt:lpstr>
      <vt:lpstr>Tratamentul sub directă observație (DOT)</vt:lpstr>
      <vt:lpstr>Furnizarea DOT în dispensarele TB</vt:lpstr>
      <vt:lpstr>Furnizare DOT prin suporterii DOT comunitari</vt:lpstr>
      <vt:lpstr>Furnizare DOT prin suporterii DOT comunitari (cont.)</vt:lpstr>
      <vt:lpstr>Reducerea perioadei de spitalizare a pacientului cu tuberculoză</vt:lpstr>
      <vt:lpstr>Reducerea perioadei de spitalizare (cont.)</vt:lpstr>
      <vt:lpstr>Beneficii ale programului după 9 luni de implementare</vt:lpstr>
      <vt:lpstr>Ce este de făcut pentru a înlătura barierele?</vt:lpstr>
      <vt:lpstr>Expenditure rate</vt:lpstr>
      <vt:lpstr>Expenditure by cost grouping</vt:lpstr>
      <vt:lpstr>VAT</vt:lpstr>
      <vt:lpstr>Module: “TB Care and Prevention”  </vt:lpstr>
      <vt:lpstr>Module: “MDR TB”  </vt:lpstr>
      <vt:lpstr>Module: “Policy and Governance”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Fidelie Kalambayi</dc:creator>
  <cp:lastModifiedBy>Silvia Asandi</cp:lastModifiedBy>
  <cp:revision>83</cp:revision>
  <dcterms:created xsi:type="dcterms:W3CDTF">2016-07-22T09:03:02Z</dcterms:created>
  <dcterms:modified xsi:type="dcterms:W3CDTF">2016-11-21T08:57:09Z</dcterms:modified>
</cp:coreProperties>
</file>