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  <p:sldId id="272" r:id="rId9"/>
    <p:sldId id="263" r:id="rId10"/>
    <p:sldId id="264" r:id="rId11"/>
    <p:sldId id="267" r:id="rId12"/>
    <p:sldId id="265" r:id="rId13"/>
    <p:sldId id="266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55769-7AC0-4E2B-8403-4053C7F2AC04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31190-7918-4BCC-A955-C7DABC451C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4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31190-7918-4BCC-A955-C7DABC451C5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73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31190-7918-4BCC-A955-C7DABC451C5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73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9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84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4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5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1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5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A4C05-D40E-4C64-8CE8-63607057D52B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F99F3-A9FC-4634-93E3-893C86A57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7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ortfolio.theglobalfund.org/en/Grant/Index/ROU-T-RAA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ortfolio.theglobalfund.org/en/Grant/Index/ROM-607-G04-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219200"/>
            <a:ext cx="8839200" cy="2381251"/>
          </a:xfrm>
        </p:spPr>
        <p:txBody>
          <a:bodyPr>
            <a:normAutofit/>
          </a:bodyPr>
          <a:lstStyle/>
          <a:p>
            <a:r>
              <a:rPr lang="en-US" u="sng" smtClean="0"/>
              <a:t>GFATM TB Grants </a:t>
            </a:r>
            <a:r>
              <a:rPr lang="en-US" u="sng" dirty="0" smtClean="0"/>
              <a:t>in Romania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Romanian Angel Appeal Foundation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661248"/>
            <a:ext cx="1803015" cy="103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2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756"/>
            <a:ext cx="9144000" cy="4638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2286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GRANT OVERVIEW</a:t>
            </a:r>
            <a:endParaRPr lang="en-US" sz="3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2487" y="6336268"/>
            <a:ext cx="7004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portfolio.theglobalfund.org/en/Grant/Index/ROU-T-RAA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map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5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6128"/>
            <a:ext cx="8001000" cy="635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02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expected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Development of the ambulatory care reform (including revision of the financial mechanisms, development of the community workers network, </a:t>
            </a:r>
            <a:r>
              <a:rPr lang="en-US" dirty="0" err="1" smtClean="0"/>
              <a:t>etc</a:t>
            </a:r>
            <a:r>
              <a:rPr lang="en-US" dirty="0" smtClean="0"/>
              <a:t>) </a:t>
            </a:r>
          </a:p>
          <a:p>
            <a:r>
              <a:rPr lang="en-US" dirty="0"/>
              <a:t>Implementation of the ambulatory care reform in 6 counties</a:t>
            </a:r>
          </a:p>
          <a:p>
            <a:r>
              <a:rPr lang="en-US" dirty="0" smtClean="0"/>
              <a:t>Update of the national guidelines re. TB/HIV, case management of TB in children, diagnostic</a:t>
            </a:r>
          </a:p>
          <a:p>
            <a:r>
              <a:rPr lang="en-US" dirty="0" err="1" smtClean="0"/>
              <a:t>Centralised</a:t>
            </a:r>
            <a:r>
              <a:rPr lang="en-US" dirty="0" smtClean="0"/>
              <a:t> procurement for drugs and diagnostic consumables</a:t>
            </a:r>
          </a:p>
        </p:txBody>
      </p:sp>
    </p:spTree>
    <p:extLst>
      <p:ext uri="{BB962C8B-B14F-4D97-AF65-F5344CB8AC3E}">
        <p14:creationId xmlns:p14="http://schemas.microsoft.com/office/powerpoint/2010/main" val="10226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expected results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Indicators and targets are set in accordance with the National Strategy for TB control in Romania</a:t>
            </a:r>
          </a:p>
          <a:p>
            <a:r>
              <a:rPr lang="en-US" dirty="0" smtClean="0"/>
              <a:t>The indicators are not set to reflect the performance of the activities implemented under the grant, but the impact of the National TB </a:t>
            </a:r>
            <a:r>
              <a:rPr lang="en-US" dirty="0" err="1" smtClean="0"/>
              <a:t>Programme</a:t>
            </a:r>
            <a:r>
              <a:rPr lang="en-US" dirty="0" smtClean="0"/>
              <a:t> (TB incidence, prevalence, treatment success rate for TB and MDR TB, mortality rate,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37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PR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Management of the development and implementation of the ambulatory care reform (including the cost analysis study)</a:t>
            </a:r>
          </a:p>
          <a:p>
            <a:r>
              <a:rPr lang="en-US" dirty="0"/>
              <a:t>M</a:t>
            </a:r>
            <a:r>
              <a:rPr lang="en-US" dirty="0" smtClean="0"/>
              <a:t>anagement of all TA missions international and national</a:t>
            </a:r>
          </a:p>
          <a:p>
            <a:r>
              <a:rPr lang="en-US" dirty="0" err="1"/>
              <a:t>C</a:t>
            </a:r>
            <a:r>
              <a:rPr lang="en-US" dirty="0" err="1" smtClean="0"/>
              <a:t>entralised</a:t>
            </a:r>
            <a:r>
              <a:rPr lang="en-US" dirty="0" smtClean="0"/>
              <a:t> procurement and SCM: drugs, diagnostic consumables and equipment, health products (syringes, needles, condoms, HIV, </a:t>
            </a:r>
            <a:r>
              <a:rPr lang="en-US" dirty="0" err="1" smtClean="0"/>
              <a:t>Hep</a:t>
            </a:r>
            <a:r>
              <a:rPr lang="en-US" dirty="0" smtClean="0"/>
              <a:t> B and C tests, vaccines, </a:t>
            </a:r>
            <a:r>
              <a:rPr lang="en-US" dirty="0" err="1" smtClean="0"/>
              <a:t>etc</a:t>
            </a:r>
            <a:r>
              <a:rPr lang="en-US" dirty="0" smtClean="0"/>
              <a:t>), vouchers, HEPA masks,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at 27 April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Sub-grant agreements signed</a:t>
            </a:r>
          </a:p>
          <a:p>
            <a:r>
              <a:rPr lang="en-US" dirty="0" smtClean="0"/>
              <a:t>Operational manual revised and distributed to SRs</a:t>
            </a:r>
          </a:p>
          <a:p>
            <a:r>
              <a:rPr lang="en-US" dirty="0" smtClean="0"/>
              <a:t>First training and working meeting with SRs planned for 7</a:t>
            </a:r>
            <a:r>
              <a:rPr lang="en-US" baseline="30000" dirty="0" smtClean="0"/>
              <a:t>th</a:t>
            </a:r>
            <a:r>
              <a:rPr lang="en-US" dirty="0" smtClean="0"/>
              <a:t> May </a:t>
            </a:r>
          </a:p>
          <a:p>
            <a:r>
              <a:rPr lang="en-US" dirty="0" smtClean="0"/>
              <a:t>All disbursements to SRs will be operated as soon as RAA will receive the first disbursement from the GF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 </a:t>
            </a:r>
            <a:r>
              <a:rPr lang="en-US" dirty="0"/>
              <a:t>period: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01.10.2007 – 31.03. 2015</a:t>
            </a:r>
            <a:br>
              <a:rPr lang="en-US" dirty="0" smtClean="0"/>
            </a:br>
            <a:r>
              <a:rPr lang="en-US" dirty="0" smtClean="0"/>
              <a:t>Geographic </a:t>
            </a:r>
            <a:r>
              <a:rPr lang="en-US" dirty="0"/>
              <a:t>coverage: National</a:t>
            </a:r>
            <a:br>
              <a:rPr lang="en-US" dirty="0"/>
            </a:br>
            <a:endParaRPr lang="en-US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Grant:</a:t>
            </a:r>
            <a:br>
              <a:rPr lang="en-US" sz="5400" dirty="0"/>
            </a:br>
            <a:r>
              <a:rPr lang="en-US" sz="5400" dirty="0"/>
              <a:t>ROM-607-G04T_TFM_NCE</a:t>
            </a:r>
          </a:p>
        </p:txBody>
      </p:sp>
    </p:spTree>
    <p:extLst>
      <p:ext uri="{BB962C8B-B14F-4D97-AF65-F5344CB8AC3E}">
        <p14:creationId xmlns:p14="http://schemas.microsoft.com/office/powerpoint/2010/main" val="331381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and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Goal:  </a:t>
            </a:r>
            <a:r>
              <a:rPr lang="en-US" dirty="0" smtClean="0"/>
              <a:t>To </a:t>
            </a:r>
            <a:r>
              <a:rPr lang="en-US" dirty="0"/>
              <a:t>reduce the burden of TB in </a:t>
            </a:r>
            <a:r>
              <a:rPr lang="en-US" dirty="0" smtClean="0"/>
              <a:t>Romania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Objectives</a:t>
            </a:r>
            <a:r>
              <a:rPr lang="ro-RO" b="1" dirty="0"/>
              <a:t>:</a:t>
            </a:r>
            <a:endParaRPr lang="en-US" b="1" dirty="0"/>
          </a:p>
          <a:p>
            <a:pPr lvl="1"/>
            <a:r>
              <a:rPr lang="en-US" sz="3200" dirty="0" smtClean="0"/>
              <a:t>Provide </a:t>
            </a:r>
            <a:r>
              <a:rPr lang="en-US" sz="3200" dirty="0"/>
              <a:t>high-quality TB diagnosis and patient-centered care through training of public and private sector </a:t>
            </a:r>
            <a:r>
              <a:rPr lang="en-US" sz="3200" dirty="0" smtClean="0"/>
              <a:t>provide</a:t>
            </a:r>
            <a:r>
              <a:rPr lang="en-US" sz="3200" dirty="0"/>
              <a:t>						</a:t>
            </a:r>
          </a:p>
          <a:p>
            <a:pPr lvl="1"/>
            <a:r>
              <a:rPr lang="en-US" sz="3200" dirty="0" smtClean="0"/>
              <a:t>Protect </a:t>
            </a:r>
            <a:r>
              <a:rPr lang="en-US" sz="3200" dirty="0"/>
              <a:t>poor and vulnerable populations from TB through targeted education and adherence </a:t>
            </a:r>
            <a:r>
              <a:rPr lang="en-US" sz="3200" dirty="0" smtClean="0"/>
              <a:t>interventions</a:t>
            </a: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en-US" sz="3200" dirty="0"/>
              <a:t>		</a:t>
            </a:r>
          </a:p>
          <a:p>
            <a:pPr lvl="1"/>
            <a:r>
              <a:rPr lang="en-US" sz="3200" dirty="0"/>
              <a:t>Scale up MDR-TB control by implementation of DOTS </a:t>
            </a:r>
            <a:r>
              <a:rPr lang="en-US" sz="3200" dirty="0" smtClean="0"/>
              <a:t>Plus</a:t>
            </a:r>
            <a:r>
              <a:rPr lang="en-US" sz="3200" dirty="0"/>
              <a:t>				</a:t>
            </a:r>
          </a:p>
          <a:p>
            <a:pPr lvl="1"/>
            <a:r>
              <a:rPr lang="en-US" sz="3200" dirty="0" smtClean="0"/>
              <a:t>Expand </a:t>
            </a:r>
            <a:r>
              <a:rPr lang="en-US" sz="3200" dirty="0"/>
              <a:t>capacity of the NTP to manage and coordinate national and local TB control activities through health systems </a:t>
            </a:r>
            <a:r>
              <a:rPr lang="en-US" sz="3200" dirty="0" smtClean="0"/>
              <a:t>strengthening</a:t>
            </a:r>
            <a:r>
              <a:rPr lang="en-US" sz="3200" dirty="0"/>
              <a:t>									</a:t>
            </a:r>
          </a:p>
          <a:p>
            <a:pPr lvl="1"/>
            <a:r>
              <a:rPr lang="en-US" sz="3200" dirty="0"/>
              <a:t>Develop community support and political commitment for TB </a:t>
            </a:r>
            <a:r>
              <a:rPr lang="en-US" sz="3200" dirty="0" smtClean="0"/>
              <a:t>control</a:t>
            </a:r>
            <a:r>
              <a:rPr lang="en-US" sz="3200" dirty="0"/>
              <a:t>					</a:t>
            </a:r>
          </a:p>
          <a:p>
            <a:pPr lvl="1"/>
            <a:r>
              <a:rPr lang="en-US" sz="3200" dirty="0"/>
              <a:t>Ensure the efficient and effective implementation of the Global Fund grant</a:t>
            </a: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13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Partners and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Sub-recipients</a:t>
            </a:r>
          </a:p>
          <a:p>
            <a:pPr lvl="1"/>
            <a:r>
              <a:rPr lang="en-US" dirty="0" err="1" smtClean="0"/>
              <a:t>Institutul</a:t>
            </a:r>
            <a:r>
              <a:rPr lang="en-US" dirty="0" smtClean="0"/>
              <a:t> de </a:t>
            </a:r>
            <a:r>
              <a:rPr lang="en-US" dirty="0" err="1" smtClean="0"/>
              <a:t>Pneumoftiziologie</a:t>
            </a:r>
            <a:r>
              <a:rPr lang="en-US" dirty="0" smtClean="0"/>
              <a:t> Prof. Dr.  Marius </a:t>
            </a:r>
            <a:r>
              <a:rPr lang="en-US" dirty="0" err="1" smtClean="0"/>
              <a:t>Nasta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Administratia</a:t>
            </a:r>
            <a:r>
              <a:rPr lang="en-US" dirty="0" smtClean="0"/>
              <a:t> </a:t>
            </a:r>
            <a:r>
              <a:rPr lang="en-US" dirty="0" err="1" smtClean="0"/>
              <a:t>Nationala</a:t>
            </a:r>
            <a:r>
              <a:rPr lang="en-US" dirty="0" smtClean="0"/>
              <a:t> a </a:t>
            </a:r>
            <a:r>
              <a:rPr lang="en-US" dirty="0" err="1" smtClean="0"/>
              <a:t>Penitenciarelor</a:t>
            </a:r>
            <a:endParaRPr lang="en-US" dirty="0" smtClean="0"/>
          </a:p>
          <a:p>
            <a:pPr lvl="1"/>
            <a:r>
              <a:rPr lang="en-US" dirty="0" err="1" smtClean="0"/>
              <a:t>Centrul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Servicii</a:t>
            </a:r>
            <a:r>
              <a:rPr lang="en-US" dirty="0" smtClean="0"/>
              <a:t> de </a:t>
            </a:r>
            <a:r>
              <a:rPr lang="en-US" dirty="0" err="1" smtClean="0"/>
              <a:t>Sanatate</a:t>
            </a:r>
            <a:endParaRPr lang="en-US" dirty="0" smtClean="0"/>
          </a:p>
          <a:p>
            <a:pPr lvl="1"/>
            <a:r>
              <a:rPr lang="en-US" dirty="0" err="1" smtClean="0"/>
              <a:t>Organizatia</a:t>
            </a:r>
            <a:r>
              <a:rPr lang="en-US" dirty="0" smtClean="0"/>
              <a:t> </a:t>
            </a:r>
            <a:r>
              <a:rPr lang="en-US" dirty="0" err="1" smtClean="0"/>
              <a:t>Salvati</a:t>
            </a:r>
            <a:r>
              <a:rPr lang="en-US" dirty="0" smtClean="0"/>
              <a:t> </a:t>
            </a:r>
            <a:r>
              <a:rPr lang="en-US" dirty="0" err="1" smtClean="0"/>
              <a:t>Copiii</a:t>
            </a:r>
            <a:endParaRPr lang="en-US" dirty="0" smtClean="0"/>
          </a:p>
          <a:p>
            <a:pPr lvl="1"/>
            <a:r>
              <a:rPr lang="en-US" dirty="0" err="1" smtClean="0"/>
              <a:t>Scoala</a:t>
            </a:r>
            <a:r>
              <a:rPr lang="en-US" dirty="0" smtClean="0"/>
              <a:t> </a:t>
            </a:r>
            <a:r>
              <a:rPr lang="en-US" dirty="0" err="1" smtClean="0"/>
              <a:t>Nationala</a:t>
            </a:r>
            <a:r>
              <a:rPr lang="en-US" dirty="0" smtClean="0"/>
              <a:t> de </a:t>
            </a:r>
            <a:r>
              <a:rPr lang="en-US" dirty="0" err="1" smtClean="0"/>
              <a:t>Sanatate</a:t>
            </a:r>
            <a:r>
              <a:rPr lang="en-US" dirty="0" smtClean="0"/>
              <a:t> </a:t>
            </a:r>
            <a:r>
              <a:rPr lang="en-US" dirty="0" err="1" smtClean="0"/>
              <a:t>Publica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Mangement</a:t>
            </a:r>
            <a:r>
              <a:rPr lang="en-US" dirty="0" smtClean="0"/>
              <a:t> </a:t>
            </a:r>
            <a:r>
              <a:rPr lang="en-US" dirty="0" err="1" smtClean="0"/>
              <a:t>Sanitar</a:t>
            </a:r>
            <a:endParaRPr lang="en-US" dirty="0" smtClean="0"/>
          </a:p>
          <a:p>
            <a:pPr lvl="1"/>
            <a:r>
              <a:rPr lang="en-US" dirty="0" err="1" smtClean="0"/>
              <a:t>Centrul</a:t>
            </a:r>
            <a:r>
              <a:rPr lang="en-US" dirty="0" smtClean="0"/>
              <a:t> National de </a:t>
            </a:r>
            <a:r>
              <a:rPr lang="en-US" dirty="0" err="1" smtClean="0"/>
              <a:t>Studii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Medicina</a:t>
            </a:r>
            <a:r>
              <a:rPr lang="en-US" dirty="0" smtClean="0"/>
              <a:t> </a:t>
            </a:r>
            <a:r>
              <a:rPr lang="en-US" dirty="0" err="1" smtClean="0"/>
              <a:t>Familiei</a:t>
            </a:r>
            <a:endParaRPr lang="en-US" dirty="0" smtClean="0"/>
          </a:p>
          <a:p>
            <a:pPr lvl="1"/>
            <a:r>
              <a:rPr lang="en-US" dirty="0" err="1" smtClean="0"/>
              <a:t>Crucea</a:t>
            </a:r>
            <a:r>
              <a:rPr lang="en-US" dirty="0" smtClean="0"/>
              <a:t> Rosie </a:t>
            </a:r>
            <a:r>
              <a:rPr lang="en-US" dirty="0" err="1" smtClean="0"/>
              <a:t>Romana</a:t>
            </a:r>
            <a:endParaRPr lang="en-US" dirty="0" smtClean="0"/>
          </a:p>
          <a:p>
            <a:pPr lvl="1"/>
            <a:r>
              <a:rPr lang="en-US" dirty="0" err="1" smtClean="0"/>
              <a:t>Uniunea</a:t>
            </a:r>
            <a:r>
              <a:rPr lang="en-US" dirty="0" smtClean="0"/>
              <a:t> </a:t>
            </a:r>
            <a:r>
              <a:rPr lang="en-US" dirty="0" err="1" smtClean="0"/>
              <a:t>Nationala</a:t>
            </a:r>
            <a:r>
              <a:rPr lang="en-US" dirty="0" smtClean="0"/>
              <a:t> a </a:t>
            </a:r>
            <a:r>
              <a:rPr lang="en-US" dirty="0" err="1" smtClean="0"/>
              <a:t>Organizatiilor</a:t>
            </a:r>
            <a:r>
              <a:rPr lang="en-US" dirty="0" smtClean="0"/>
              <a:t>  </a:t>
            </a:r>
            <a:r>
              <a:rPr lang="en-US" dirty="0" err="1" smtClean="0"/>
              <a:t>Persoanelor</a:t>
            </a:r>
            <a:r>
              <a:rPr lang="en-US" dirty="0" smtClean="0"/>
              <a:t> </a:t>
            </a:r>
            <a:r>
              <a:rPr lang="en-US" dirty="0" err="1" smtClean="0"/>
              <a:t>Afectate</a:t>
            </a:r>
            <a:r>
              <a:rPr lang="en-US" dirty="0" smtClean="0"/>
              <a:t> de HIV/SIDA (UNOPA)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Sub-sub recipient: </a:t>
            </a:r>
          </a:p>
          <a:p>
            <a:pPr lvl="1"/>
            <a:r>
              <a:rPr lang="en-US" sz="2800" dirty="0" smtClean="0"/>
              <a:t>	</a:t>
            </a:r>
            <a:r>
              <a:rPr lang="en-US" dirty="0" err="1"/>
              <a:t>Asociatia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Sprijinirea</a:t>
            </a:r>
            <a:r>
              <a:rPr lang="en-US" dirty="0"/>
              <a:t> </a:t>
            </a:r>
            <a:r>
              <a:rPr lang="en-US" dirty="0" err="1"/>
              <a:t>Pacientilor</a:t>
            </a:r>
            <a:r>
              <a:rPr lang="en-US" dirty="0"/>
              <a:t> cu </a:t>
            </a:r>
            <a:r>
              <a:rPr lang="en-US" dirty="0" err="1"/>
              <a:t>Tuberculoza</a:t>
            </a:r>
            <a:r>
              <a:rPr lang="en-US" dirty="0"/>
              <a:t> 	</a:t>
            </a:r>
            <a:r>
              <a:rPr lang="en-US" dirty="0" err="1"/>
              <a:t>Multidrog</a:t>
            </a:r>
            <a:r>
              <a:rPr lang="en-US" dirty="0"/>
              <a:t> </a:t>
            </a:r>
            <a:r>
              <a:rPr lang="en-US" dirty="0" err="1"/>
              <a:t>Rezistenta</a:t>
            </a:r>
            <a:r>
              <a:rPr lang="en-US" dirty="0"/>
              <a:t> (ASPTMR)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82296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Implementing Partners and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9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33400"/>
            <a:ext cx="6705600" cy="4780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56388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portfolio.theglobalfund.org/en/Grant/Index/ROM-607-G04-T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0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041350"/>
              </p:ext>
            </p:extLst>
          </p:nvPr>
        </p:nvGraphicFramePr>
        <p:xfrm>
          <a:off x="685800" y="1676396"/>
          <a:ext cx="7848600" cy="3505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9697"/>
                <a:gridCol w="2938903"/>
              </a:tblGrid>
              <a:tr h="778934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u="none" strike="noStrike" dirty="0">
                          <a:effectLst/>
                        </a:rPr>
                        <a:t>Funds and expenditures (October 2007- March 2015)</a:t>
                      </a:r>
                      <a:endParaRPr lang="en-US" sz="2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200" u="none" strike="noStrike" dirty="0" smtClean="0">
                          <a:effectLst/>
                        </a:rPr>
                        <a:t>EURO</a:t>
                      </a:r>
                      <a:endParaRPr lang="en-US" sz="2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dirty="0">
                          <a:effectLst/>
                        </a:rPr>
                        <a:t>Budget </a:t>
                      </a:r>
                      <a:r>
                        <a:rPr lang="en-US" sz="2200" u="none" strike="noStrike" dirty="0" smtClean="0">
                          <a:effectLst/>
                        </a:rPr>
                        <a:t>contracted with GFATM</a:t>
                      </a:r>
                      <a:endParaRPr lang="en-US" sz="2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10,510,257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>
                          <a:effectLst/>
                        </a:rPr>
                        <a:t>Disbursment GFATM</a:t>
                      </a:r>
                      <a:endParaRPr lang="en-US" sz="2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10,509,413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>
                          <a:effectLst/>
                        </a:rPr>
                        <a:t>VAT recovered</a:t>
                      </a:r>
                      <a:endParaRPr lang="en-US" sz="2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    667,058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 smtClean="0">
                          <a:effectLst/>
                        </a:rPr>
                        <a:t>Interest</a:t>
                      </a:r>
                      <a:endParaRPr lang="en-US" sz="2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      35,382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>
                          <a:effectLst/>
                        </a:rPr>
                        <a:t>Expenditures 31.03.2015</a:t>
                      </a:r>
                      <a:endParaRPr lang="en-US" sz="2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11,125,678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>
                          <a:effectLst/>
                        </a:rPr>
                        <a:t>Committed expenditures</a:t>
                      </a:r>
                      <a:endParaRPr lang="en-US" sz="2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Arial"/>
                        </a:rPr>
                        <a:t>                80,720 </a:t>
                      </a:r>
                    </a:p>
                  </a:txBody>
                  <a:tcPr marL="9525" marR="9525" marT="9525" marB="0" anchor="b"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u="none" strike="noStrike">
                          <a:effectLst/>
                        </a:rPr>
                        <a:t>Not committed (savings)</a:t>
                      </a:r>
                      <a:endParaRPr lang="en-US" sz="22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Arial"/>
                        </a:rPr>
                        <a:t>             </a:t>
                      </a:r>
                      <a:r>
                        <a:rPr lang="en-US" sz="2200" b="0" i="0" u="none" strike="noStrike" dirty="0" smtClean="0">
                          <a:effectLst/>
                          <a:latin typeface="Arial"/>
                        </a:rPr>
                        <a:t>5,455</a:t>
                      </a:r>
                      <a:endParaRPr lang="en-US" sz="22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1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7414" cy="364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395" y="3642649"/>
            <a:ext cx="5475805" cy="3291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09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 PERIOD:</a:t>
            </a:r>
            <a:br>
              <a:rPr lang="en-US" dirty="0" smtClean="0"/>
            </a:br>
            <a:r>
              <a:rPr lang="en-US" dirty="0" smtClean="0"/>
              <a:t>01.04.2015 – 31.03.2018</a:t>
            </a:r>
            <a:br>
              <a:rPr lang="en-US" dirty="0" smtClean="0"/>
            </a:br>
            <a:r>
              <a:rPr lang="en-US" dirty="0" smtClean="0"/>
              <a:t>Geographic coverage: national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0" y="2514600"/>
            <a:ext cx="7772400" cy="1500187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GRANT</a:t>
            </a:r>
            <a:r>
              <a:rPr lang="en-US" sz="4800" b="1" dirty="0"/>
              <a:t>: ROU-T-RAA</a:t>
            </a:r>
          </a:p>
        </p:txBody>
      </p:sp>
    </p:spTree>
    <p:extLst>
      <p:ext uri="{BB962C8B-B14F-4D97-AF65-F5344CB8AC3E}">
        <p14:creationId xmlns:p14="http://schemas.microsoft.com/office/powerpoint/2010/main" val="20359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412</Words>
  <Application>Microsoft Office PowerPoint</Application>
  <PresentationFormat>On-screen Show (4:3)</PresentationFormat>
  <Paragraphs>70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GFATM TB Grants in Romania</vt:lpstr>
      <vt:lpstr>Implementation period:  01.10.2007 – 31.03. 2015 Geographic coverage: National </vt:lpstr>
      <vt:lpstr>Goal and objectives</vt:lpstr>
      <vt:lpstr>Implementing Partners and Results</vt:lpstr>
      <vt:lpstr>Implementing Partners and Results</vt:lpstr>
      <vt:lpstr>PowerPoint Presentation</vt:lpstr>
      <vt:lpstr>Financial</vt:lpstr>
      <vt:lpstr>PowerPoint Presentation</vt:lpstr>
      <vt:lpstr>IMPLEMENTATION PERIOD: 01.04.2015 – 31.03.2018 Geographic coverage: national </vt:lpstr>
      <vt:lpstr>PowerPoint Presentation</vt:lpstr>
      <vt:lpstr>Implementation map</vt:lpstr>
      <vt:lpstr>PowerPoint Presentation</vt:lpstr>
      <vt:lpstr>Main expected results</vt:lpstr>
      <vt:lpstr>Main expected results (cont.)</vt:lpstr>
      <vt:lpstr>Additional PR responsibilities</vt:lpstr>
      <vt:lpstr>Status at 27 April 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Misu Stefan</dc:creator>
  <cp:lastModifiedBy>Misu Stefan</cp:lastModifiedBy>
  <cp:revision>54</cp:revision>
  <dcterms:created xsi:type="dcterms:W3CDTF">2015-04-26T16:40:39Z</dcterms:created>
  <dcterms:modified xsi:type="dcterms:W3CDTF">2015-04-27T06:17:10Z</dcterms:modified>
</cp:coreProperties>
</file>